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bookmarkIdSeed="2">
  <p:sldMasterIdLst>
    <p:sldMasterId id="2147483677" r:id="rId1"/>
  </p:sldMasterIdLst>
  <p:notesMasterIdLst>
    <p:notesMasterId r:id="rId31"/>
  </p:notesMasterIdLst>
  <p:sldIdLst>
    <p:sldId id="266" r:id="rId2"/>
    <p:sldId id="257" r:id="rId3"/>
    <p:sldId id="270" r:id="rId4"/>
    <p:sldId id="286" r:id="rId5"/>
    <p:sldId id="303" r:id="rId6"/>
    <p:sldId id="289" r:id="rId7"/>
    <p:sldId id="318" r:id="rId8"/>
    <p:sldId id="319" r:id="rId9"/>
    <p:sldId id="299" r:id="rId10"/>
    <p:sldId id="298" r:id="rId11"/>
    <p:sldId id="304" r:id="rId12"/>
    <p:sldId id="305" r:id="rId13"/>
    <p:sldId id="290" r:id="rId14"/>
    <p:sldId id="316" r:id="rId15"/>
    <p:sldId id="317" r:id="rId16"/>
    <p:sldId id="306" r:id="rId17"/>
    <p:sldId id="314" r:id="rId18"/>
    <p:sldId id="322" r:id="rId19"/>
    <p:sldId id="302" r:id="rId20"/>
    <p:sldId id="307" r:id="rId21"/>
    <p:sldId id="313" r:id="rId22"/>
    <p:sldId id="308" r:id="rId23"/>
    <p:sldId id="309" r:id="rId24"/>
    <p:sldId id="311" r:id="rId25"/>
    <p:sldId id="312" r:id="rId26"/>
    <p:sldId id="315" r:id="rId27"/>
    <p:sldId id="320" r:id="rId28"/>
    <p:sldId id="321" r:id="rId29"/>
    <p:sldId id="310" r:id="rId30"/>
  </p:sldIdLst>
  <p:sldSz cx="9906000" cy="6858000" type="A4"/>
  <p:notesSz cx="6858000" cy="9544050"/>
  <p:defaultTex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srgbClr val="FF0000"/>
    </p:penClr>
  </p:showPr>
  <p:clrMru>
    <a:srgbClr val="1F0BB5"/>
    <a:srgbClr val="CC0066"/>
    <a:srgbClr val="FEECF9"/>
    <a:srgbClr val="CCECFF"/>
    <a:srgbClr val="000066"/>
    <a:srgbClr val="CCFF99"/>
    <a:srgbClr val="669900"/>
    <a:srgbClr val="996633"/>
    <a:srgbClr val="FFFFCC"/>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126" autoAdjust="0"/>
    <p:restoredTop sz="94454" autoAdjust="0"/>
  </p:normalViewPr>
  <p:slideViewPr>
    <p:cSldViewPr>
      <p:cViewPr>
        <p:scale>
          <a:sx n="75" d="100"/>
          <a:sy n="75" d="100"/>
        </p:scale>
        <p:origin x="-1632" y="-27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7783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77838"/>
          </a:xfrm>
          <a:prstGeom prst="rect">
            <a:avLst/>
          </a:prstGeom>
        </p:spPr>
        <p:txBody>
          <a:bodyPr vert="horz" lIns="91440" tIns="45720" rIns="91440" bIns="45720" rtlCol="0"/>
          <a:lstStyle>
            <a:lvl1pPr algn="r">
              <a:defRPr sz="1200"/>
            </a:lvl1pPr>
          </a:lstStyle>
          <a:p>
            <a:fld id="{EFC05A24-0792-42F9-A6A8-5FB554E64E6E}" type="datetimeFigureOut">
              <a:rPr lang="ru-RU" smtClean="0"/>
              <a:pPr/>
              <a:t>11.12.2019</a:t>
            </a:fld>
            <a:endParaRPr lang="ru-RU"/>
          </a:p>
        </p:txBody>
      </p:sp>
      <p:sp>
        <p:nvSpPr>
          <p:cNvPr id="4" name="Образ слайда 3"/>
          <p:cNvSpPr>
            <a:spLocks noGrp="1" noRot="1" noChangeAspect="1"/>
          </p:cNvSpPr>
          <p:nvPr>
            <p:ph type="sldImg" idx="2"/>
          </p:nvPr>
        </p:nvSpPr>
        <p:spPr>
          <a:xfrm>
            <a:off x="846138" y="715963"/>
            <a:ext cx="5165725" cy="357822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533900"/>
            <a:ext cx="5486400" cy="429418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9064625"/>
            <a:ext cx="2971800" cy="477838"/>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9064625"/>
            <a:ext cx="2971800" cy="477838"/>
          </a:xfrm>
          <a:prstGeom prst="rect">
            <a:avLst/>
          </a:prstGeom>
        </p:spPr>
        <p:txBody>
          <a:bodyPr vert="horz" lIns="91440" tIns="45720" rIns="91440" bIns="45720" rtlCol="0" anchor="b"/>
          <a:lstStyle>
            <a:lvl1pPr algn="r">
              <a:defRPr sz="1200"/>
            </a:lvl1pPr>
          </a:lstStyle>
          <a:p>
            <a:fld id="{D657CC71-831A-4FE9-9CCF-9BB7230D3A39}"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D657CC71-831A-4FE9-9CCF-9BB7230D3A39}" type="slidenum">
              <a:rPr lang="ru-RU" smtClean="0"/>
              <a:pPr/>
              <a:t>12</a:t>
            </a:fld>
            <a:endParaRPr lang="ru-RU"/>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15" name="Скругленный прямоугольник 14"/>
          <p:cNvSpPr/>
          <p:nvPr/>
        </p:nvSpPr>
        <p:spPr>
          <a:xfrm>
            <a:off x="330200" y="329185"/>
            <a:ext cx="9243060"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Скругленный прямоугольник 9"/>
          <p:cNvSpPr/>
          <p:nvPr/>
        </p:nvSpPr>
        <p:spPr>
          <a:xfrm>
            <a:off x="453480" y="434162"/>
            <a:ext cx="8999043"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Заголовок 4"/>
          <p:cNvSpPr>
            <a:spLocks noGrp="1"/>
          </p:cNvSpPr>
          <p:nvPr>
            <p:ph type="ctrTitle"/>
          </p:nvPr>
        </p:nvSpPr>
        <p:spPr>
          <a:xfrm>
            <a:off x="782574" y="1820206"/>
            <a:ext cx="84201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ru-RU" smtClean="0"/>
              <a:t>Образец заголовка</a:t>
            </a:r>
            <a:endParaRPr kumimoji="0" lang="en-US"/>
          </a:p>
        </p:txBody>
      </p:sp>
      <p:sp>
        <p:nvSpPr>
          <p:cNvPr id="20" name="Подзаголовок 19"/>
          <p:cNvSpPr>
            <a:spLocks noGrp="1"/>
          </p:cNvSpPr>
          <p:nvPr>
            <p:ph type="subTitle" idx="1"/>
          </p:nvPr>
        </p:nvSpPr>
        <p:spPr>
          <a:xfrm>
            <a:off x="782574" y="3685032"/>
            <a:ext cx="84201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ru-RU" smtClean="0"/>
              <a:t>Образец подзаголовка</a:t>
            </a:r>
            <a:endParaRPr kumimoji="0" lang="en-US"/>
          </a:p>
        </p:txBody>
      </p:sp>
      <p:sp>
        <p:nvSpPr>
          <p:cNvPr id="19" name="Дата 18"/>
          <p:cNvSpPr>
            <a:spLocks noGrp="1"/>
          </p:cNvSpPr>
          <p:nvPr>
            <p:ph type="dt" sz="half" idx="10"/>
          </p:nvPr>
        </p:nvSpPr>
        <p:spPr/>
        <p:txBody>
          <a:bodyPr/>
          <a:lstStyle>
            <a:extLst/>
          </a:lstStyle>
          <a:p>
            <a:fld id="{35080CDA-99BD-4C48-A3C4-FCF4565C3AA5}" type="datetime1">
              <a:rPr lang="ru-RU" smtClean="0"/>
              <a:pPr/>
              <a:t>11.12.2019</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11" name="Номер слайда 10"/>
          <p:cNvSpPr>
            <a:spLocks noGrp="1"/>
          </p:cNvSpPr>
          <p:nvPr>
            <p:ph type="sldNum" sz="quarter" idx="12"/>
          </p:nvPr>
        </p:nvSpPr>
        <p:spPr/>
        <p:txBody>
          <a:bodyPr/>
          <a:lstStyle>
            <a:extLst/>
          </a:lstStyle>
          <a:p>
            <a:fld id="{BD71B7FB-98FB-42A1-A30F-30E7A95250D5}" type="slidenum">
              <a:rPr lang="ru-RU" smtClean="0"/>
              <a:pPr/>
              <a:t>‹#›</a:t>
            </a:fld>
            <a:endParaRPr lang="ru-RU"/>
          </a:p>
        </p:txBody>
      </p:sp>
    </p:spTree>
  </p:cSld>
  <p:clrMapOvr>
    <a:masterClrMapping/>
  </p:clrMapOvr>
  <p:transition advClick="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830" y="4983480"/>
            <a:ext cx="8865870" cy="1051560"/>
          </a:xfrm>
        </p:spPr>
        <p:txBody>
          <a:bodyPr/>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544830" y="530352"/>
            <a:ext cx="8865870" cy="4187952"/>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4B17B88-EED0-4F9A-9E7B-048A95FF7E1D}" type="datetime1">
              <a:rPr lang="ru-RU" smtClean="0"/>
              <a:pPr/>
              <a:t>11.12.2019</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52AE2F96-A19A-4BF8-B727-D269ADC17B41}" type="slidenum">
              <a:rPr lang="ru-RU" smtClean="0"/>
              <a:pPr/>
              <a:t>‹#›</a:t>
            </a:fld>
            <a:endParaRPr lang="ru-RU"/>
          </a:p>
        </p:txBody>
      </p:sp>
    </p:spTree>
  </p:cSld>
  <p:clrMapOvr>
    <a:masterClrMapping/>
  </p:clrMapOvr>
  <p:transition advClick="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7181850" y="533405"/>
            <a:ext cx="2146300" cy="5257799"/>
          </a:xfrm>
        </p:spPr>
        <p:txBody>
          <a:bodyPr vert="eaVert"/>
          <a:lstStyle>
            <a:extLst/>
          </a:lstStyle>
          <a:p>
            <a:r>
              <a:rPr kumimoji="0" lang="ru-RU" smtClean="0"/>
              <a:t>Образец заголовка</a:t>
            </a:r>
            <a:endParaRPr kumimoji="0" lang="en-US"/>
          </a:p>
        </p:txBody>
      </p:sp>
      <p:sp>
        <p:nvSpPr>
          <p:cNvPr id="3" name="Вертикальный текст 2"/>
          <p:cNvSpPr>
            <a:spLocks noGrp="1"/>
          </p:cNvSpPr>
          <p:nvPr>
            <p:ph type="body" orient="vert" idx="1"/>
          </p:nvPr>
        </p:nvSpPr>
        <p:spPr>
          <a:xfrm>
            <a:off x="577850" y="533403"/>
            <a:ext cx="6438900" cy="5257801"/>
          </a:xfrm>
        </p:spPr>
        <p:txBody>
          <a:bodyPr vert="eaVert"/>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5620F307-AE7C-4C55-9826-9E00598E5FB6}" type="datetime1">
              <a:rPr lang="ru-RU" smtClean="0"/>
              <a:pPr/>
              <a:t>11.12.2019</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AEB911C3-92B6-40CC-93B6-B5D22F1C771F}" type="slidenum">
              <a:rPr lang="ru-RU" smtClean="0"/>
              <a:pPr/>
              <a:t>‹#›</a:t>
            </a:fld>
            <a:endParaRPr lang="ru-RU"/>
          </a:p>
        </p:txBody>
      </p:sp>
    </p:spTree>
  </p:cSld>
  <p:clrMapOvr>
    <a:masterClrMapping/>
  </p:clrMapOvr>
  <p:transition advClick="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830" y="4983480"/>
            <a:ext cx="8865870" cy="1051560"/>
          </a:xfrm>
        </p:spPr>
        <p:txBody>
          <a:bodyPr/>
          <a:lstStyle>
            <a:extLst/>
          </a:lstStyle>
          <a:p>
            <a:r>
              <a:rPr kumimoji="0" lang="ru-RU" smtClean="0"/>
              <a:t>Образец заголовка</a:t>
            </a:r>
            <a:endParaRPr kumimoji="0" lang="en-US"/>
          </a:p>
        </p:txBody>
      </p:sp>
      <p:sp>
        <p:nvSpPr>
          <p:cNvPr id="3" name="Содержимое 2"/>
          <p:cNvSpPr>
            <a:spLocks noGrp="1"/>
          </p:cNvSpPr>
          <p:nvPr>
            <p:ph idx="1"/>
          </p:nvPr>
        </p:nvSpPr>
        <p:spPr>
          <a:xfrm>
            <a:off x="544830" y="530352"/>
            <a:ext cx="8865870" cy="4187952"/>
          </a:xfrm>
        </p:spPr>
        <p:txBody>
          <a:bodyPr/>
          <a:lstStyle>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Дата 3"/>
          <p:cNvSpPr>
            <a:spLocks noGrp="1"/>
          </p:cNvSpPr>
          <p:nvPr>
            <p:ph type="dt" sz="half" idx="10"/>
          </p:nvPr>
        </p:nvSpPr>
        <p:spPr/>
        <p:txBody>
          <a:bodyPr/>
          <a:lstStyle>
            <a:extLst/>
          </a:lstStyle>
          <a:p>
            <a:fld id="{DEA4E9A9-970A-4C5B-BC50-4C1A7742E46C}" type="datetime1">
              <a:rPr lang="ru-RU" smtClean="0"/>
              <a:pPr/>
              <a:t>11.12.2019</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B42DA88F-469C-478E-919C-A25FB839FA89}" type="slidenum">
              <a:rPr lang="ru-RU" smtClean="0"/>
              <a:pPr/>
              <a:t>‹#›</a:t>
            </a:fld>
            <a:endParaRPr lang="ru-RU"/>
          </a:p>
        </p:txBody>
      </p:sp>
    </p:spTree>
  </p:cSld>
  <p:clrMapOvr>
    <a:masterClrMapping/>
  </p:clrMapOvr>
  <p:transition advClick="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14" name="Скругленный прямоугольник 13"/>
          <p:cNvSpPr/>
          <p:nvPr/>
        </p:nvSpPr>
        <p:spPr>
          <a:xfrm>
            <a:off x="330200" y="329185"/>
            <a:ext cx="9243060"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Скругленный прямоугольник 10"/>
          <p:cNvSpPr/>
          <p:nvPr/>
        </p:nvSpPr>
        <p:spPr>
          <a:xfrm>
            <a:off x="453480" y="434163"/>
            <a:ext cx="8999043"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507373" y="4928616"/>
            <a:ext cx="8865870" cy="676656"/>
          </a:xfrm>
        </p:spPr>
        <p:txBody>
          <a:bodyPr lIns="91440" bIns="0" anchor="b"/>
          <a:lstStyle>
            <a:lvl1pPr algn="l">
              <a:buNone/>
              <a:defRPr sz="3600" b="0" cap="none" baseline="0">
                <a:solidFill>
                  <a:schemeClr val="bg2">
                    <a:shade val="25000"/>
                  </a:schemeClr>
                </a:solidFill>
                <a:effectLst/>
              </a:defRPr>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507373" y="5624484"/>
            <a:ext cx="886587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ru-RU" smtClean="0"/>
              <a:t>Образец текста</a:t>
            </a:r>
          </a:p>
        </p:txBody>
      </p:sp>
      <p:sp>
        <p:nvSpPr>
          <p:cNvPr id="4" name="Дата 3"/>
          <p:cNvSpPr>
            <a:spLocks noGrp="1"/>
          </p:cNvSpPr>
          <p:nvPr>
            <p:ph type="dt" sz="half" idx="10"/>
          </p:nvPr>
        </p:nvSpPr>
        <p:spPr/>
        <p:txBody>
          <a:bodyPr/>
          <a:lstStyle>
            <a:extLst/>
          </a:lstStyle>
          <a:p>
            <a:fld id="{ABE7E253-7A45-4FFB-8BFF-30E0676C76CD}" type="datetime1">
              <a:rPr lang="ru-RU" smtClean="0"/>
              <a:pPr/>
              <a:t>11.12.2019</a:t>
            </a:fld>
            <a:endParaRPr lang="ru-RU"/>
          </a:p>
        </p:txBody>
      </p:sp>
      <p:sp>
        <p:nvSpPr>
          <p:cNvPr id="5" name="Нижний колонтитул 4"/>
          <p:cNvSpPr>
            <a:spLocks noGrp="1"/>
          </p:cNvSpPr>
          <p:nvPr>
            <p:ph type="ftr" sz="quarter" idx="11"/>
          </p:nvPr>
        </p:nvSpPr>
        <p:spPr/>
        <p:txBody>
          <a:bodyPr/>
          <a:lstStyle>
            <a:extLst/>
          </a:lstStyle>
          <a:p>
            <a:endParaRPr lang="ru-RU"/>
          </a:p>
        </p:txBody>
      </p:sp>
      <p:sp>
        <p:nvSpPr>
          <p:cNvPr id="6" name="Номер слайда 5"/>
          <p:cNvSpPr>
            <a:spLocks noGrp="1"/>
          </p:cNvSpPr>
          <p:nvPr>
            <p:ph type="sldNum" sz="quarter" idx="12"/>
          </p:nvPr>
        </p:nvSpPr>
        <p:spPr/>
        <p:txBody>
          <a:bodyPr/>
          <a:lstStyle>
            <a:extLst/>
          </a:lstStyle>
          <a:p>
            <a:fld id="{50FA4A3B-74B3-4E5D-8C29-382985A39F17}" type="slidenum">
              <a:rPr lang="ru-RU" smtClean="0"/>
              <a:pPr/>
              <a:t>‹#›</a:t>
            </a:fld>
            <a:endParaRPr lang="ru-RU"/>
          </a:p>
        </p:txBody>
      </p:sp>
    </p:spTree>
  </p:cSld>
  <p:clrMapOvr>
    <a:masterClrMapping/>
  </p:clrMapOvr>
  <p:transition advClick="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Содержимое 2"/>
          <p:cNvSpPr>
            <a:spLocks noGrp="1"/>
          </p:cNvSpPr>
          <p:nvPr>
            <p:ph sz="half" idx="1"/>
          </p:nvPr>
        </p:nvSpPr>
        <p:spPr>
          <a:xfrm>
            <a:off x="557215" y="530352"/>
            <a:ext cx="425958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2"/>
          </p:nvPr>
        </p:nvSpPr>
        <p:spPr>
          <a:xfrm>
            <a:off x="5151640" y="530352"/>
            <a:ext cx="425958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DA80886D-46B4-4536-A94D-B9BFD2356C60}" type="datetime1">
              <a:rPr lang="ru-RU" smtClean="0"/>
              <a:pPr/>
              <a:t>11.12.2019</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D449A5E4-D859-4A04-96E9-9B5590F6F776}" type="slidenum">
              <a:rPr lang="ru-RU" smtClean="0"/>
              <a:pPr/>
              <a:t>‹#›</a:t>
            </a:fld>
            <a:endParaRPr lang="ru-RU"/>
          </a:p>
        </p:txBody>
      </p:sp>
    </p:spTree>
  </p:cSld>
  <p:clrMapOvr>
    <a:masterClrMapping/>
  </p:clrMapOvr>
  <p:transition advClick="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44830" y="4983480"/>
            <a:ext cx="8865870" cy="1051560"/>
          </a:xfrm>
        </p:spPr>
        <p:txBody>
          <a:bodyPr anchor="b"/>
          <a:lstStyle>
            <a:lvl1pPr>
              <a:defRPr b="1"/>
            </a:lvl1pPr>
            <a:extLst/>
          </a:lstStyle>
          <a:p>
            <a:r>
              <a:rPr kumimoji="0" lang="ru-RU" smtClean="0"/>
              <a:t>Образец заголовка</a:t>
            </a:r>
            <a:endParaRPr kumimoji="0" lang="en-US"/>
          </a:p>
        </p:txBody>
      </p:sp>
      <p:sp>
        <p:nvSpPr>
          <p:cNvPr id="3" name="Текст 2"/>
          <p:cNvSpPr>
            <a:spLocks noGrp="1"/>
          </p:cNvSpPr>
          <p:nvPr>
            <p:ph type="body" idx="1"/>
          </p:nvPr>
        </p:nvSpPr>
        <p:spPr>
          <a:xfrm>
            <a:off x="657826" y="579438"/>
            <a:ext cx="425958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4" name="Текст 3"/>
          <p:cNvSpPr>
            <a:spLocks noGrp="1"/>
          </p:cNvSpPr>
          <p:nvPr>
            <p:ph type="body" sz="half" idx="3"/>
          </p:nvPr>
        </p:nvSpPr>
        <p:spPr>
          <a:xfrm>
            <a:off x="5039850" y="579438"/>
            <a:ext cx="425958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ru-RU" smtClean="0"/>
              <a:t>Образец текста</a:t>
            </a:r>
          </a:p>
        </p:txBody>
      </p:sp>
      <p:sp>
        <p:nvSpPr>
          <p:cNvPr id="5" name="Содержимое 4"/>
          <p:cNvSpPr>
            <a:spLocks noGrp="1"/>
          </p:cNvSpPr>
          <p:nvPr>
            <p:ph sz="quarter" idx="2"/>
          </p:nvPr>
        </p:nvSpPr>
        <p:spPr>
          <a:xfrm>
            <a:off x="657826" y="1447800"/>
            <a:ext cx="425958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6" name="Содержимое 5"/>
          <p:cNvSpPr>
            <a:spLocks noGrp="1"/>
          </p:cNvSpPr>
          <p:nvPr>
            <p:ph sz="quarter" idx="4"/>
          </p:nvPr>
        </p:nvSpPr>
        <p:spPr>
          <a:xfrm>
            <a:off x="5039850" y="1447800"/>
            <a:ext cx="425958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7" name="Дата 6"/>
          <p:cNvSpPr>
            <a:spLocks noGrp="1"/>
          </p:cNvSpPr>
          <p:nvPr>
            <p:ph type="dt" sz="half" idx="10"/>
          </p:nvPr>
        </p:nvSpPr>
        <p:spPr/>
        <p:txBody>
          <a:bodyPr/>
          <a:lstStyle>
            <a:extLst/>
          </a:lstStyle>
          <a:p>
            <a:fld id="{7B5EA8D6-F68F-4E4A-B902-5302C8CEE6D8}" type="datetime1">
              <a:rPr lang="ru-RU" smtClean="0"/>
              <a:pPr/>
              <a:t>11.12.2019</a:t>
            </a:fld>
            <a:endParaRPr lang="ru-RU"/>
          </a:p>
        </p:txBody>
      </p:sp>
      <p:sp>
        <p:nvSpPr>
          <p:cNvPr id="8" name="Нижний колонтитул 7"/>
          <p:cNvSpPr>
            <a:spLocks noGrp="1"/>
          </p:cNvSpPr>
          <p:nvPr>
            <p:ph type="ftr" sz="quarter" idx="11"/>
          </p:nvPr>
        </p:nvSpPr>
        <p:spPr/>
        <p:txBody>
          <a:bodyPr/>
          <a:lstStyle>
            <a:extLst/>
          </a:lstStyle>
          <a:p>
            <a:endParaRPr lang="ru-RU"/>
          </a:p>
        </p:txBody>
      </p:sp>
      <p:sp>
        <p:nvSpPr>
          <p:cNvPr id="9" name="Номер слайда 8"/>
          <p:cNvSpPr>
            <a:spLocks noGrp="1"/>
          </p:cNvSpPr>
          <p:nvPr>
            <p:ph type="sldNum" sz="quarter" idx="12"/>
          </p:nvPr>
        </p:nvSpPr>
        <p:spPr/>
        <p:txBody>
          <a:bodyPr/>
          <a:lstStyle>
            <a:extLst/>
          </a:lstStyle>
          <a:p>
            <a:fld id="{36385386-D354-4AF8-A406-DEB02F085A9C}" type="slidenum">
              <a:rPr lang="ru-RU" smtClean="0"/>
              <a:pPr/>
              <a:t>‹#›</a:t>
            </a:fld>
            <a:endParaRPr lang="ru-RU"/>
          </a:p>
        </p:txBody>
      </p:sp>
    </p:spTree>
  </p:cSld>
  <p:clrMapOvr>
    <a:masterClrMapping/>
  </p:clrMapOvr>
  <p:transition advClick="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extLst/>
          </a:lstStyle>
          <a:p>
            <a:r>
              <a:rPr kumimoji="0" lang="ru-RU" smtClean="0"/>
              <a:t>Образец заголовка</a:t>
            </a:r>
            <a:endParaRPr kumimoji="0" lang="en-US"/>
          </a:p>
        </p:txBody>
      </p:sp>
      <p:sp>
        <p:nvSpPr>
          <p:cNvPr id="3" name="Дата 2"/>
          <p:cNvSpPr>
            <a:spLocks noGrp="1"/>
          </p:cNvSpPr>
          <p:nvPr>
            <p:ph type="dt" sz="half" idx="10"/>
          </p:nvPr>
        </p:nvSpPr>
        <p:spPr/>
        <p:txBody>
          <a:bodyPr/>
          <a:lstStyle>
            <a:extLst/>
          </a:lstStyle>
          <a:p>
            <a:fld id="{68693F01-AEBA-4E97-826B-FB0F3E92708A}" type="datetime1">
              <a:rPr lang="ru-RU" smtClean="0"/>
              <a:pPr/>
              <a:t>11.12.2019</a:t>
            </a:fld>
            <a:endParaRPr lang="ru-RU"/>
          </a:p>
        </p:txBody>
      </p:sp>
      <p:sp>
        <p:nvSpPr>
          <p:cNvPr id="4" name="Нижний колонтитул 3"/>
          <p:cNvSpPr>
            <a:spLocks noGrp="1"/>
          </p:cNvSpPr>
          <p:nvPr>
            <p:ph type="ftr" sz="quarter" idx="11"/>
          </p:nvPr>
        </p:nvSpPr>
        <p:spPr/>
        <p:txBody>
          <a:bodyPr/>
          <a:lstStyle>
            <a:extLst/>
          </a:lstStyle>
          <a:p>
            <a:endParaRPr lang="ru-RU"/>
          </a:p>
        </p:txBody>
      </p:sp>
      <p:sp>
        <p:nvSpPr>
          <p:cNvPr id="5" name="Номер слайда 4"/>
          <p:cNvSpPr>
            <a:spLocks noGrp="1"/>
          </p:cNvSpPr>
          <p:nvPr>
            <p:ph type="sldNum" sz="quarter" idx="12"/>
          </p:nvPr>
        </p:nvSpPr>
        <p:spPr/>
        <p:txBody>
          <a:bodyPr/>
          <a:lstStyle>
            <a:extLst/>
          </a:lstStyle>
          <a:p>
            <a:fld id="{E778BE0A-2524-41F9-A8B7-06FB32624772}" type="slidenum">
              <a:rPr lang="ru-RU" smtClean="0"/>
              <a:pPr/>
              <a:t>‹#›</a:t>
            </a:fld>
            <a:endParaRPr lang="ru-RU"/>
          </a:p>
        </p:txBody>
      </p:sp>
    </p:spTree>
  </p:cSld>
  <p:clrMapOvr>
    <a:masterClrMapping/>
  </p:clrMapOvr>
  <p:transition advClick="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7" name="Скругленный прямоугольник 6"/>
          <p:cNvSpPr/>
          <p:nvPr/>
        </p:nvSpPr>
        <p:spPr>
          <a:xfrm>
            <a:off x="330200" y="329185"/>
            <a:ext cx="9243060"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Дата 1"/>
          <p:cNvSpPr>
            <a:spLocks noGrp="1"/>
          </p:cNvSpPr>
          <p:nvPr>
            <p:ph type="dt" sz="half" idx="10"/>
          </p:nvPr>
        </p:nvSpPr>
        <p:spPr/>
        <p:txBody>
          <a:bodyPr/>
          <a:lstStyle>
            <a:extLst/>
          </a:lstStyle>
          <a:p>
            <a:fld id="{77E70A78-0C1F-40AA-995F-7EF2F12230D8}" type="datetime1">
              <a:rPr lang="ru-RU" smtClean="0"/>
              <a:pPr/>
              <a:t>11.12.2019</a:t>
            </a:fld>
            <a:endParaRPr lang="ru-RU"/>
          </a:p>
        </p:txBody>
      </p:sp>
      <p:sp>
        <p:nvSpPr>
          <p:cNvPr id="3" name="Нижний колонтитул 2"/>
          <p:cNvSpPr>
            <a:spLocks noGrp="1"/>
          </p:cNvSpPr>
          <p:nvPr>
            <p:ph type="ftr" sz="quarter" idx="11"/>
          </p:nvPr>
        </p:nvSpPr>
        <p:spPr/>
        <p:txBody>
          <a:bodyPr/>
          <a:lstStyle>
            <a:extLst/>
          </a:lstStyle>
          <a:p>
            <a:endParaRPr lang="ru-RU" dirty="0"/>
          </a:p>
        </p:txBody>
      </p:sp>
      <p:sp>
        <p:nvSpPr>
          <p:cNvPr id="4" name="Номер слайда 3"/>
          <p:cNvSpPr>
            <a:spLocks noGrp="1"/>
          </p:cNvSpPr>
          <p:nvPr>
            <p:ph type="sldNum" sz="quarter" idx="12"/>
          </p:nvPr>
        </p:nvSpPr>
        <p:spPr/>
        <p:txBody>
          <a:bodyPr/>
          <a:lstStyle>
            <a:extLst/>
          </a:lstStyle>
          <a:p>
            <a:fld id="{E8889A9A-632F-4A8C-A8FE-29C40953BEE9}" type="slidenum">
              <a:rPr lang="ru-RU" smtClean="0"/>
              <a:pPr/>
              <a:t>‹#›</a:t>
            </a:fld>
            <a:endParaRPr lang="ru-RU"/>
          </a:p>
        </p:txBody>
      </p:sp>
    </p:spTree>
  </p:cSld>
  <p:clrMapOvr>
    <a:masterClrMapping/>
  </p:clrMapOvr>
  <p:transition advClick="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000349" y="533400"/>
            <a:ext cx="3219450" cy="914400"/>
          </a:xfrm>
        </p:spPr>
        <p:txBody>
          <a:bodyPr anchor="b"/>
          <a:lstStyle>
            <a:lvl1pPr algn="l">
              <a:buNone/>
              <a:defRPr sz="2200" b="1">
                <a:solidFill>
                  <a:schemeClr val="accent1"/>
                </a:solidFill>
              </a:defRPr>
            </a:lvl1pPr>
            <a:extLst/>
          </a:lstStyle>
          <a:p>
            <a:r>
              <a:rPr kumimoji="0" lang="ru-RU" smtClean="0"/>
              <a:t>Образец заголовка</a:t>
            </a:r>
            <a:endParaRPr kumimoji="0" lang="en-US"/>
          </a:p>
        </p:txBody>
      </p:sp>
      <p:sp>
        <p:nvSpPr>
          <p:cNvPr id="3" name="Текст 2"/>
          <p:cNvSpPr>
            <a:spLocks noGrp="1"/>
          </p:cNvSpPr>
          <p:nvPr>
            <p:ph type="body" idx="2"/>
          </p:nvPr>
        </p:nvSpPr>
        <p:spPr>
          <a:xfrm>
            <a:off x="6000418" y="1447802"/>
            <a:ext cx="321945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4" name="Содержимое 3"/>
          <p:cNvSpPr>
            <a:spLocks noGrp="1"/>
          </p:cNvSpPr>
          <p:nvPr>
            <p:ph sz="half" idx="1"/>
          </p:nvPr>
        </p:nvSpPr>
        <p:spPr>
          <a:xfrm>
            <a:off x="824820" y="930144"/>
            <a:ext cx="5011672"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602EB608-6A78-4970-80A7-66589E95F418}" type="datetime1">
              <a:rPr lang="ru-RU" smtClean="0"/>
              <a:pPr/>
              <a:t>11.12.2019</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3C8612D8-0FB5-4EBC-9DF8-1D30E5DF313C}" type="slidenum">
              <a:rPr lang="ru-RU" smtClean="0"/>
              <a:pPr/>
              <a:t>‹#›</a:t>
            </a:fld>
            <a:endParaRPr lang="ru-RU"/>
          </a:p>
        </p:txBody>
      </p:sp>
    </p:spTree>
  </p:cSld>
  <p:clrMapOvr>
    <a:masterClrMapping/>
  </p:clrMapOvr>
  <p:transition advClick="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5" name="Скругленный прямоугольник 14"/>
          <p:cNvSpPr/>
          <p:nvPr/>
        </p:nvSpPr>
        <p:spPr>
          <a:xfrm>
            <a:off x="330200" y="329185"/>
            <a:ext cx="9243060"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Прямоугольник с одним скругленным углом 10"/>
          <p:cNvSpPr/>
          <p:nvPr/>
        </p:nvSpPr>
        <p:spPr>
          <a:xfrm>
            <a:off x="6934201" y="434162"/>
            <a:ext cx="2518322"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Заголовок 1"/>
          <p:cNvSpPr>
            <a:spLocks noGrp="1"/>
          </p:cNvSpPr>
          <p:nvPr>
            <p:ph type="title"/>
          </p:nvPr>
        </p:nvSpPr>
        <p:spPr>
          <a:xfrm>
            <a:off x="495300" y="5012056"/>
            <a:ext cx="8915400" cy="1051560"/>
          </a:xfrm>
        </p:spPr>
        <p:txBody>
          <a:bodyPr anchor="t"/>
          <a:lstStyle>
            <a:lvl1pPr algn="l">
              <a:buNone/>
              <a:defRPr sz="3600" b="0">
                <a:solidFill>
                  <a:schemeClr val="bg2">
                    <a:shade val="25000"/>
                  </a:schemeClr>
                </a:solidFill>
                <a:effectLst/>
              </a:defRPr>
            </a:lvl1pPr>
            <a:extLst/>
          </a:lstStyle>
          <a:p>
            <a:r>
              <a:rPr kumimoji="0" lang="ru-RU" smtClean="0"/>
              <a:t>Образец заголовка</a:t>
            </a:r>
            <a:endParaRPr kumimoji="0" lang="en-US"/>
          </a:p>
        </p:txBody>
      </p:sp>
      <p:sp>
        <p:nvSpPr>
          <p:cNvPr id="4" name="Текст 3"/>
          <p:cNvSpPr>
            <a:spLocks noGrp="1"/>
          </p:cNvSpPr>
          <p:nvPr>
            <p:ph type="body" sz="half" idx="2"/>
          </p:nvPr>
        </p:nvSpPr>
        <p:spPr bwMode="grayWhite">
          <a:xfrm>
            <a:off x="7001271" y="533400"/>
            <a:ext cx="242697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ru-RU" smtClean="0"/>
              <a:t>Образец текста</a:t>
            </a:r>
          </a:p>
          <a:p>
            <a:pPr lvl="1" eaLnBrk="1" latinLnBrk="0" hangingPunct="1"/>
            <a:r>
              <a:rPr lang="ru-RU" smtClean="0"/>
              <a:t>Второй уровень</a:t>
            </a:r>
          </a:p>
          <a:p>
            <a:pPr lvl="2" eaLnBrk="1" latinLnBrk="0" hangingPunct="1"/>
            <a:r>
              <a:rPr lang="ru-RU" smtClean="0"/>
              <a:t>Третий уровень</a:t>
            </a:r>
          </a:p>
          <a:p>
            <a:pPr lvl="3" eaLnBrk="1" latinLnBrk="0" hangingPunct="1"/>
            <a:r>
              <a:rPr lang="ru-RU" smtClean="0"/>
              <a:t>Четвертый уровень</a:t>
            </a:r>
          </a:p>
          <a:p>
            <a:pPr lvl="4" eaLnBrk="1" latinLnBrk="0" hangingPunct="1"/>
            <a:r>
              <a:rPr lang="ru-RU" smtClean="0"/>
              <a:t>Пятый уровень</a:t>
            </a:r>
            <a:endParaRPr kumimoji="0" lang="en-US"/>
          </a:p>
        </p:txBody>
      </p:sp>
      <p:sp>
        <p:nvSpPr>
          <p:cNvPr id="5" name="Дата 4"/>
          <p:cNvSpPr>
            <a:spLocks noGrp="1"/>
          </p:cNvSpPr>
          <p:nvPr>
            <p:ph type="dt" sz="half" idx="10"/>
          </p:nvPr>
        </p:nvSpPr>
        <p:spPr/>
        <p:txBody>
          <a:bodyPr/>
          <a:lstStyle>
            <a:extLst/>
          </a:lstStyle>
          <a:p>
            <a:fld id="{F3F80BF2-9C19-4DFA-B239-B793B5A12D58}" type="datetime1">
              <a:rPr lang="ru-RU" smtClean="0"/>
              <a:pPr/>
              <a:t>11.12.2019</a:t>
            </a:fld>
            <a:endParaRPr lang="ru-RU"/>
          </a:p>
        </p:txBody>
      </p:sp>
      <p:sp>
        <p:nvSpPr>
          <p:cNvPr id="6" name="Нижний колонтитул 5"/>
          <p:cNvSpPr>
            <a:spLocks noGrp="1"/>
          </p:cNvSpPr>
          <p:nvPr>
            <p:ph type="ftr" sz="quarter" idx="11"/>
          </p:nvPr>
        </p:nvSpPr>
        <p:spPr/>
        <p:txBody>
          <a:bodyPr/>
          <a:lstStyle>
            <a:extLst/>
          </a:lstStyle>
          <a:p>
            <a:endParaRPr lang="ru-RU"/>
          </a:p>
        </p:txBody>
      </p:sp>
      <p:sp>
        <p:nvSpPr>
          <p:cNvPr id="7" name="Номер слайда 6"/>
          <p:cNvSpPr>
            <a:spLocks noGrp="1"/>
          </p:cNvSpPr>
          <p:nvPr>
            <p:ph type="sldNum" sz="quarter" idx="12"/>
          </p:nvPr>
        </p:nvSpPr>
        <p:spPr/>
        <p:txBody>
          <a:bodyPr/>
          <a:lstStyle>
            <a:extLst/>
          </a:lstStyle>
          <a:p>
            <a:fld id="{707D86E8-E62E-481C-88AA-914DC2465B43}" type="slidenum">
              <a:rPr lang="ru-RU" smtClean="0"/>
              <a:pPr/>
              <a:t>‹#›</a:t>
            </a:fld>
            <a:endParaRPr lang="ru-RU"/>
          </a:p>
        </p:txBody>
      </p:sp>
      <p:sp>
        <p:nvSpPr>
          <p:cNvPr id="3" name="Рисунок 2"/>
          <p:cNvSpPr>
            <a:spLocks noGrp="1"/>
          </p:cNvSpPr>
          <p:nvPr>
            <p:ph type="pic" idx="1"/>
          </p:nvPr>
        </p:nvSpPr>
        <p:spPr>
          <a:xfrm>
            <a:off x="456603" y="435768"/>
            <a:ext cx="6419088"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ru-RU" smtClean="0"/>
              <a:t>Вставка рисунка</a:t>
            </a:r>
            <a:endParaRPr kumimoji="0" lang="en-US"/>
          </a:p>
        </p:txBody>
      </p:sp>
    </p:spTree>
  </p:cSld>
  <p:clrMapOvr>
    <a:masterClrMapping/>
  </p:clrMapOvr>
  <p:transition advClick="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Скругленный прямоугольник 6"/>
          <p:cNvSpPr/>
          <p:nvPr/>
        </p:nvSpPr>
        <p:spPr>
          <a:xfrm>
            <a:off x="330200" y="329185"/>
            <a:ext cx="9243060"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Скругленный прямоугольник 8"/>
          <p:cNvSpPr/>
          <p:nvPr/>
        </p:nvSpPr>
        <p:spPr>
          <a:xfrm>
            <a:off x="453480" y="434162"/>
            <a:ext cx="8999043"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Заголовок 12"/>
          <p:cNvSpPr>
            <a:spLocks noGrp="1"/>
          </p:cNvSpPr>
          <p:nvPr>
            <p:ph type="title"/>
          </p:nvPr>
        </p:nvSpPr>
        <p:spPr>
          <a:xfrm>
            <a:off x="544830" y="4985590"/>
            <a:ext cx="8865870" cy="1051560"/>
          </a:xfrm>
          <a:prstGeom prst="rect">
            <a:avLst/>
          </a:prstGeom>
        </p:spPr>
        <p:txBody>
          <a:bodyPr vert="horz" anchor="b">
            <a:normAutofit/>
          </a:bodyPr>
          <a:lstStyle>
            <a:extLst/>
          </a:lstStyle>
          <a:p>
            <a:r>
              <a:rPr kumimoji="0" lang="ru-RU" smtClean="0"/>
              <a:t>Образец заголовка</a:t>
            </a:r>
            <a:endParaRPr kumimoji="0" lang="en-US"/>
          </a:p>
        </p:txBody>
      </p:sp>
      <p:sp>
        <p:nvSpPr>
          <p:cNvPr id="4" name="Текст 3"/>
          <p:cNvSpPr>
            <a:spLocks noGrp="1"/>
          </p:cNvSpPr>
          <p:nvPr>
            <p:ph type="body" idx="1"/>
          </p:nvPr>
        </p:nvSpPr>
        <p:spPr>
          <a:xfrm>
            <a:off x="544830" y="530352"/>
            <a:ext cx="8865870" cy="4187952"/>
          </a:xfrm>
          <a:prstGeom prst="rect">
            <a:avLst/>
          </a:prstGeom>
        </p:spPr>
        <p:txBody>
          <a:bodyPr vert="horz" lIns="182880" tIns="91440">
            <a:normAutofit/>
          </a:bodyPr>
          <a:lstStyle>
            <a:extLst/>
          </a:lstStyle>
          <a:p>
            <a:pPr lvl="0" eaLnBrk="1" latinLnBrk="0" hangingPunct="1"/>
            <a:r>
              <a:rPr kumimoji="0" lang="ru-RU" smtClean="0"/>
              <a:t>Образец текста</a:t>
            </a:r>
          </a:p>
          <a:p>
            <a:pPr lvl="1" eaLnBrk="1" latinLnBrk="0" hangingPunct="1"/>
            <a:r>
              <a:rPr kumimoji="0" lang="ru-RU" smtClean="0"/>
              <a:t>Второй уровень</a:t>
            </a:r>
          </a:p>
          <a:p>
            <a:pPr lvl="2" eaLnBrk="1" latinLnBrk="0" hangingPunct="1"/>
            <a:r>
              <a:rPr kumimoji="0" lang="ru-RU" smtClean="0"/>
              <a:t>Третий уровень</a:t>
            </a:r>
          </a:p>
          <a:p>
            <a:pPr lvl="3" eaLnBrk="1" latinLnBrk="0" hangingPunct="1"/>
            <a:r>
              <a:rPr kumimoji="0" lang="ru-RU" smtClean="0"/>
              <a:t>Четвертый уровень</a:t>
            </a:r>
          </a:p>
          <a:p>
            <a:pPr lvl="4" eaLnBrk="1" latinLnBrk="0" hangingPunct="1"/>
            <a:r>
              <a:rPr kumimoji="0" lang="ru-RU" smtClean="0"/>
              <a:t>Пятый уровень</a:t>
            </a:r>
            <a:endParaRPr kumimoji="0" lang="en-US"/>
          </a:p>
        </p:txBody>
      </p:sp>
      <p:sp>
        <p:nvSpPr>
          <p:cNvPr id="25" name="Дата 24"/>
          <p:cNvSpPr>
            <a:spLocks noGrp="1"/>
          </p:cNvSpPr>
          <p:nvPr>
            <p:ph type="dt" sz="half" idx="2"/>
          </p:nvPr>
        </p:nvSpPr>
        <p:spPr>
          <a:xfrm>
            <a:off x="4091022" y="6111876"/>
            <a:ext cx="24765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DFE9B21C-75B2-42CD-A0D2-E188A7482134}" type="datetime1">
              <a:rPr lang="ru-RU" smtClean="0"/>
              <a:pPr/>
              <a:t>11.12.2019</a:t>
            </a:fld>
            <a:endParaRPr lang="ru-RU"/>
          </a:p>
        </p:txBody>
      </p:sp>
      <p:sp>
        <p:nvSpPr>
          <p:cNvPr id="18" name="Нижний колонтитул 17"/>
          <p:cNvSpPr>
            <a:spLocks noGrp="1"/>
          </p:cNvSpPr>
          <p:nvPr>
            <p:ph type="ftr" sz="quarter" idx="3"/>
          </p:nvPr>
        </p:nvSpPr>
        <p:spPr>
          <a:xfrm>
            <a:off x="6567522" y="6111876"/>
            <a:ext cx="24765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ru-RU"/>
          </a:p>
        </p:txBody>
      </p:sp>
      <p:sp>
        <p:nvSpPr>
          <p:cNvPr id="5" name="Номер слайда 4"/>
          <p:cNvSpPr>
            <a:spLocks noGrp="1"/>
          </p:cNvSpPr>
          <p:nvPr>
            <p:ph type="sldNum" sz="quarter" idx="4"/>
          </p:nvPr>
        </p:nvSpPr>
        <p:spPr>
          <a:xfrm>
            <a:off x="9044022" y="6111876"/>
            <a:ext cx="4953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41B37AE1-1753-4C29-8967-83D5738E4891}"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ransition advClick="0"/>
  <p:hf hdr="0" ft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5" Type="http://schemas.openxmlformats.org/officeDocument/2006/relationships/image" Target="../media/image16.jpeg"/><Relationship Id="rId4" Type="http://schemas.openxmlformats.org/officeDocument/2006/relationships/image" Target="../media/image15.jpe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906000" cy="554059"/>
          </a:xfrm>
          <a:prstGeom prst="rect">
            <a:avLst/>
          </a:prstGeom>
          <a:noFill/>
          <a:ln w="9525">
            <a:solidFill>
              <a:schemeClr val="bg2"/>
            </a:solidFill>
            <a:miter lim="800000"/>
            <a:headEnd/>
            <a:tailEnd/>
          </a:ln>
        </p:spPr>
        <p:txBody>
          <a:bodyPr wrap="none" anchor="ctr"/>
          <a:lstStyle/>
          <a:p>
            <a:pPr algn="ctr" eaLnBrk="0" hangingPunct="0"/>
            <a:r>
              <a:rPr lang="ru-RU" sz="2000" b="1" dirty="0">
                <a:solidFill>
                  <a:srgbClr val="C00000"/>
                </a:solidFill>
                <a:latin typeface="Times New Roman" pitchFamily="18" charset="0"/>
              </a:rPr>
              <a:t>Кафедра </a:t>
            </a:r>
            <a:r>
              <a:rPr lang="ru-RU" sz="2000" b="1" dirty="0" smtClean="0">
                <a:solidFill>
                  <a:srgbClr val="C00000"/>
                </a:solidFill>
                <a:latin typeface="Times New Roman" pitchFamily="18" charset="0"/>
              </a:rPr>
              <a:t>информатики и информационных </a:t>
            </a:r>
            <a:r>
              <a:rPr lang="ru-RU" sz="2000" b="1" dirty="0">
                <a:solidFill>
                  <a:srgbClr val="C00000"/>
                </a:solidFill>
                <a:latin typeface="Times New Roman" pitchFamily="18" charset="0"/>
              </a:rPr>
              <a:t>таможенных технологий </a:t>
            </a:r>
          </a:p>
        </p:txBody>
      </p:sp>
      <p:sp>
        <p:nvSpPr>
          <p:cNvPr id="2052" name="Rectangle 4"/>
          <p:cNvSpPr>
            <a:spLocks noGrp="1" noChangeArrowheads="1"/>
          </p:cNvSpPr>
          <p:nvPr>
            <p:ph type="title" idx="4294967295"/>
          </p:nvPr>
        </p:nvSpPr>
        <p:spPr>
          <a:xfrm>
            <a:off x="0" y="1214422"/>
            <a:ext cx="9906000" cy="1871663"/>
          </a:xfrm>
        </p:spPr>
        <p:txBody>
          <a:bodyPr>
            <a:normAutofit fontScale="90000"/>
          </a:bodyPr>
          <a:lstStyle/>
          <a:p>
            <a:pPr algn="ctr"/>
            <a:r>
              <a:rPr lang="ru-RU" sz="2700" b="1" dirty="0">
                <a:solidFill>
                  <a:schemeClr val="tx1"/>
                </a:solidFill>
              </a:rPr>
              <a:t>Дисциплина «Информатика»</a:t>
            </a:r>
            <a:r>
              <a:rPr lang="ru-RU" sz="3800" b="1" dirty="0">
                <a:solidFill>
                  <a:schemeClr val="tx1"/>
                </a:solidFill>
              </a:rPr>
              <a:t/>
            </a:r>
            <a:br>
              <a:rPr lang="ru-RU" sz="3800" b="1" dirty="0">
                <a:solidFill>
                  <a:schemeClr val="tx1"/>
                </a:solidFill>
              </a:rPr>
            </a:br>
            <a:r>
              <a:rPr lang="ru-RU" sz="2100" b="1" dirty="0">
                <a:solidFill>
                  <a:schemeClr val="bg2">
                    <a:lumMod val="50000"/>
                  </a:schemeClr>
                </a:solidFill>
              </a:rPr>
              <a:t/>
            </a:r>
            <a:br>
              <a:rPr lang="ru-RU" sz="2100" b="1" dirty="0">
                <a:solidFill>
                  <a:schemeClr val="bg2">
                    <a:lumMod val="50000"/>
                  </a:schemeClr>
                </a:solidFill>
              </a:rPr>
            </a:br>
            <a:r>
              <a:rPr lang="ru-RU" sz="2100" b="1" dirty="0">
                <a:solidFill>
                  <a:schemeClr val="tx1"/>
                </a:solidFill>
              </a:rPr>
              <a:t>Лекция </a:t>
            </a:r>
            <a:r>
              <a:rPr lang="ru-RU" sz="2100" b="1" dirty="0" smtClean="0">
                <a:solidFill>
                  <a:schemeClr val="tx1"/>
                </a:solidFill>
              </a:rPr>
              <a:t>16</a:t>
            </a:r>
            <a:br>
              <a:rPr lang="ru-RU" sz="2100" b="1" dirty="0" smtClean="0">
                <a:solidFill>
                  <a:schemeClr val="tx1"/>
                </a:solidFill>
              </a:rPr>
            </a:br>
            <a:r>
              <a:rPr lang="ru-RU" sz="2100" dirty="0" smtClean="0">
                <a:solidFill>
                  <a:schemeClr val="tx1"/>
                </a:solidFill>
              </a:rPr>
              <a:t>Тема</a:t>
            </a:r>
            <a:r>
              <a:rPr lang="en-US" sz="2100" dirty="0" smtClean="0">
                <a:solidFill>
                  <a:schemeClr val="tx1"/>
                </a:solidFill>
              </a:rPr>
              <a:t>: </a:t>
            </a:r>
            <a:br>
              <a:rPr lang="en-US" sz="2100" dirty="0" smtClean="0">
                <a:solidFill>
                  <a:schemeClr val="tx1"/>
                </a:solidFill>
              </a:rPr>
            </a:br>
            <a:r>
              <a:rPr lang="en-US" sz="2100" dirty="0" smtClean="0">
                <a:solidFill>
                  <a:schemeClr val="tx1"/>
                </a:solidFill>
              </a:rPr>
              <a:t/>
            </a:r>
            <a:br>
              <a:rPr lang="en-US" sz="2100" dirty="0" smtClean="0">
                <a:solidFill>
                  <a:schemeClr val="tx1"/>
                </a:solidFill>
              </a:rPr>
            </a:br>
            <a:r>
              <a:rPr lang="ru-RU" sz="4400" dirty="0" smtClean="0">
                <a:solidFill>
                  <a:srgbClr val="1F0BB5"/>
                </a:solidFill>
              </a:rPr>
              <a:t>Основы защиты информации.</a:t>
            </a:r>
            <a:endParaRPr lang="ru-RU" sz="4400" dirty="0">
              <a:solidFill>
                <a:srgbClr val="1F0BB5"/>
              </a:solidFill>
            </a:endParaRPr>
          </a:p>
        </p:txBody>
      </p:sp>
      <p:sp>
        <p:nvSpPr>
          <p:cNvPr id="6" name="Прямоугольник 5"/>
          <p:cNvSpPr/>
          <p:nvPr/>
        </p:nvSpPr>
        <p:spPr>
          <a:xfrm>
            <a:off x="0" y="4826675"/>
            <a:ext cx="5524504" cy="2031325"/>
          </a:xfrm>
          <a:prstGeom prst="rect">
            <a:avLst/>
          </a:prstGeom>
        </p:spPr>
        <p:txBody>
          <a:bodyPr wrap="square">
            <a:spAutoFit/>
          </a:bodyPr>
          <a:lstStyle/>
          <a:p>
            <a:r>
              <a:rPr lang="ru-RU" b="1" dirty="0" smtClean="0"/>
              <a:t>Раздел 8.</a:t>
            </a:r>
          </a:p>
          <a:p>
            <a:r>
              <a:rPr lang="ru-RU" b="1" dirty="0" smtClean="0"/>
              <a:t>Основы защиты информации</a:t>
            </a:r>
          </a:p>
          <a:p>
            <a:r>
              <a:rPr lang="ru-RU" dirty="0" smtClean="0"/>
              <a:t>Тема 8.1. Элементы компьютерной вирусологии</a:t>
            </a:r>
          </a:p>
          <a:p>
            <a:r>
              <a:rPr lang="ru-RU" dirty="0" smtClean="0"/>
              <a:t>Тема 8.2. Методы защиты информации</a:t>
            </a:r>
            <a:endParaRPr lang="ru-RU" b="1" dirty="0" smtClean="0"/>
          </a:p>
          <a:p>
            <a:r>
              <a:rPr lang="ru-RU" b="1" dirty="0" smtClean="0"/>
              <a:t>Специальность: </a:t>
            </a:r>
          </a:p>
          <a:p>
            <a:r>
              <a:rPr lang="ru-RU" b="1" dirty="0" smtClean="0"/>
              <a:t>38.05.02  «Таможенное дело»</a:t>
            </a:r>
          </a:p>
          <a:p>
            <a:r>
              <a:rPr lang="ru-RU" b="1" dirty="0" smtClean="0"/>
              <a:t>Квалификация выпускника «Специалист»</a:t>
            </a:r>
            <a:endParaRPr lang="ru-RU" b="1" dirty="0">
              <a:solidFill>
                <a:schemeClr val="bg2">
                  <a:lumMod val="50000"/>
                </a:schemeClr>
              </a:solidFill>
            </a:endParaRPr>
          </a:p>
        </p:txBody>
      </p:sp>
      <p:sp>
        <p:nvSpPr>
          <p:cNvPr id="7" name="Номер слайда 6"/>
          <p:cNvSpPr>
            <a:spLocks noGrp="1"/>
          </p:cNvSpPr>
          <p:nvPr>
            <p:ph type="sldNum" sz="quarter" idx="12"/>
          </p:nvPr>
        </p:nvSpPr>
        <p:spPr/>
        <p:txBody>
          <a:bodyPr/>
          <a:lstStyle/>
          <a:p>
            <a:fld id="{E8889A9A-632F-4A8C-A8FE-29C40953BEE9}" type="slidenum">
              <a:rPr lang="ru-RU" smtClean="0"/>
              <a:pPr/>
              <a:t>1</a:t>
            </a:fld>
            <a:endParaRPr lang="ru-RU"/>
          </a:p>
        </p:txBody>
      </p:sp>
      <p:sp>
        <p:nvSpPr>
          <p:cNvPr id="8" name="Rectangle 3"/>
          <p:cNvSpPr>
            <a:spLocks noChangeArrowheads="1"/>
          </p:cNvSpPr>
          <p:nvPr/>
        </p:nvSpPr>
        <p:spPr bwMode="auto">
          <a:xfrm>
            <a:off x="6808787" y="6137275"/>
            <a:ext cx="3097213" cy="720725"/>
          </a:xfrm>
          <a:prstGeom prst="rect">
            <a:avLst/>
          </a:prstGeom>
          <a:gradFill rotWithShape="0">
            <a:gsLst>
              <a:gs pos="0">
                <a:srgbClr val="FFFFFF"/>
              </a:gs>
              <a:gs pos="100000">
                <a:srgbClr val="FFCC99"/>
              </a:gs>
            </a:gsLst>
            <a:lin ang="2700000" scaled="1"/>
          </a:gradFill>
          <a:ln w="9525">
            <a:solidFill>
              <a:schemeClr val="bg2"/>
            </a:solidFill>
            <a:miter lim="800000"/>
            <a:headEnd/>
            <a:tailEnd/>
          </a:ln>
        </p:spPr>
        <p:txBody>
          <a:bodyPr wrap="none" anchor="ctr"/>
          <a:lstStyle>
            <a:defPPr>
              <a:defRPr lang="ru-RU"/>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eaLnBrk="0" hangingPunct="0"/>
            <a:r>
              <a:rPr lang="ru-RU" sz="1600" b="1">
                <a:solidFill>
                  <a:srgbClr val="660033"/>
                </a:solidFill>
                <a:latin typeface="Times New Roman" pitchFamily="18" charset="0"/>
              </a:rPr>
              <a:t>Кудрявцева Лариса Борисовна</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grpId="0" nodeType="after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wedge">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animBg="1"/>
    </p:bld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0" y="0"/>
            <a:ext cx="9906000" cy="500066"/>
          </a:xfrm>
        </p:spPr>
        <p:txBody>
          <a:bodyPr>
            <a:normAutofit/>
          </a:bodyPr>
          <a:lstStyle/>
          <a:p>
            <a:pPr algn="ctr"/>
            <a:r>
              <a:rPr lang="ru-RU" sz="2000" dirty="0" smtClean="0">
                <a:solidFill>
                  <a:srgbClr val="C00000"/>
                </a:solidFill>
                <a:effectLst/>
                <a:latin typeface="Times New Roman" pitchFamily="18" charset="0"/>
                <a:cs typeface="Times New Roman" pitchFamily="18" charset="0"/>
              </a:rPr>
              <a:t>Общие сведения о методах защиты</a:t>
            </a:r>
            <a:endParaRPr lang="ru-RU" sz="2000" dirty="0">
              <a:solidFill>
                <a:srgbClr val="C00000"/>
              </a:solidFill>
              <a:effectLst/>
              <a:latin typeface="Times New Roman" pitchFamily="18" charset="0"/>
              <a:cs typeface="Times New Roman" pitchFamily="18" charset="0"/>
            </a:endParaRPr>
          </a:p>
        </p:txBody>
      </p:sp>
      <p:sp>
        <p:nvSpPr>
          <p:cNvPr id="64527" name="Text Box 15"/>
          <p:cNvSpPr txBox="1">
            <a:spLocks noChangeArrowheads="1"/>
          </p:cNvSpPr>
          <p:nvPr/>
        </p:nvSpPr>
        <p:spPr bwMode="auto">
          <a:xfrm>
            <a:off x="0" y="642918"/>
            <a:ext cx="9906000" cy="5170646"/>
          </a:xfrm>
          <a:prstGeom prst="rect">
            <a:avLst/>
          </a:prstGeom>
          <a:noFill/>
          <a:ln w="9525" algn="ctr">
            <a:noFill/>
            <a:miter lim="800000"/>
            <a:headEnd/>
            <a:tailEnd/>
          </a:ln>
          <a:effectLst/>
        </p:spPr>
        <p:txBody>
          <a:bodyPr wrap="square">
            <a:spAutoFit/>
          </a:bodyPr>
          <a:lstStyle/>
          <a:p>
            <a:pPr algn="ctr">
              <a:lnSpc>
                <a:spcPct val="150000"/>
              </a:lnSpc>
            </a:pPr>
            <a:r>
              <a:rPr lang="ru-RU" sz="2000" b="1" i="1" dirty="0" smtClean="0">
                <a:solidFill>
                  <a:srgbClr val="1F0BB5"/>
                </a:solidFill>
                <a:sym typeface="Wingdings"/>
              </a:rPr>
              <a:t></a:t>
            </a:r>
            <a:r>
              <a:rPr lang="ru-RU" sz="2000" b="1" i="1" dirty="0" smtClean="0">
                <a:solidFill>
                  <a:srgbClr val="1F0BB5"/>
                </a:solidFill>
              </a:rPr>
              <a:t>Пароли</a:t>
            </a:r>
            <a:r>
              <a:rPr lang="ru-RU" sz="2000" b="1" dirty="0" smtClean="0">
                <a:solidFill>
                  <a:srgbClr val="1F0BB5"/>
                </a:solidFill>
              </a:rPr>
              <a:t> </a:t>
            </a:r>
            <a:r>
              <a:rPr lang="ru-RU" sz="2000" dirty="0" smtClean="0"/>
              <a:t>применяются </a:t>
            </a:r>
            <a:r>
              <a:rPr lang="ru-RU" sz="2000" dirty="0" smtClean="0">
                <a:solidFill>
                  <a:srgbClr val="1F0BB5"/>
                </a:solidFill>
              </a:rPr>
              <a:t>для идентификации пользователей и разграничения их прав в сети и для ограничения доступа пользователей</a:t>
            </a:r>
            <a:r>
              <a:rPr lang="ru-RU" sz="2000" dirty="0" smtClean="0"/>
              <a:t>, работающих на одной ЭВМ, к различным логическим дискам, каталогам и файлам. </a:t>
            </a:r>
          </a:p>
          <a:p>
            <a:pPr algn="ctr">
              <a:lnSpc>
                <a:spcPct val="150000"/>
              </a:lnSpc>
            </a:pPr>
            <a:r>
              <a:rPr lang="ru-RU" sz="2000" dirty="0" smtClean="0"/>
              <a:t>Для этих целей используются </a:t>
            </a:r>
            <a:r>
              <a:rPr lang="ru-RU" sz="2000" b="1" dirty="0" smtClean="0">
                <a:solidFill>
                  <a:srgbClr val="C00000"/>
                </a:solidFill>
              </a:rPr>
              <a:t>утилиты</a:t>
            </a:r>
            <a:r>
              <a:rPr lang="ru-RU" sz="2000" dirty="0" smtClean="0"/>
              <a:t> сетевых ОС, </a:t>
            </a:r>
            <a:r>
              <a:rPr lang="ru-RU" sz="2000" b="1" dirty="0" smtClean="0">
                <a:solidFill>
                  <a:srgbClr val="C00000"/>
                </a:solidFill>
              </a:rPr>
              <a:t>утилиты</a:t>
            </a:r>
            <a:r>
              <a:rPr lang="ru-RU" sz="2000" dirty="0" smtClean="0"/>
              <a:t> независимых разработчиков программных средств и встроенные средства парольной защиты приложений, в том числе систем управления базами данных, электронных таблиц и т. п.</a:t>
            </a:r>
          </a:p>
          <a:p>
            <a:pPr algn="ctr">
              <a:lnSpc>
                <a:spcPct val="150000"/>
              </a:lnSpc>
            </a:pPr>
            <a:r>
              <a:rPr lang="ru-RU" sz="2000" dirty="0" smtClean="0"/>
              <a:t>Могут быть установлены </a:t>
            </a:r>
            <a:r>
              <a:rPr lang="ru-RU" sz="2000" b="1" dirty="0" smtClean="0">
                <a:solidFill>
                  <a:srgbClr val="FF0000"/>
                </a:solidFill>
              </a:rPr>
              <a:t>различные уровни парольной защиты</a:t>
            </a:r>
            <a:r>
              <a:rPr lang="ru-RU" sz="2000" dirty="0" smtClean="0"/>
              <a:t>. Например, чтение диска возможно без ввода пароля, а для изменения, удаления или сохранения файла на защищенном диске пароль нужен. </a:t>
            </a:r>
            <a:r>
              <a:rPr lang="ru-RU" sz="2000" b="1" dirty="0" smtClean="0">
                <a:solidFill>
                  <a:srgbClr val="FF0000"/>
                </a:solidFill>
              </a:rPr>
              <a:t>Парольная защита файлов не предполагает обязательное их шифрование.</a:t>
            </a:r>
          </a:p>
        </p:txBody>
      </p:sp>
      <p:sp>
        <p:nvSpPr>
          <p:cNvPr id="4" name="Номер слайда 3"/>
          <p:cNvSpPr>
            <a:spLocks noGrp="1"/>
          </p:cNvSpPr>
          <p:nvPr>
            <p:ph type="sldNum" sz="quarter" idx="12"/>
          </p:nvPr>
        </p:nvSpPr>
        <p:spPr/>
        <p:txBody>
          <a:bodyPr/>
          <a:lstStyle/>
          <a:p>
            <a:fld id="{E8889A9A-632F-4A8C-A8FE-29C40953BEE9}" type="slidenum">
              <a:rPr lang="ru-RU" smtClean="0"/>
              <a:pPr/>
              <a:t>10</a:t>
            </a:fld>
            <a:endParaRPr lang="ru-RU"/>
          </a:p>
        </p:txBody>
      </p:sp>
    </p:spTree>
  </p:cSld>
  <p:clrMapOvr>
    <a:masterClrMapping/>
  </p:clrMapOvr>
  <p:transition advClick="0"/>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0" y="0"/>
            <a:ext cx="9906000" cy="500066"/>
          </a:xfrm>
        </p:spPr>
        <p:txBody>
          <a:bodyPr>
            <a:normAutofit/>
          </a:bodyPr>
          <a:lstStyle/>
          <a:p>
            <a:pPr algn="ctr"/>
            <a:r>
              <a:rPr lang="ru-RU" sz="2000" dirty="0" smtClean="0">
                <a:solidFill>
                  <a:srgbClr val="C00000"/>
                </a:solidFill>
                <a:effectLst/>
                <a:latin typeface="Times New Roman" pitchFamily="18" charset="0"/>
                <a:cs typeface="Times New Roman" pitchFamily="18" charset="0"/>
              </a:rPr>
              <a:t>Общие сведения о методах защиты</a:t>
            </a:r>
            <a:endParaRPr lang="ru-RU" sz="2000" dirty="0">
              <a:solidFill>
                <a:srgbClr val="C00000"/>
              </a:solidFill>
              <a:effectLst/>
              <a:latin typeface="Times New Roman" pitchFamily="18" charset="0"/>
              <a:cs typeface="Times New Roman" pitchFamily="18" charset="0"/>
            </a:endParaRPr>
          </a:p>
        </p:txBody>
      </p:sp>
      <p:sp>
        <p:nvSpPr>
          <p:cNvPr id="64527" name="Text Box 15"/>
          <p:cNvSpPr txBox="1">
            <a:spLocks noChangeArrowheads="1"/>
          </p:cNvSpPr>
          <p:nvPr/>
        </p:nvSpPr>
        <p:spPr bwMode="auto">
          <a:xfrm>
            <a:off x="0" y="642918"/>
            <a:ext cx="9906000" cy="5632311"/>
          </a:xfrm>
          <a:prstGeom prst="rect">
            <a:avLst/>
          </a:prstGeom>
          <a:noFill/>
          <a:ln w="9525" algn="ctr">
            <a:noFill/>
            <a:miter lim="800000"/>
            <a:headEnd/>
            <a:tailEnd/>
          </a:ln>
          <a:effectLst/>
        </p:spPr>
        <p:txBody>
          <a:bodyPr wrap="square">
            <a:spAutoFit/>
          </a:bodyPr>
          <a:lstStyle/>
          <a:p>
            <a:pPr algn="ctr">
              <a:lnSpc>
                <a:spcPct val="150000"/>
              </a:lnSpc>
            </a:pPr>
            <a:r>
              <a:rPr lang="ru-RU" sz="2000" b="1" i="1" dirty="0" smtClean="0">
                <a:solidFill>
                  <a:srgbClr val="1F0BB5"/>
                </a:solidFill>
                <a:sym typeface="Wingdings"/>
              </a:rPr>
              <a:t></a:t>
            </a:r>
            <a:r>
              <a:rPr lang="ru-RU" sz="2000" b="1" i="1" dirty="0" smtClean="0">
                <a:solidFill>
                  <a:srgbClr val="1F0BB5"/>
                </a:solidFill>
              </a:rPr>
              <a:t>Шифрование</a:t>
            </a:r>
            <a:r>
              <a:rPr lang="ru-RU" sz="2000" i="1" dirty="0" smtClean="0">
                <a:solidFill>
                  <a:srgbClr val="1F0BB5"/>
                </a:solidFill>
              </a:rPr>
              <a:t> -</a:t>
            </a:r>
            <a:r>
              <a:rPr lang="ru-RU" sz="2000" dirty="0" smtClean="0"/>
              <a:t> это </a:t>
            </a:r>
            <a:r>
              <a:rPr lang="ru-RU" sz="2000" dirty="0" smtClean="0">
                <a:solidFill>
                  <a:srgbClr val="1F0BB5"/>
                </a:solidFill>
              </a:rPr>
              <a:t>такое преобразование данных</a:t>
            </a:r>
            <a:r>
              <a:rPr lang="ru-RU" sz="2000" dirty="0" smtClean="0"/>
              <a:t>, в результате которого их можно прочесть только </a:t>
            </a:r>
            <a:r>
              <a:rPr lang="ru-RU" sz="2000" dirty="0" smtClean="0">
                <a:solidFill>
                  <a:srgbClr val="FF0000"/>
                </a:solidFill>
              </a:rPr>
              <a:t>при помощи ключа</a:t>
            </a:r>
            <a:r>
              <a:rPr lang="ru-RU" sz="2000" dirty="0" smtClean="0"/>
              <a:t>. </a:t>
            </a:r>
          </a:p>
          <a:p>
            <a:pPr algn="ctr">
              <a:lnSpc>
                <a:spcPct val="150000"/>
              </a:lnSpc>
            </a:pPr>
            <a:r>
              <a:rPr lang="ru-RU" sz="2000" dirty="0" smtClean="0"/>
              <a:t>Шифрованием занимается наука, которая называется </a:t>
            </a:r>
            <a:r>
              <a:rPr lang="ru-RU" sz="2000" b="1" i="1" dirty="0" smtClean="0"/>
              <a:t>криптографией.</a:t>
            </a:r>
            <a:r>
              <a:rPr lang="ru-RU" sz="2000" dirty="0" smtClean="0"/>
              <a:t> </a:t>
            </a:r>
          </a:p>
          <a:p>
            <a:pPr algn="ctr">
              <a:lnSpc>
                <a:spcPct val="150000"/>
              </a:lnSpc>
            </a:pPr>
            <a:endParaRPr lang="ru-RU" sz="2000" dirty="0" smtClean="0"/>
          </a:p>
          <a:p>
            <a:pPr algn="ctr">
              <a:lnSpc>
                <a:spcPct val="150000"/>
              </a:lnSpc>
            </a:pPr>
            <a:r>
              <a:rPr lang="ru-RU" sz="2000" dirty="0" smtClean="0"/>
              <a:t>В криптографии любой незашифрованный текст называется </a:t>
            </a:r>
            <a:r>
              <a:rPr lang="ru-RU" sz="2000" i="1" dirty="0" smtClean="0">
                <a:solidFill>
                  <a:srgbClr val="FF0000"/>
                </a:solidFill>
              </a:rPr>
              <a:t>открытым текстом</a:t>
            </a:r>
            <a:r>
              <a:rPr lang="ru-RU" sz="2000" dirty="0" smtClean="0"/>
              <a:t>, а зашифрованные данные называются </a:t>
            </a:r>
            <a:r>
              <a:rPr lang="ru-RU" sz="2000" i="1" dirty="0" smtClean="0">
                <a:solidFill>
                  <a:srgbClr val="FF0000"/>
                </a:solidFill>
              </a:rPr>
              <a:t>зашифрованным текстом</a:t>
            </a:r>
            <a:r>
              <a:rPr lang="ru-RU" sz="2000" dirty="0" smtClean="0"/>
              <a:t>. Современные алгоритмы шифрования представляют собой сложную математическую задачу, для решения которой без знания дешифрующего ключа требуется выполнить гигантский объем вычислений и получить ответ, возможно, через несколько лет. </a:t>
            </a:r>
          </a:p>
          <a:p>
            <a:pPr algn="ctr">
              <a:lnSpc>
                <a:spcPct val="150000"/>
              </a:lnSpc>
            </a:pPr>
            <a:r>
              <a:rPr lang="ru-RU" sz="2000" dirty="0" smtClean="0"/>
              <a:t>В настоящее время имеются два способа цифровой криптографии</a:t>
            </a:r>
            <a:r>
              <a:rPr lang="ru-RU" sz="2000" b="1" i="1" dirty="0" smtClean="0"/>
              <a:t>: традиционная криптография</a:t>
            </a:r>
            <a:r>
              <a:rPr lang="ru-RU" sz="2000" dirty="0" smtClean="0"/>
              <a:t> и </a:t>
            </a:r>
            <a:r>
              <a:rPr lang="ru-RU" sz="2000" b="1" i="1" dirty="0" smtClean="0"/>
              <a:t>криптография с открытым ключом</a:t>
            </a:r>
            <a:r>
              <a:rPr lang="ru-RU" sz="2000" dirty="0" smtClean="0"/>
              <a:t>.</a:t>
            </a:r>
            <a:r>
              <a:rPr lang="ru-RU" sz="2000" b="1" dirty="0" smtClean="0"/>
              <a:t> </a:t>
            </a:r>
            <a:endParaRPr lang="ru-RU" sz="2000" dirty="0" smtClean="0"/>
          </a:p>
        </p:txBody>
      </p:sp>
      <p:sp>
        <p:nvSpPr>
          <p:cNvPr id="4" name="Номер слайда 3"/>
          <p:cNvSpPr>
            <a:spLocks noGrp="1"/>
          </p:cNvSpPr>
          <p:nvPr>
            <p:ph type="sldNum" sz="quarter" idx="12"/>
          </p:nvPr>
        </p:nvSpPr>
        <p:spPr/>
        <p:txBody>
          <a:bodyPr/>
          <a:lstStyle/>
          <a:p>
            <a:fld id="{E8889A9A-632F-4A8C-A8FE-29C40953BEE9}" type="slidenum">
              <a:rPr lang="ru-RU" smtClean="0"/>
              <a:pPr/>
              <a:t>11</a:t>
            </a:fld>
            <a:endParaRPr lang="ru-RU"/>
          </a:p>
        </p:txBody>
      </p:sp>
    </p:spTree>
  </p:cSld>
  <p:clrMapOvr>
    <a:masterClrMapping/>
  </p:clrMapOvr>
  <p:transition advClick="0"/>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0" y="0"/>
            <a:ext cx="9906000" cy="500066"/>
          </a:xfrm>
        </p:spPr>
        <p:txBody>
          <a:bodyPr>
            <a:normAutofit/>
          </a:bodyPr>
          <a:lstStyle/>
          <a:p>
            <a:pPr algn="ctr"/>
            <a:r>
              <a:rPr lang="ru-RU" sz="2000" dirty="0" smtClean="0">
                <a:solidFill>
                  <a:srgbClr val="C00000"/>
                </a:solidFill>
                <a:effectLst/>
                <a:latin typeface="Times New Roman" pitchFamily="18" charset="0"/>
                <a:cs typeface="Times New Roman" pitchFamily="18" charset="0"/>
              </a:rPr>
              <a:t>Общие сведения о методах защиты</a:t>
            </a:r>
            <a:endParaRPr lang="ru-RU" sz="2000" dirty="0">
              <a:solidFill>
                <a:srgbClr val="C00000"/>
              </a:solidFill>
              <a:effectLst/>
              <a:latin typeface="Times New Roman" pitchFamily="18" charset="0"/>
              <a:cs typeface="Times New Roman" pitchFamily="18" charset="0"/>
            </a:endParaRPr>
          </a:p>
        </p:txBody>
      </p:sp>
      <p:sp>
        <p:nvSpPr>
          <p:cNvPr id="64527" name="Text Box 15"/>
          <p:cNvSpPr txBox="1">
            <a:spLocks noChangeArrowheads="1"/>
          </p:cNvSpPr>
          <p:nvPr/>
        </p:nvSpPr>
        <p:spPr bwMode="auto">
          <a:xfrm>
            <a:off x="0" y="571480"/>
            <a:ext cx="9906000" cy="5016758"/>
          </a:xfrm>
          <a:prstGeom prst="rect">
            <a:avLst/>
          </a:prstGeom>
          <a:noFill/>
          <a:ln w="9525" algn="ctr">
            <a:noFill/>
            <a:miter lim="800000"/>
            <a:headEnd/>
            <a:tailEnd/>
          </a:ln>
          <a:effectLst/>
        </p:spPr>
        <p:txBody>
          <a:bodyPr wrap="square">
            <a:spAutoFit/>
          </a:bodyPr>
          <a:lstStyle/>
          <a:p>
            <a:pPr algn="ctr"/>
            <a:r>
              <a:rPr lang="ru-RU" sz="2000" b="1" dirty="0" smtClean="0"/>
              <a:t>В </a:t>
            </a:r>
            <a:r>
              <a:rPr lang="ru-RU" sz="2000" b="1" i="1" dirty="0" smtClean="0">
                <a:solidFill>
                  <a:srgbClr val="1F0BB5"/>
                </a:solidFill>
              </a:rPr>
              <a:t>традиционной криптографии</a:t>
            </a:r>
            <a:r>
              <a:rPr lang="ru-RU" sz="2000" dirty="0" smtClean="0">
                <a:solidFill>
                  <a:srgbClr val="1F0BB5"/>
                </a:solidFill>
              </a:rPr>
              <a:t> </a:t>
            </a:r>
            <a:r>
              <a:rPr lang="ru-RU" sz="2000" dirty="0" smtClean="0"/>
              <a:t>для шифрования и дешифрования используется </a:t>
            </a:r>
            <a:r>
              <a:rPr lang="ru-RU" sz="2000" dirty="0" smtClean="0">
                <a:solidFill>
                  <a:srgbClr val="1F0BB5"/>
                </a:solidFill>
              </a:rPr>
              <a:t>один и тот же ключ</a:t>
            </a:r>
            <a:r>
              <a:rPr lang="ru-RU" sz="2000" dirty="0" smtClean="0"/>
              <a:t>, основанный на каком-либо стандарте. </a:t>
            </a:r>
          </a:p>
          <a:p>
            <a:pPr algn="ctr"/>
            <a:endParaRPr lang="ru-RU" sz="2000" dirty="0" smtClean="0"/>
          </a:p>
          <a:p>
            <a:pPr algn="ctr"/>
            <a:r>
              <a:rPr lang="ru-RU" sz="2000" dirty="0" smtClean="0"/>
              <a:t>В США, например, сегодня для шифрования используется стандарт </a:t>
            </a:r>
            <a:r>
              <a:rPr lang="en-US" sz="2000" dirty="0" smtClean="0"/>
              <a:t>DES</a:t>
            </a:r>
            <a:r>
              <a:rPr lang="ru-RU" sz="2000" dirty="0" smtClean="0"/>
              <a:t> (</a:t>
            </a:r>
            <a:r>
              <a:rPr lang="en-US" sz="2000" dirty="0" smtClean="0"/>
              <a:t>D</a:t>
            </a:r>
            <a:r>
              <a:rPr lang="ru-RU" sz="2000" dirty="0" smtClean="0"/>
              <a:t>а</a:t>
            </a:r>
            <a:r>
              <a:rPr lang="en-US" sz="2000" dirty="0" smtClean="0"/>
              <a:t>t</a:t>
            </a:r>
            <a:r>
              <a:rPr lang="ru-RU" sz="2000" dirty="0" smtClean="0"/>
              <a:t>а Е</a:t>
            </a:r>
            <a:r>
              <a:rPr lang="en-US" sz="2000" dirty="0" err="1" smtClean="0"/>
              <a:t>ncription</a:t>
            </a:r>
            <a:r>
              <a:rPr lang="en-US" sz="2000" dirty="0" smtClean="0"/>
              <a:t> Standard</a:t>
            </a:r>
            <a:r>
              <a:rPr lang="ru-RU" sz="2000" dirty="0" smtClean="0"/>
              <a:t>). </a:t>
            </a:r>
          </a:p>
          <a:p>
            <a:pPr algn="ctr"/>
            <a:r>
              <a:rPr lang="ru-RU" sz="2000" dirty="0" smtClean="0"/>
              <a:t>Алгоритм шифрования с одним ключом называется</a:t>
            </a:r>
            <a:r>
              <a:rPr lang="ru-RU" sz="2000" b="1" dirty="0" smtClean="0"/>
              <a:t> </a:t>
            </a:r>
            <a:r>
              <a:rPr lang="ru-RU" sz="2000" b="1" i="1" dirty="0" smtClean="0">
                <a:solidFill>
                  <a:srgbClr val="1F0BB5"/>
                </a:solidFill>
              </a:rPr>
              <a:t>симметричным.</a:t>
            </a:r>
            <a:r>
              <a:rPr lang="ru-RU" sz="2000" dirty="0" smtClean="0"/>
              <a:t> Его лучше всего использовать </a:t>
            </a:r>
            <a:r>
              <a:rPr lang="ru-RU" sz="2000" dirty="0" smtClean="0">
                <a:solidFill>
                  <a:srgbClr val="FF0000"/>
                </a:solidFill>
              </a:rPr>
              <a:t>для шифрования файлов на жестком диске</a:t>
            </a:r>
            <a:r>
              <a:rPr lang="ru-RU" sz="2000" dirty="0" smtClean="0"/>
              <a:t>. </a:t>
            </a:r>
          </a:p>
          <a:p>
            <a:pPr algn="ctr"/>
            <a:endParaRPr lang="ru-RU" sz="2000" dirty="0" smtClean="0"/>
          </a:p>
          <a:p>
            <a:pPr algn="ctr"/>
            <a:r>
              <a:rPr lang="ru-RU" sz="2000" dirty="0" smtClean="0"/>
              <a:t>В</a:t>
            </a:r>
            <a:r>
              <a:rPr lang="ru-RU" sz="2000" b="1" dirty="0" smtClean="0"/>
              <a:t> </a:t>
            </a:r>
            <a:r>
              <a:rPr lang="ru-RU" sz="2000" b="1" i="1" dirty="0" smtClean="0">
                <a:solidFill>
                  <a:srgbClr val="1F0BB5"/>
                </a:solidFill>
              </a:rPr>
              <a:t>криптографии с открытым ключом</a:t>
            </a:r>
            <a:r>
              <a:rPr lang="ru-RU" sz="2000" dirty="0" smtClean="0">
                <a:solidFill>
                  <a:srgbClr val="1F0BB5"/>
                </a:solidFill>
              </a:rPr>
              <a:t> </a:t>
            </a:r>
            <a:r>
              <a:rPr lang="ru-RU" sz="2000" dirty="0" smtClean="0"/>
              <a:t>используются два различных ключа:</a:t>
            </a:r>
            <a:r>
              <a:rPr lang="ru-RU" sz="2000" b="1" dirty="0" smtClean="0"/>
              <a:t> </a:t>
            </a:r>
            <a:r>
              <a:rPr lang="ru-RU" sz="2000" b="1" i="1" dirty="0" smtClean="0">
                <a:solidFill>
                  <a:srgbClr val="1F0BB5"/>
                </a:solidFill>
              </a:rPr>
              <a:t>открытый ключ</a:t>
            </a:r>
            <a:r>
              <a:rPr lang="ru-RU" sz="2000" i="1" dirty="0" smtClean="0">
                <a:solidFill>
                  <a:srgbClr val="1F0BB5"/>
                </a:solidFill>
              </a:rPr>
              <a:t> </a:t>
            </a:r>
            <a:r>
              <a:rPr lang="ru-RU" sz="2000" i="1" dirty="0" smtClean="0"/>
              <a:t>—</a:t>
            </a:r>
            <a:r>
              <a:rPr lang="ru-RU" sz="2000" dirty="0" smtClean="0"/>
              <a:t> для шифрования,</a:t>
            </a:r>
            <a:r>
              <a:rPr lang="ru-RU" sz="2000" b="1" dirty="0" smtClean="0"/>
              <a:t> </a:t>
            </a:r>
            <a:r>
              <a:rPr lang="ru-RU" sz="2000" b="1" i="1" dirty="0" smtClean="0">
                <a:solidFill>
                  <a:srgbClr val="1F0BB5"/>
                </a:solidFill>
              </a:rPr>
              <a:t>закрытый </a:t>
            </a:r>
            <a:r>
              <a:rPr lang="ru-RU" sz="2000" b="1" i="1" dirty="0" smtClean="0"/>
              <a:t>(</a:t>
            </a:r>
            <a:r>
              <a:rPr lang="ru-RU" sz="2000" b="1" i="1" dirty="0" smtClean="0">
                <a:solidFill>
                  <a:srgbClr val="1F0BB5"/>
                </a:solidFill>
              </a:rPr>
              <a:t>секретный</a:t>
            </a:r>
            <a:r>
              <a:rPr lang="ru-RU" sz="2000" b="1" i="1" dirty="0" smtClean="0"/>
              <a:t>,</a:t>
            </a:r>
            <a:r>
              <a:rPr lang="ru-RU" sz="2000" dirty="0" smtClean="0"/>
              <a:t> или</a:t>
            </a:r>
            <a:r>
              <a:rPr lang="ru-RU" sz="2000" b="1" dirty="0" smtClean="0"/>
              <a:t> </a:t>
            </a:r>
            <a:r>
              <a:rPr lang="ru-RU" sz="2000" b="1" dirty="0" smtClean="0">
                <a:solidFill>
                  <a:srgbClr val="1F0BB5"/>
                </a:solidFill>
              </a:rPr>
              <a:t>частный</a:t>
            </a:r>
            <a:r>
              <a:rPr lang="ru-RU" sz="2000" b="1" dirty="0" smtClean="0"/>
              <a:t>)</a:t>
            </a:r>
            <a:r>
              <a:rPr lang="ru-RU" sz="2000" dirty="0" smtClean="0"/>
              <a:t> — для дешифрования. </a:t>
            </a:r>
          </a:p>
          <a:p>
            <a:pPr algn="ctr"/>
            <a:r>
              <a:rPr lang="ru-RU" sz="2000" dirty="0" smtClean="0"/>
              <a:t>Алгоритм шифрования с двумя ключами называется</a:t>
            </a:r>
            <a:r>
              <a:rPr lang="ru-RU" sz="2000" b="1" dirty="0" smtClean="0"/>
              <a:t> </a:t>
            </a:r>
            <a:r>
              <a:rPr lang="ru-RU" sz="2000" b="1" i="1" dirty="0" smtClean="0">
                <a:solidFill>
                  <a:srgbClr val="1F0BB5"/>
                </a:solidFill>
              </a:rPr>
              <a:t>асимметричным.</a:t>
            </a:r>
          </a:p>
          <a:p>
            <a:pPr algn="ctr"/>
            <a:endParaRPr lang="ru-RU" sz="2000" dirty="0" smtClean="0"/>
          </a:p>
          <a:p>
            <a:pPr algn="ctr"/>
            <a:r>
              <a:rPr lang="ru-RU" sz="2000" b="1" dirty="0" smtClean="0">
                <a:solidFill>
                  <a:srgbClr val="FF0000"/>
                </a:solidFill>
              </a:rPr>
              <a:t>Понятие «открытый ключ» означает,</a:t>
            </a:r>
            <a:r>
              <a:rPr lang="ru-RU" sz="2000" dirty="0" smtClean="0"/>
              <a:t> что ключ пересылается по сети ЭВМ, например по электронной почте, в то время как закрытый ключ таким способом не пересылается.</a:t>
            </a:r>
            <a:endParaRPr lang="ru-RU" sz="2000" dirty="0"/>
          </a:p>
        </p:txBody>
      </p:sp>
      <p:sp>
        <p:nvSpPr>
          <p:cNvPr id="4" name="Номер слайда 3"/>
          <p:cNvSpPr>
            <a:spLocks noGrp="1"/>
          </p:cNvSpPr>
          <p:nvPr>
            <p:ph type="sldNum" sz="quarter" idx="12"/>
          </p:nvPr>
        </p:nvSpPr>
        <p:spPr/>
        <p:txBody>
          <a:bodyPr/>
          <a:lstStyle/>
          <a:p>
            <a:fld id="{E8889A9A-632F-4A8C-A8FE-29C40953BEE9}" type="slidenum">
              <a:rPr lang="ru-RU" smtClean="0"/>
              <a:pPr/>
              <a:t>12</a:t>
            </a:fld>
            <a:endParaRPr lang="ru-RU"/>
          </a:p>
        </p:txBody>
      </p:sp>
    </p:spTree>
  </p:cSld>
  <p:clrMapOvr>
    <a:masterClrMapping/>
  </p:clrMapOvr>
  <p:transition advClick="0"/>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4"/>
          <p:cNvSpPr>
            <a:spLocks noGrp="1" noChangeArrowheads="1"/>
          </p:cNvSpPr>
          <p:nvPr>
            <p:ph type="title" idx="4294967295"/>
          </p:nvPr>
        </p:nvSpPr>
        <p:spPr>
          <a:xfrm>
            <a:off x="0" y="0"/>
            <a:ext cx="9906000" cy="500066"/>
          </a:xfrm>
        </p:spPr>
        <p:txBody>
          <a:bodyPr>
            <a:normAutofit/>
          </a:bodyPr>
          <a:lstStyle/>
          <a:p>
            <a:pPr algn="ctr"/>
            <a:r>
              <a:rPr lang="ru-RU" sz="2000" dirty="0" smtClean="0">
                <a:solidFill>
                  <a:srgbClr val="C00000"/>
                </a:solidFill>
                <a:effectLst/>
                <a:latin typeface="Times New Roman" pitchFamily="18" charset="0"/>
                <a:cs typeface="Times New Roman" pitchFamily="18" charset="0"/>
              </a:rPr>
              <a:t>Общие сведения о методах защиты</a:t>
            </a:r>
            <a:endParaRPr lang="ru-RU" sz="2000" dirty="0">
              <a:solidFill>
                <a:srgbClr val="C00000"/>
              </a:solidFill>
              <a:effectLst/>
              <a:latin typeface="Times New Roman" pitchFamily="18" charset="0"/>
              <a:cs typeface="Times New Roman" pitchFamily="18" charset="0"/>
            </a:endParaRPr>
          </a:p>
        </p:txBody>
      </p:sp>
      <p:sp>
        <p:nvSpPr>
          <p:cNvPr id="6" name="TextBox 5"/>
          <p:cNvSpPr txBox="1"/>
          <p:nvPr/>
        </p:nvSpPr>
        <p:spPr>
          <a:xfrm>
            <a:off x="0" y="571480"/>
            <a:ext cx="9906000" cy="3785652"/>
          </a:xfrm>
          <a:prstGeom prst="rect">
            <a:avLst/>
          </a:prstGeom>
          <a:noFill/>
        </p:spPr>
        <p:txBody>
          <a:bodyPr wrap="square" rtlCol="0">
            <a:spAutoFit/>
          </a:bodyPr>
          <a:lstStyle/>
          <a:p>
            <a:pPr algn="ctr"/>
            <a:r>
              <a:rPr lang="ru-RU" sz="2000" b="1" dirty="0" smtClean="0">
                <a:solidFill>
                  <a:srgbClr val="FF0000"/>
                </a:solidFill>
              </a:rPr>
              <a:t>Для защиты сети от попыток несанкционированного доступа</a:t>
            </a:r>
            <a:r>
              <a:rPr lang="ru-RU" sz="2000" dirty="0" smtClean="0"/>
              <a:t>, в том числе через глобальную сеть, например Интернет, применяются специальные программные (и/или аппаратные) средства, называемые</a:t>
            </a:r>
            <a:r>
              <a:rPr lang="ru-RU" sz="2000" b="1" dirty="0" smtClean="0"/>
              <a:t> </a:t>
            </a:r>
            <a:r>
              <a:rPr lang="ru-RU" sz="2000" b="1" i="1" dirty="0" smtClean="0">
                <a:solidFill>
                  <a:srgbClr val="1F0BB5"/>
                </a:solidFill>
              </a:rPr>
              <a:t>брандмауэрами.</a:t>
            </a:r>
            <a:r>
              <a:rPr lang="ru-RU" sz="2000" b="1" i="1" dirty="0" smtClean="0"/>
              <a:t> </a:t>
            </a:r>
          </a:p>
          <a:p>
            <a:pPr algn="ctr"/>
            <a:endParaRPr lang="ru-RU" sz="2000" dirty="0" smtClean="0"/>
          </a:p>
          <a:p>
            <a:pPr algn="ctr"/>
            <a:r>
              <a:rPr lang="ru-RU" sz="2000" dirty="0" smtClean="0"/>
              <a:t>Среди функций, выполняемых брандмауэрами, — </a:t>
            </a:r>
            <a:r>
              <a:rPr lang="ru-RU" sz="2000" b="1" i="1" dirty="0" smtClean="0">
                <a:solidFill>
                  <a:srgbClr val="1F0BB5"/>
                </a:solidFill>
              </a:rPr>
              <a:t>аутентификация</a:t>
            </a:r>
            <a:r>
              <a:rPr lang="ru-RU" sz="2000" dirty="0" smtClean="0">
                <a:solidFill>
                  <a:srgbClr val="1F0BB5"/>
                </a:solidFill>
              </a:rPr>
              <a:t> </a:t>
            </a:r>
            <a:r>
              <a:rPr lang="ru-RU" sz="2000" dirty="0" smtClean="0"/>
              <a:t>(</a:t>
            </a:r>
            <a:r>
              <a:rPr lang="ru-RU" sz="2000" dirty="0" smtClean="0">
                <a:solidFill>
                  <a:srgbClr val="1F0BB5"/>
                </a:solidFill>
              </a:rPr>
              <a:t>установление подлинности</a:t>
            </a:r>
            <a:r>
              <a:rPr lang="ru-RU" sz="2000" dirty="0" smtClean="0"/>
              <a:t>) пользователей и контроль за содержанием информационного потока на основе заданных правил. </a:t>
            </a:r>
          </a:p>
          <a:p>
            <a:pPr algn="ctr"/>
            <a:endParaRPr lang="ru-RU" sz="2000" b="1" i="1" dirty="0" smtClean="0">
              <a:sym typeface="Wingdings"/>
            </a:endParaRPr>
          </a:p>
          <a:p>
            <a:pPr algn="ctr"/>
            <a:r>
              <a:rPr lang="ru-RU" sz="2000" b="1" i="1" dirty="0" smtClean="0">
                <a:solidFill>
                  <a:srgbClr val="1F0BB5"/>
                </a:solidFill>
                <a:sym typeface="Wingdings"/>
              </a:rPr>
              <a:t></a:t>
            </a:r>
            <a:r>
              <a:rPr lang="ru-RU" sz="2000" b="1" i="1" dirty="0" smtClean="0">
                <a:solidFill>
                  <a:srgbClr val="1F0BB5"/>
                </a:solidFill>
              </a:rPr>
              <a:t>Электронные ключи</a:t>
            </a:r>
            <a:r>
              <a:rPr lang="ru-RU" sz="2000" dirty="0" smtClean="0">
                <a:solidFill>
                  <a:srgbClr val="1F0BB5"/>
                </a:solidFill>
              </a:rPr>
              <a:t> </a:t>
            </a:r>
            <a:r>
              <a:rPr lang="ru-RU" sz="2000" dirty="0" smtClean="0"/>
              <a:t>относятся к аппаратным средствам защиты программ и данных. Электронный ключ представляет собой специализированную заказную микросхему (чип) площадью размером немного больше спичечного коробка. </a:t>
            </a:r>
          </a:p>
          <a:p>
            <a:pPr algn="ctr"/>
            <a:endParaRPr lang="ru-RU" sz="2000" dirty="0" smtClean="0"/>
          </a:p>
        </p:txBody>
      </p:sp>
      <p:pic>
        <p:nvPicPr>
          <p:cNvPr id="7" name="Рисунок 6"/>
          <p:cNvPicPr/>
          <p:nvPr/>
        </p:nvPicPr>
        <p:blipFill>
          <a:blip r:embed="rId2" cstate="print"/>
          <a:srcRect/>
          <a:stretch>
            <a:fillRect/>
          </a:stretch>
        </p:blipFill>
        <p:spPr bwMode="auto">
          <a:xfrm>
            <a:off x="238092" y="4429132"/>
            <a:ext cx="1000125" cy="1104900"/>
          </a:xfrm>
          <a:prstGeom prst="rect">
            <a:avLst/>
          </a:prstGeom>
          <a:noFill/>
          <a:ln w="9525">
            <a:noFill/>
            <a:miter lim="800000"/>
            <a:headEnd/>
            <a:tailEnd/>
          </a:ln>
        </p:spPr>
      </p:pic>
      <p:sp>
        <p:nvSpPr>
          <p:cNvPr id="8" name="Прямоугольник 7"/>
          <p:cNvSpPr/>
          <p:nvPr/>
        </p:nvSpPr>
        <p:spPr>
          <a:xfrm>
            <a:off x="1238224" y="4143380"/>
            <a:ext cx="8667776" cy="1754326"/>
          </a:xfrm>
          <a:prstGeom prst="rect">
            <a:avLst/>
          </a:prstGeom>
        </p:spPr>
        <p:txBody>
          <a:bodyPr wrap="square">
            <a:spAutoFit/>
          </a:bodyPr>
          <a:lstStyle/>
          <a:p>
            <a:pPr algn="ctr"/>
            <a:r>
              <a:rPr lang="ru-RU" dirty="0" smtClean="0"/>
              <a:t>Ключ сохраняет записанную в него информацию при отключении его от компьютера. Если электронный ключ защищает программу, то последняя при ее запуске проверяет наличие «своего» ключа. Если такой ключ найден, программа выполняется, иначе она выдает сообщение об ошибке и прерывает свою работу. В защитном механизме электронного ключа может быть реализована защита файлов баз данных.</a:t>
            </a:r>
          </a:p>
        </p:txBody>
      </p:sp>
      <p:sp>
        <p:nvSpPr>
          <p:cNvPr id="9" name="Номер слайда 8"/>
          <p:cNvSpPr>
            <a:spLocks noGrp="1"/>
          </p:cNvSpPr>
          <p:nvPr>
            <p:ph type="sldNum" sz="quarter" idx="12"/>
          </p:nvPr>
        </p:nvSpPr>
        <p:spPr/>
        <p:txBody>
          <a:bodyPr/>
          <a:lstStyle/>
          <a:p>
            <a:fld id="{E8889A9A-632F-4A8C-A8FE-29C40953BEE9}" type="slidenum">
              <a:rPr lang="ru-RU" smtClean="0"/>
              <a:pPr/>
              <a:t>13</a:t>
            </a:fld>
            <a:endParaRPr lang="ru-RU"/>
          </a:p>
        </p:txBody>
      </p:sp>
    </p:spTree>
  </p:cSld>
  <p:clrMapOvr>
    <a:masterClrMapping/>
  </p:clrMapOvr>
  <p:transition advClick="0"/>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cstate="print"/>
          <a:srcRect/>
          <a:stretch>
            <a:fillRect/>
          </a:stretch>
        </p:blipFill>
        <p:spPr bwMode="auto">
          <a:xfrm>
            <a:off x="293447" y="1285860"/>
            <a:ext cx="9612553" cy="4429156"/>
          </a:xfrm>
          <a:prstGeom prst="rect">
            <a:avLst/>
          </a:prstGeom>
          <a:noFill/>
          <a:ln w="3175">
            <a:solidFill>
              <a:srgbClr val="000000"/>
            </a:solid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309530" y="357166"/>
            <a:ext cx="2047875" cy="619125"/>
          </a:xfrm>
          <a:prstGeom prst="rect">
            <a:avLst/>
          </a:prstGeom>
          <a:noFill/>
          <a:ln w="3175">
            <a:solidFill>
              <a:srgbClr val="000000"/>
            </a:solidFill>
            <a:miter lim="800000"/>
            <a:headEnd/>
            <a:tailEnd/>
          </a:ln>
        </p:spPr>
      </p:pic>
      <p:sp>
        <p:nvSpPr>
          <p:cNvPr id="4" name="Номер слайда 3"/>
          <p:cNvSpPr>
            <a:spLocks noGrp="1"/>
          </p:cNvSpPr>
          <p:nvPr>
            <p:ph type="sldNum" sz="quarter" idx="12"/>
          </p:nvPr>
        </p:nvSpPr>
        <p:spPr/>
        <p:txBody>
          <a:bodyPr/>
          <a:lstStyle/>
          <a:p>
            <a:fld id="{E8889A9A-632F-4A8C-A8FE-29C40953BEE9}" type="slidenum">
              <a:rPr lang="ru-RU" smtClean="0"/>
              <a:pPr/>
              <a:t>14</a:t>
            </a:fld>
            <a:endParaRPr lang="ru-RU"/>
          </a:p>
        </p:txBody>
      </p:sp>
    </p:spTree>
  </p:cSld>
  <p:clrMapOvr>
    <a:masterClrMapping/>
  </p:clrMapOvr>
  <p:transition advClick="0"/>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24382" y="571480"/>
            <a:ext cx="9881618" cy="6072230"/>
          </a:xfrm>
          <a:prstGeom prst="rect">
            <a:avLst/>
          </a:prstGeom>
          <a:noFill/>
          <a:ln w="3175">
            <a:solidFill>
              <a:srgbClr val="000000"/>
            </a:solidFill>
            <a:miter lim="800000"/>
            <a:headEnd/>
            <a:tailEnd/>
          </a:ln>
        </p:spPr>
      </p:pic>
      <p:sp>
        <p:nvSpPr>
          <p:cNvPr id="3" name="Номер слайда 2"/>
          <p:cNvSpPr>
            <a:spLocks noGrp="1"/>
          </p:cNvSpPr>
          <p:nvPr>
            <p:ph type="sldNum" sz="quarter" idx="12"/>
          </p:nvPr>
        </p:nvSpPr>
        <p:spPr/>
        <p:txBody>
          <a:bodyPr/>
          <a:lstStyle/>
          <a:p>
            <a:fld id="{E8889A9A-632F-4A8C-A8FE-29C40953BEE9}" type="slidenum">
              <a:rPr lang="ru-RU" smtClean="0"/>
              <a:pPr/>
              <a:t>15</a:t>
            </a:fld>
            <a:endParaRPr lang="ru-RU"/>
          </a:p>
        </p:txBody>
      </p:sp>
    </p:spTree>
  </p:cSld>
  <p:clrMapOvr>
    <a:masterClrMapping/>
  </p:clrMapOvr>
  <p:transition advClick="0"/>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4"/>
          <p:cNvSpPr>
            <a:spLocks noGrp="1" noChangeArrowheads="1"/>
          </p:cNvSpPr>
          <p:nvPr>
            <p:ph type="title" idx="4294967295"/>
          </p:nvPr>
        </p:nvSpPr>
        <p:spPr>
          <a:xfrm>
            <a:off x="0" y="0"/>
            <a:ext cx="9906000" cy="500066"/>
          </a:xfrm>
        </p:spPr>
        <p:txBody>
          <a:bodyPr>
            <a:normAutofit/>
          </a:bodyPr>
          <a:lstStyle/>
          <a:p>
            <a:pPr algn="ctr"/>
            <a:r>
              <a:rPr lang="ru-RU" sz="2000" dirty="0" smtClean="0">
                <a:solidFill>
                  <a:srgbClr val="C00000"/>
                </a:solidFill>
                <a:effectLst/>
                <a:latin typeface="Times New Roman" pitchFamily="18" charset="0"/>
                <a:cs typeface="Times New Roman" pitchFamily="18" charset="0"/>
              </a:rPr>
              <a:t>Общие сведения о методах защиты</a:t>
            </a:r>
            <a:endParaRPr lang="ru-RU" sz="2000" dirty="0">
              <a:solidFill>
                <a:srgbClr val="C00000"/>
              </a:solidFill>
              <a:effectLst/>
              <a:latin typeface="Times New Roman" pitchFamily="18" charset="0"/>
              <a:cs typeface="Times New Roman" pitchFamily="18" charset="0"/>
            </a:endParaRPr>
          </a:p>
        </p:txBody>
      </p:sp>
      <p:sp>
        <p:nvSpPr>
          <p:cNvPr id="6" name="TextBox 5"/>
          <p:cNvSpPr txBox="1"/>
          <p:nvPr/>
        </p:nvSpPr>
        <p:spPr>
          <a:xfrm>
            <a:off x="0" y="642918"/>
            <a:ext cx="9906000" cy="4401205"/>
          </a:xfrm>
          <a:prstGeom prst="rect">
            <a:avLst/>
          </a:prstGeom>
          <a:noFill/>
        </p:spPr>
        <p:txBody>
          <a:bodyPr wrap="square" rtlCol="0">
            <a:spAutoFit/>
          </a:bodyPr>
          <a:lstStyle/>
          <a:p>
            <a:pPr algn="ctr"/>
            <a:r>
              <a:rPr lang="ru-RU" sz="2000" b="1" i="1" dirty="0" smtClean="0">
                <a:sym typeface="Wingdings"/>
              </a:rPr>
              <a:t></a:t>
            </a:r>
            <a:r>
              <a:rPr lang="ru-RU" sz="2000" dirty="0" smtClean="0"/>
              <a:t>В качестве ЭВМ, изготовленных </a:t>
            </a:r>
            <a:r>
              <a:rPr lang="ru-RU" sz="2000" b="1" i="1" dirty="0" smtClean="0">
                <a:solidFill>
                  <a:srgbClr val="1F0BB5"/>
                </a:solidFill>
              </a:rPr>
              <a:t>в специальном защищенном исполнении</a:t>
            </a:r>
            <a:r>
              <a:rPr lang="ru-RU" sz="2000" dirty="0" smtClean="0"/>
              <a:t>, можно привести семейство ЭВМ «БАГЕТ». </a:t>
            </a:r>
          </a:p>
          <a:p>
            <a:pPr algn="ctr"/>
            <a:endParaRPr lang="ru-RU" sz="2000" dirty="0" smtClean="0"/>
          </a:p>
          <a:p>
            <a:pPr algn="ctr"/>
            <a:r>
              <a:rPr lang="ru-RU" sz="2000" dirty="0" smtClean="0"/>
              <a:t>Эти ЭВМ </a:t>
            </a:r>
            <a:r>
              <a:rPr lang="ru-RU" sz="2000" dirty="0" smtClean="0">
                <a:solidFill>
                  <a:srgbClr val="FF0000"/>
                </a:solidFill>
              </a:rPr>
              <a:t>обеспечивают излучение информационных сигналов на уровне естественного шума. </a:t>
            </a:r>
            <a:r>
              <a:rPr lang="ru-RU" sz="2000" dirty="0" smtClean="0"/>
              <a:t>Такая мера защиты противодействует попыткам получить дистанционный доступ к конфиденциальной информации при помощи специальной подслушивающей аппаратуры. </a:t>
            </a:r>
          </a:p>
          <a:p>
            <a:pPr algn="ctr"/>
            <a:endParaRPr lang="ru-RU" sz="2000" dirty="0" smtClean="0"/>
          </a:p>
          <a:p>
            <a:pPr algn="ctr"/>
            <a:r>
              <a:rPr lang="ru-RU" sz="2000" dirty="0" smtClean="0"/>
              <a:t>Помимо защиты по излучению ЭВМ, предусмотрены и другие меры по защите от несанкционированного доступа:</a:t>
            </a:r>
          </a:p>
          <a:p>
            <a:pPr algn="ctr"/>
            <a:endParaRPr lang="ru-RU" sz="2000" dirty="0" smtClean="0"/>
          </a:p>
          <a:p>
            <a:pPr lvl="0">
              <a:buFont typeface="Wingdings" pitchFamily="2" charset="2"/>
              <a:buChar char="q"/>
            </a:pPr>
            <a:r>
              <a:rPr lang="ru-RU" sz="2000" dirty="0" smtClean="0"/>
              <a:t>средства криптографической защиты;</a:t>
            </a:r>
          </a:p>
          <a:p>
            <a:pPr lvl="0">
              <a:buFont typeface="Wingdings" pitchFamily="2" charset="2"/>
              <a:buChar char="q"/>
            </a:pPr>
            <a:r>
              <a:rPr lang="ru-RU" sz="2000" dirty="0" smtClean="0"/>
              <a:t>система разграничения доступа с электронным ключом </a:t>
            </a:r>
            <a:r>
              <a:rPr lang="en-US" sz="2000" dirty="0" smtClean="0"/>
              <a:t>Touch Memory</a:t>
            </a:r>
            <a:r>
              <a:rPr lang="ru-RU" sz="2000" dirty="0" smtClean="0"/>
              <a:t>;</a:t>
            </a:r>
          </a:p>
          <a:p>
            <a:pPr lvl="0">
              <a:buFont typeface="Wingdings" pitchFamily="2" charset="2"/>
              <a:buChar char="q"/>
            </a:pPr>
            <a:r>
              <a:rPr lang="ru-RU" sz="2000" dirty="0" smtClean="0"/>
              <a:t>съемный накопитель на жестком магнитном диске</a:t>
            </a:r>
            <a:endParaRPr lang="ru-RU" sz="2000" dirty="0"/>
          </a:p>
        </p:txBody>
      </p:sp>
      <p:sp>
        <p:nvSpPr>
          <p:cNvPr id="4" name="Номер слайда 3"/>
          <p:cNvSpPr>
            <a:spLocks noGrp="1"/>
          </p:cNvSpPr>
          <p:nvPr>
            <p:ph type="sldNum" sz="quarter" idx="12"/>
          </p:nvPr>
        </p:nvSpPr>
        <p:spPr/>
        <p:txBody>
          <a:bodyPr/>
          <a:lstStyle/>
          <a:p>
            <a:fld id="{E8889A9A-632F-4A8C-A8FE-29C40953BEE9}" type="slidenum">
              <a:rPr lang="ru-RU" smtClean="0"/>
              <a:pPr/>
              <a:t>16</a:t>
            </a:fld>
            <a:endParaRPr lang="ru-RU"/>
          </a:p>
        </p:txBody>
      </p:sp>
    </p:spTree>
  </p:cSld>
  <p:clrMapOvr>
    <a:masterClrMapping/>
  </p:clrMapOvr>
  <p:transition advClick="0"/>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Рисунок 1"/>
          <p:cNvPicPr/>
          <p:nvPr/>
        </p:nvPicPr>
        <p:blipFill>
          <a:blip r:embed="rId2" cstate="print"/>
          <a:srcRect/>
          <a:stretch>
            <a:fillRect/>
          </a:stretch>
        </p:blipFill>
        <p:spPr bwMode="auto">
          <a:xfrm>
            <a:off x="0" y="0"/>
            <a:ext cx="6600825" cy="1162050"/>
          </a:xfrm>
          <a:prstGeom prst="rect">
            <a:avLst/>
          </a:prstGeom>
          <a:noFill/>
          <a:ln w="9525">
            <a:noFill/>
            <a:miter lim="800000"/>
            <a:headEnd/>
            <a:tailEnd/>
          </a:ln>
        </p:spPr>
      </p:pic>
      <p:pic>
        <p:nvPicPr>
          <p:cNvPr id="3" name="Рисунок 2"/>
          <p:cNvPicPr/>
          <p:nvPr/>
        </p:nvPicPr>
        <p:blipFill>
          <a:blip r:embed="rId3" cstate="print"/>
          <a:srcRect t="1582"/>
          <a:stretch>
            <a:fillRect/>
          </a:stretch>
        </p:blipFill>
        <p:spPr bwMode="auto">
          <a:xfrm>
            <a:off x="0" y="1214422"/>
            <a:ext cx="8715436" cy="4786346"/>
          </a:xfrm>
          <a:prstGeom prst="rect">
            <a:avLst/>
          </a:prstGeom>
          <a:noFill/>
          <a:ln w="6350">
            <a:solidFill>
              <a:schemeClr val="tx1"/>
            </a:solidFill>
            <a:miter lim="800000"/>
            <a:headEnd/>
            <a:tailEnd/>
          </a:ln>
        </p:spPr>
      </p:pic>
      <p:pic>
        <p:nvPicPr>
          <p:cNvPr id="4" name="Рисунок 3"/>
          <p:cNvPicPr/>
          <p:nvPr/>
        </p:nvPicPr>
        <p:blipFill>
          <a:blip r:embed="rId4" cstate="print"/>
          <a:srcRect/>
          <a:stretch>
            <a:fillRect/>
          </a:stretch>
        </p:blipFill>
        <p:spPr bwMode="auto">
          <a:xfrm>
            <a:off x="4405274" y="3786166"/>
            <a:ext cx="5500726" cy="3071834"/>
          </a:xfrm>
          <a:prstGeom prst="rect">
            <a:avLst/>
          </a:prstGeom>
          <a:noFill/>
          <a:ln w="6350">
            <a:solidFill>
              <a:schemeClr val="tx1"/>
            </a:solidFill>
            <a:miter lim="800000"/>
            <a:headEnd/>
            <a:tailEnd/>
          </a:ln>
        </p:spPr>
      </p:pic>
      <p:sp>
        <p:nvSpPr>
          <p:cNvPr id="5" name="Номер слайда 4"/>
          <p:cNvSpPr>
            <a:spLocks noGrp="1"/>
          </p:cNvSpPr>
          <p:nvPr>
            <p:ph type="sldNum" sz="quarter" idx="12"/>
          </p:nvPr>
        </p:nvSpPr>
        <p:spPr/>
        <p:txBody>
          <a:bodyPr/>
          <a:lstStyle/>
          <a:p>
            <a:fld id="{E8889A9A-632F-4A8C-A8FE-29C40953BEE9}" type="slidenum">
              <a:rPr lang="ru-RU" smtClean="0"/>
              <a:pPr/>
              <a:t>17</a:t>
            </a:fld>
            <a:endParaRPr lang="ru-RU"/>
          </a:p>
        </p:txBody>
      </p:sp>
    </p:spTree>
  </p:cSld>
  <p:clrMapOvr>
    <a:masterClrMapping/>
  </p:clrMapOvr>
  <p:transition advClick="0"/>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E8889A9A-632F-4A8C-A8FE-29C40953BEE9}" type="slidenum">
              <a:rPr lang="ru-RU" smtClean="0"/>
              <a:pPr/>
              <a:t>18</a:t>
            </a:fld>
            <a:endParaRPr lang="ru-RU"/>
          </a:p>
        </p:txBody>
      </p:sp>
      <p:sp>
        <p:nvSpPr>
          <p:cNvPr id="1025" name="Rectangle 1"/>
          <p:cNvSpPr>
            <a:spLocks noChangeArrowheads="1"/>
          </p:cNvSpPr>
          <p:nvPr/>
        </p:nvSpPr>
        <p:spPr bwMode="auto">
          <a:xfrm>
            <a:off x="0" y="0"/>
            <a:ext cx="9906000" cy="67403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0850" algn="l" defTabSz="914400" rtl="0" eaLnBrk="1" fontAlgn="base" latinLnBrk="0" hangingPunct="1">
              <a:lnSpc>
                <a:spcPct val="100000"/>
              </a:lnSpc>
              <a:spcBef>
                <a:spcPct val="0"/>
              </a:spcBef>
              <a:spcAft>
                <a:spcPct val="0"/>
              </a:spcAft>
              <a:buClrTx/>
              <a:buSzTx/>
              <a:buFontTx/>
              <a:buNone/>
              <a:tabLst/>
            </a:pPr>
            <a:r>
              <a:rPr kumimoji="0" lang="ru-RU"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Защитные механизмы </a:t>
            </a:r>
            <a:r>
              <a:rPr kumimoji="0" lang="ru-RU"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Secret</a:t>
            </a:r>
            <a:r>
              <a:rPr kumimoji="0" lang="ru-RU"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ru-RU"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Net</a:t>
            </a:r>
            <a:r>
              <a:rPr kumimoji="0" lang="ru-RU"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ru-RU" b="1"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Studio</a:t>
            </a:r>
            <a:r>
              <a:rPr kumimoji="0" lang="ru-RU"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ru-RU" b="1"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СЗИ </a:t>
            </a:r>
            <a:r>
              <a:rPr kumimoji="0" lang="ru-RU"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Secret</a:t>
            </a: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ru-RU"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Net</a:t>
            </a: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ru-RU"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Studio</a:t>
            </a: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это комплексное решение для защиты рабочих станций и серверов на уровне данных, приложений, сети, операционной системы и периферийного оборудования. Продукт объединяет в себе функционал нескольких средств защиты «Кода Безопасности» (СЗИ от НСД </a:t>
            </a:r>
            <a:r>
              <a:rPr kumimoji="0" lang="ru-RU"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Secret</a:t>
            </a: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ru-RU"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Net</a:t>
            </a: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межсетевой экран </a:t>
            </a:r>
            <a:r>
              <a:rPr kumimoji="0" lang="ru-RU"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TrustAccess</a:t>
            </a: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СЗИ </a:t>
            </a:r>
            <a:r>
              <a:rPr kumimoji="0" lang="ru-RU"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Trusted</a:t>
            </a: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ru-RU"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Boot</a:t>
            </a: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ru-RU"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Loader</a:t>
            </a: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СКЗИ «</a:t>
            </a:r>
            <a:r>
              <a:rPr kumimoji="0" lang="ru-RU"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Континент-АП</a:t>
            </a: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а также включает ряд новых защитных механизмов. </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В рамках данного продукта решаются следующие задачи: </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endParaRPr kumimoji="0" lang="ru-RU"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1. Защита от внешних угроз: </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защита рабочих станций и серверов от вирусов и вредоносных программ; защита от сетевых атак; </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защита от подделки и перехвата сетевого трафика внутри локальной сети; </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защищенный обмен данными с удаленными рабочими станциями.</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2. Защита от внутренних угроз:</a:t>
            </a: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защита информации от несанкционированного доступа; </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контроль утечек и каналов распространения защищаемой информации; </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защита от действий инсайдеров; </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защита от кражи информации при утере носителей. </a:t>
            </a:r>
            <a:endParaRPr kumimoji="0" lang="ru-RU" b="0" i="0" u="none" strike="noStrike" cap="none" normalizeH="0" baseline="0" dirty="0" smtClean="0">
              <a:ln>
                <a:noFill/>
              </a:ln>
              <a:solidFill>
                <a:schemeClr val="tx1"/>
              </a:solidFill>
              <a:effectLst/>
              <a:latin typeface="Arial" pitchFamily="34" charset="0"/>
              <a:cs typeface="Arial" pitchFamily="34" charset="0"/>
            </a:endParaRPr>
          </a:p>
          <a:p>
            <a:pPr marL="0" marR="0" lvl="0" indent="450850" algn="l" defTabSz="914400" rtl="0" eaLnBrk="0" fontAlgn="base" latinLnBrk="0" hangingPunct="0">
              <a:lnSpc>
                <a:spcPct val="100000"/>
              </a:lnSpc>
              <a:spcBef>
                <a:spcPct val="0"/>
              </a:spcBef>
              <a:spcAft>
                <a:spcPct val="0"/>
              </a:spcAft>
              <a:buClrTx/>
              <a:buSzTx/>
              <a:buFontTx/>
              <a:buNone/>
              <a:tabLst/>
            </a:pP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Архитектура решения </a:t>
            </a:r>
            <a:r>
              <a:rPr kumimoji="0" lang="ru-RU"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Secret</a:t>
            </a: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ru-RU"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Net</a:t>
            </a: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a:t>
            </a:r>
            <a:r>
              <a:rPr kumimoji="0" lang="ru-RU" b="0" i="0" u="none" strike="noStrike" cap="none" normalizeH="0" baseline="0" dirty="0" err="1" smtClean="0">
                <a:ln>
                  <a:noFill/>
                </a:ln>
                <a:solidFill>
                  <a:schemeClr val="tx1"/>
                </a:solidFill>
                <a:effectLst/>
                <a:latin typeface="Calibri" pitchFamily="34" charset="0"/>
                <a:ea typeface="Times New Roman" pitchFamily="18" charset="0"/>
                <a:cs typeface="Times New Roman" pitchFamily="18" charset="0"/>
              </a:rPr>
              <a:t>Studio</a:t>
            </a: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8. предоставляется в двух вариантах исполнения: </a:t>
            </a:r>
            <a:r>
              <a:rPr kumimoji="0" lang="ru-RU"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автономный вариант</a:t>
            </a: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предусматривает только локальное управление защитными механизмами; </a:t>
            </a:r>
            <a:r>
              <a:rPr kumimoji="0" lang="ru-RU" b="1"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сетевой вариант</a:t>
            </a:r>
            <a:r>
              <a:rPr kumimoji="0" lang="ru-RU" b="0" i="0" u="none" strike="noStrike" cap="none" normalizeH="0" baseline="0" dirty="0" smtClean="0">
                <a:ln>
                  <a:noFill/>
                </a:ln>
                <a:solidFill>
                  <a:schemeClr val="tx1"/>
                </a:solidFill>
                <a:effectLst/>
                <a:latin typeface="Calibri" pitchFamily="34" charset="0"/>
                <a:ea typeface="Times New Roman" pitchFamily="18" charset="0"/>
                <a:cs typeface="Times New Roman" pitchFamily="18" charset="0"/>
              </a:rPr>
              <a:t> — предусматривает централизованное управление защитными механизмами, а также централизованное получение информации и изменение состояния защищаемых компьютеров. </a:t>
            </a:r>
            <a:endParaRPr kumimoji="0" lang="ru-RU"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advClick="0"/>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4"/>
          <p:cNvSpPr>
            <a:spLocks noGrp="1" noChangeArrowheads="1"/>
          </p:cNvSpPr>
          <p:nvPr>
            <p:ph type="title" idx="4294967295"/>
          </p:nvPr>
        </p:nvSpPr>
        <p:spPr>
          <a:xfrm>
            <a:off x="0" y="0"/>
            <a:ext cx="9906000" cy="500066"/>
          </a:xfrm>
        </p:spPr>
        <p:txBody>
          <a:bodyPr>
            <a:normAutofit/>
          </a:bodyPr>
          <a:lstStyle/>
          <a:p>
            <a:pPr algn="ctr"/>
            <a:r>
              <a:rPr lang="ru-RU" sz="2000" dirty="0" smtClean="0">
                <a:solidFill>
                  <a:srgbClr val="C00000"/>
                </a:solidFill>
                <a:effectLst/>
                <a:latin typeface="Times New Roman" pitchFamily="18" charset="0"/>
                <a:cs typeface="Times New Roman" pitchFamily="18" charset="0"/>
              </a:rPr>
              <a:t>Компьютерная вирусология</a:t>
            </a:r>
            <a:endParaRPr lang="ru-RU" sz="2000" dirty="0">
              <a:solidFill>
                <a:srgbClr val="C00000"/>
              </a:solidFill>
              <a:effectLst/>
              <a:latin typeface="Times New Roman" pitchFamily="18" charset="0"/>
              <a:cs typeface="Times New Roman" pitchFamily="18" charset="0"/>
            </a:endParaRPr>
          </a:p>
        </p:txBody>
      </p:sp>
      <p:sp>
        <p:nvSpPr>
          <p:cNvPr id="6" name="TextBox 5"/>
          <p:cNvSpPr txBox="1"/>
          <p:nvPr/>
        </p:nvSpPr>
        <p:spPr>
          <a:xfrm>
            <a:off x="0" y="571480"/>
            <a:ext cx="9906000" cy="5016758"/>
          </a:xfrm>
          <a:prstGeom prst="rect">
            <a:avLst/>
          </a:prstGeom>
          <a:noFill/>
        </p:spPr>
        <p:txBody>
          <a:bodyPr wrap="square" rtlCol="0">
            <a:spAutoFit/>
          </a:bodyPr>
          <a:lstStyle/>
          <a:p>
            <a:pPr algn="ctr"/>
            <a:r>
              <a:rPr lang="ru-RU" sz="2000" b="1" i="1" dirty="0" smtClean="0">
                <a:solidFill>
                  <a:srgbClr val="1F0BB5"/>
                </a:solidFill>
              </a:rPr>
              <a:t>Компьютерная вирусология </a:t>
            </a:r>
            <a:r>
              <a:rPr lang="ru-RU" sz="2000" dirty="0" smtClean="0"/>
              <a:t>– это раздел компьютерных наук, исследующий на математическом и информационном уровнях, «жизнь» вирусов. </a:t>
            </a:r>
          </a:p>
          <a:p>
            <a:pPr algn="ctr"/>
            <a:endParaRPr lang="en-US" sz="2000" dirty="0" smtClean="0"/>
          </a:p>
          <a:p>
            <a:pPr algn="ctr"/>
            <a:r>
              <a:rPr lang="ru-RU" sz="2000" dirty="0" smtClean="0"/>
              <a:t>Можно выделить </a:t>
            </a:r>
            <a:r>
              <a:rPr lang="ru-RU" sz="2000" dirty="0" smtClean="0">
                <a:solidFill>
                  <a:srgbClr val="FF0000"/>
                </a:solidFill>
              </a:rPr>
              <a:t>три основных направления исследований </a:t>
            </a:r>
            <a:r>
              <a:rPr lang="ru-RU" sz="2000" dirty="0" smtClean="0"/>
              <a:t>в компьютерной вирусологии: </a:t>
            </a:r>
          </a:p>
          <a:p>
            <a:pPr algn="ctr">
              <a:buFontTx/>
              <a:buChar char="-"/>
            </a:pPr>
            <a:r>
              <a:rPr lang="ru-RU" sz="2000" b="1" i="1" dirty="0" smtClean="0">
                <a:solidFill>
                  <a:srgbClr val="1F0BB5"/>
                </a:solidFill>
              </a:rPr>
              <a:t>теоретические исследования, </a:t>
            </a:r>
          </a:p>
          <a:p>
            <a:pPr algn="ctr">
              <a:buFontTx/>
              <a:buChar char="-"/>
            </a:pPr>
            <a:r>
              <a:rPr lang="ru-RU" sz="2000" b="1" i="1" dirty="0" smtClean="0">
                <a:solidFill>
                  <a:srgbClr val="1F0BB5"/>
                </a:solidFill>
              </a:rPr>
              <a:t> разработка методов анализа,</a:t>
            </a:r>
          </a:p>
          <a:p>
            <a:pPr algn="ctr">
              <a:buFontTx/>
              <a:buChar char="-"/>
            </a:pPr>
            <a:r>
              <a:rPr lang="ru-RU" sz="2000" b="1" i="1" dirty="0" smtClean="0">
                <a:solidFill>
                  <a:srgbClr val="1F0BB5"/>
                </a:solidFill>
              </a:rPr>
              <a:t> разработка средств защиты</a:t>
            </a:r>
            <a:r>
              <a:rPr lang="ru-RU" sz="2000" dirty="0" smtClean="0">
                <a:solidFill>
                  <a:srgbClr val="1F0BB5"/>
                </a:solidFill>
              </a:rPr>
              <a:t>. </a:t>
            </a:r>
            <a:endParaRPr lang="en-US" sz="2000" dirty="0" smtClean="0">
              <a:solidFill>
                <a:srgbClr val="1F0BB5"/>
              </a:solidFill>
            </a:endParaRPr>
          </a:p>
          <a:p>
            <a:pPr algn="ctr"/>
            <a:endParaRPr lang="ru-RU" sz="2000" dirty="0" smtClean="0"/>
          </a:p>
          <a:p>
            <a:pPr algn="ctr"/>
            <a:r>
              <a:rPr lang="ru-RU" sz="2000" dirty="0" smtClean="0">
                <a:solidFill>
                  <a:srgbClr val="FF0000"/>
                </a:solidFill>
              </a:rPr>
              <a:t>Теоретические исследования связаны </a:t>
            </a:r>
            <a:r>
              <a:rPr lang="ru-RU" sz="2000" dirty="0" smtClean="0"/>
              <a:t>с выявлениями закономерностей, присущих эпидемиям компьютерных вирусов, анализом «точек проникновения» и созданием неспецифической методики выявления вирусов в компьютерных программах. </a:t>
            </a:r>
          </a:p>
          <a:p>
            <a:pPr algn="ctr"/>
            <a:r>
              <a:rPr lang="ru-RU" sz="2000" dirty="0" smtClean="0"/>
              <a:t>Исследование этих проблем наталкивается на значительные трудности, частично связанные с их новизной и необычностью, а частично с нечеткостью самой проблемы. </a:t>
            </a:r>
            <a:endParaRPr lang="en-US" sz="2000" dirty="0"/>
          </a:p>
        </p:txBody>
      </p:sp>
      <p:sp>
        <p:nvSpPr>
          <p:cNvPr id="4" name="Номер слайда 3"/>
          <p:cNvSpPr>
            <a:spLocks noGrp="1"/>
          </p:cNvSpPr>
          <p:nvPr>
            <p:ph type="sldNum" sz="quarter" idx="12"/>
          </p:nvPr>
        </p:nvSpPr>
        <p:spPr/>
        <p:txBody>
          <a:bodyPr/>
          <a:lstStyle/>
          <a:p>
            <a:fld id="{E8889A9A-632F-4A8C-A8FE-29C40953BEE9}" type="slidenum">
              <a:rPr lang="ru-RU" smtClean="0"/>
              <a:pPr/>
              <a:t>19</a:t>
            </a:fld>
            <a:endParaRPr lang="ru-RU"/>
          </a:p>
        </p:txBody>
      </p:sp>
    </p:spTree>
  </p:cSld>
  <p:clrMapOvr>
    <a:masterClrMapping/>
  </p:clrMapOvr>
  <p:transition advClick="0"/>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0" y="0"/>
            <a:ext cx="9906000" cy="500042"/>
          </a:xfrm>
        </p:spPr>
        <p:txBody>
          <a:bodyPr>
            <a:normAutofit/>
          </a:bodyPr>
          <a:lstStyle/>
          <a:p>
            <a:pPr algn="ctr"/>
            <a:r>
              <a:rPr lang="ru-RU" sz="2000" dirty="0" smtClean="0">
                <a:solidFill>
                  <a:srgbClr val="C00000"/>
                </a:solidFill>
              </a:rPr>
              <a:t>Цели лекции</a:t>
            </a:r>
            <a:r>
              <a:rPr lang="en-US" sz="2000" dirty="0" smtClean="0">
                <a:solidFill>
                  <a:srgbClr val="C00000"/>
                </a:solidFill>
              </a:rPr>
              <a:t>:</a:t>
            </a:r>
            <a:endParaRPr lang="ru-RU" sz="2000" dirty="0">
              <a:solidFill>
                <a:srgbClr val="C00000"/>
              </a:solidFill>
            </a:endParaRPr>
          </a:p>
        </p:txBody>
      </p:sp>
      <p:sp>
        <p:nvSpPr>
          <p:cNvPr id="7207" name="Text Box 39"/>
          <p:cNvSpPr txBox="1">
            <a:spLocks noChangeArrowheads="1"/>
          </p:cNvSpPr>
          <p:nvPr/>
        </p:nvSpPr>
        <p:spPr bwMode="auto">
          <a:xfrm>
            <a:off x="0" y="1916113"/>
            <a:ext cx="9906000" cy="1131848"/>
          </a:xfrm>
          <a:prstGeom prst="rect">
            <a:avLst/>
          </a:prstGeom>
          <a:noFill/>
          <a:ln w="9525" algn="ctr">
            <a:noFill/>
            <a:miter lim="800000"/>
            <a:headEnd/>
            <a:tailEnd/>
          </a:ln>
          <a:effectLst/>
        </p:spPr>
        <p:txBody>
          <a:bodyPr wrap="square">
            <a:spAutoFit/>
          </a:bodyPr>
          <a:lstStyle/>
          <a:p>
            <a:pPr algn="ctr">
              <a:lnSpc>
                <a:spcPct val="150000"/>
              </a:lnSpc>
              <a:buFontTx/>
              <a:buChar char="-"/>
            </a:pPr>
            <a:r>
              <a:rPr lang="ru-RU" sz="2400" dirty="0" smtClean="0">
                <a:solidFill>
                  <a:srgbClr val="1F0BB5"/>
                </a:solidFill>
              </a:rPr>
              <a:t>Изучить понятие – «Защита информации»</a:t>
            </a:r>
          </a:p>
          <a:p>
            <a:pPr algn="ctr">
              <a:lnSpc>
                <a:spcPct val="150000"/>
              </a:lnSpc>
              <a:buFontTx/>
              <a:buChar char="-"/>
            </a:pPr>
            <a:r>
              <a:rPr lang="ru-RU" sz="2400" dirty="0" smtClean="0">
                <a:solidFill>
                  <a:srgbClr val="1F0BB5"/>
                </a:solidFill>
              </a:rPr>
              <a:t>Получить общее представление о методах защиты информации.</a:t>
            </a:r>
            <a:endParaRPr lang="ru-RU" sz="2400" dirty="0">
              <a:solidFill>
                <a:srgbClr val="1F0BB5"/>
              </a:solidFill>
            </a:endParaRPr>
          </a:p>
        </p:txBody>
      </p:sp>
      <p:sp>
        <p:nvSpPr>
          <p:cNvPr id="4" name="Номер слайда 3"/>
          <p:cNvSpPr>
            <a:spLocks noGrp="1"/>
          </p:cNvSpPr>
          <p:nvPr>
            <p:ph type="sldNum" sz="quarter" idx="12"/>
          </p:nvPr>
        </p:nvSpPr>
        <p:spPr/>
        <p:txBody>
          <a:bodyPr/>
          <a:lstStyle/>
          <a:p>
            <a:fld id="{E8889A9A-632F-4A8C-A8FE-29C40953BEE9}" type="slidenum">
              <a:rPr lang="ru-RU" smtClean="0"/>
              <a:pPr/>
              <a:t>2</a:t>
            </a:fld>
            <a:endParaRPr lang="ru-RU"/>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ssolv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4"/>
          <p:cNvSpPr>
            <a:spLocks noGrp="1" noChangeArrowheads="1"/>
          </p:cNvSpPr>
          <p:nvPr>
            <p:ph type="title" idx="4294967295"/>
          </p:nvPr>
        </p:nvSpPr>
        <p:spPr>
          <a:xfrm>
            <a:off x="0" y="0"/>
            <a:ext cx="9906000" cy="500066"/>
          </a:xfrm>
        </p:spPr>
        <p:txBody>
          <a:bodyPr>
            <a:normAutofit/>
          </a:bodyPr>
          <a:lstStyle/>
          <a:p>
            <a:pPr algn="ctr"/>
            <a:r>
              <a:rPr lang="ru-RU" sz="2000" dirty="0" smtClean="0">
                <a:solidFill>
                  <a:srgbClr val="C00000"/>
                </a:solidFill>
                <a:effectLst/>
                <a:latin typeface="Times New Roman" pitchFamily="18" charset="0"/>
                <a:cs typeface="Times New Roman" pitchFamily="18" charset="0"/>
              </a:rPr>
              <a:t>Компьютерная вирусология</a:t>
            </a:r>
            <a:endParaRPr lang="ru-RU" sz="2000" dirty="0">
              <a:solidFill>
                <a:srgbClr val="C00000"/>
              </a:solidFill>
              <a:effectLst/>
              <a:latin typeface="Times New Roman" pitchFamily="18" charset="0"/>
              <a:cs typeface="Times New Roman" pitchFamily="18" charset="0"/>
            </a:endParaRPr>
          </a:p>
        </p:txBody>
      </p:sp>
      <p:sp>
        <p:nvSpPr>
          <p:cNvPr id="6" name="TextBox 5"/>
          <p:cNvSpPr txBox="1"/>
          <p:nvPr/>
        </p:nvSpPr>
        <p:spPr>
          <a:xfrm>
            <a:off x="0" y="714356"/>
            <a:ext cx="9906000" cy="4093428"/>
          </a:xfrm>
          <a:prstGeom prst="rect">
            <a:avLst/>
          </a:prstGeom>
          <a:noFill/>
        </p:spPr>
        <p:txBody>
          <a:bodyPr wrap="square" rtlCol="0">
            <a:spAutoFit/>
          </a:bodyPr>
          <a:lstStyle/>
          <a:p>
            <a:pPr algn="ctr"/>
            <a:r>
              <a:rPr lang="ru-RU" sz="2000" b="1" i="1" dirty="0" smtClean="0">
                <a:solidFill>
                  <a:srgbClr val="1F0BB5"/>
                </a:solidFill>
              </a:rPr>
              <a:t>Компьютерный вирус</a:t>
            </a:r>
            <a:r>
              <a:rPr lang="ru-RU" sz="2000" i="1" dirty="0" smtClean="0">
                <a:solidFill>
                  <a:srgbClr val="7030A0"/>
                </a:solidFill>
              </a:rPr>
              <a:t> </a:t>
            </a:r>
            <a:r>
              <a:rPr lang="ru-RU" sz="2000" i="1" dirty="0" smtClean="0"/>
              <a:t>- специально написанная программа, способная самопроизвольно присоединяться к другим программам, </a:t>
            </a:r>
            <a:r>
              <a:rPr lang="ru-RU" sz="2000" i="1" dirty="0" smtClean="0">
                <a:solidFill>
                  <a:srgbClr val="FF0000"/>
                </a:solidFill>
              </a:rPr>
              <a:t>создавать свои копии и внедрять их в файлы, системные области компьютера и в вычислительные сети</a:t>
            </a:r>
            <a:r>
              <a:rPr lang="ru-RU" sz="2000" i="1" dirty="0" smtClean="0"/>
              <a:t> с </a:t>
            </a:r>
            <a:r>
              <a:rPr lang="ru-RU" sz="2000" b="1" i="1" dirty="0" smtClean="0"/>
              <a:t>целью нарушения работы программ, порчи файлов и каталогов, создания всевозможных помех в работе компьютера.</a:t>
            </a:r>
          </a:p>
          <a:p>
            <a:pPr algn="ctr"/>
            <a:endParaRPr lang="ru-RU" sz="2000" i="1" dirty="0" smtClean="0">
              <a:solidFill>
                <a:srgbClr val="7030A0"/>
              </a:solidFill>
            </a:endParaRPr>
          </a:p>
          <a:p>
            <a:r>
              <a:rPr lang="ru-RU" sz="2000" dirty="0" smtClean="0"/>
              <a:t>В настоящее время известны тысячи компьютерных вирусов, их можно классифицировать </a:t>
            </a:r>
            <a:r>
              <a:rPr lang="ru-RU" sz="2000" dirty="0" smtClean="0">
                <a:solidFill>
                  <a:srgbClr val="1F0BB5"/>
                </a:solidFill>
              </a:rPr>
              <a:t>по следующим признакам: </a:t>
            </a:r>
          </a:p>
          <a:p>
            <a:r>
              <a:rPr lang="ru-RU" sz="2000" dirty="0" smtClean="0">
                <a:solidFill>
                  <a:srgbClr val="1F0BB5"/>
                </a:solidFill>
              </a:rPr>
              <a:t>  </a:t>
            </a:r>
            <a:r>
              <a:rPr lang="ru-RU" sz="2000" dirty="0" smtClean="0">
                <a:solidFill>
                  <a:srgbClr val="C00000"/>
                </a:solidFill>
              </a:rPr>
              <a:t>  </a:t>
            </a:r>
          </a:p>
          <a:p>
            <a:pPr lvl="1">
              <a:buFont typeface="Wingdings" pitchFamily="2" charset="2"/>
              <a:buChar char="Ø"/>
            </a:pPr>
            <a:r>
              <a:rPr lang="ru-RU" sz="2000" dirty="0" smtClean="0">
                <a:solidFill>
                  <a:srgbClr val="1F0BB5"/>
                </a:solidFill>
              </a:rPr>
              <a:t> среде обитания;</a:t>
            </a:r>
          </a:p>
          <a:p>
            <a:pPr lvl="1">
              <a:buFont typeface="Wingdings" pitchFamily="2" charset="2"/>
              <a:buChar char="Ø"/>
            </a:pPr>
            <a:r>
              <a:rPr lang="ru-RU" sz="2000" dirty="0" smtClean="0">
                <a:solidFill>
                  <a:srgbClr val="1F0BB5"/>
                </a:solidFill>
              </a:rPr>
              <a:t> способу заражения среды обитания;</a:t>
            </a:r>
          </a:p>
          <a:p>
            <a:pPr lvl="1">
              <a:buFont typeface="Wingdings" pitchFamily="2" charset="2"/>
              <a:buChar char="Ø"/>
            </a:pPr>
            <a:r>
              <a:rPr lang="ru-RU" sz="2000" dirty="0" smtClean="0">
                <a:solidFill>
                  <a:srgbClr val="1F0BB5"/>
                </a:solidFill>
              </a:rPr>
              <a:t> воздействию;</a:t>
            </a:r>
          </a:p>
          <a:p>
            <a:pPr lvl="1">
              <a:buFont typeface="Wingdings" pitchFamily="2" charset="2"/>
              <a:buChar char="Ø"/>
            </a:pPr>
            <a:r>
              <a:rPr lang="ru-RU" sz="2000" dirty="0" smtClean="0">
                <a:solidFill>
                  <a:srgbClr val="1F0BB5"/>
                </a:solidFill>
              </a:rPr>
              <a:t> особенностям алгоритма.</a:t>
            </a:r>
            <a:endParaRPr lang="ru-RU" sz="2000" dirty="0">
              <a:solidFill>
                <a:srgbClr val="1F0BB5"/>
              </a:solidFill>
            </a:endParaRPr>
          </a:p>
        </p:txBody>
      </p:sp>
      <p:sp>
        <p:nvSpPr>
          <p:cNvPr id="8193" name="Rectangle 1"/>
          <p:cNvSpPr>
            <a:spLocks noChangeArrowheads="1"/>
          </p:cNvSpPr>
          <p:nvPr/>
        </p:nvSpPr>
        <p:spPr bwMode="auto">
          <a:xfrm>
            <a:off x="0" y="4857760"/>
            <a:ext cx="9906000" cy="163121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457200" algn="ctr" defTabSz="914400" rtl="0" eaLnBrk="1" fontAlgn="base" latinLnBrk="0" hangingPunct="1">
              <a:lnSpc>
                <a:spcPct val="100000"/>
              </a:lnSpc>
              <a:spcBef>
                <a:spcPct val="0"/>
              </a:spcBef>
              <a:spcAft>
                <a:spcPct val="0"/>
              </a:spcAft>
              <a:buClrTx/>
              <a:buSzTx/>
              <a:buFontTx/>
              <a:buNone/>
              <a:tabLst>
                <a:tab pos="768350" algn="l"/>
              </a:tabLst>
            </a:pPr>
            <a:r>
              <a:rPr kumimoji="0" lang="ru-RU" sz="2000" b="1" i="1" u="none" strike="noStrike" cap="none" normalizeH="0" dirty="0" smtClean="0">
                <a:ln>
                  <a:noFill/>
                </a:ln>
                <a:solidFill>
                  <a:srgbClr val="1F0BB5"/>
                </a:solidFill>
                <a:effectLst/>
                <a:latin typeface="Arial" pitchFamily="34" charset="0"/>
                <a:ea typeface="Times New Roman" pitchFamily="18" charset="0"/>
                <a:cs typeface="Arial" pitchFamily="34" charset="0"/>
              </a:rPr>
              <a:t>Структура компьютерного вируса:</a:t>
            </a:r>
            <a:endParaRPr kumimoji="0" lang="ru-RU" sz="2000" b="0" i="0" u="none" strike="noStrike" cap="none" normalizeH="0" dirty="0" smtClean="0">
              <a:ln>
                <a:noFill/>
              </a:ln>
              <a:solidFill>
                <a:srgbClr val="1F0BB5"/>
              </a:solidFill>
              <a:effectLst/>
              <a:latin typeface="Arial" pitchFamily="34" charset="0"/>
              <a:cs typeface="Arial" pitchFamily="34" charset="0"/>
            </a:endParaRPr>
          </a:p>
          <a:p>
            <a:pPr marL="0" marR="0" lvl="0" indent="457200" defTabSz="914400" rtl="0" eaLnBrk="0" fontAlgn="base" latinLnBrk="0" hangingPunct="0">
              <a:lnSpc>
                <a:spcPct val="100000"/>
              </a:lnSpc>
              <a:spcBef>
                <a:spcPct val="0"/>
              </a:spcBef>
              <a:spcAft>
                <a:spcPct val="0"/>
              </a:spcAft>
              <a:buClrTx/>
              <a:buSzTx/>
              <a:buFontTx/>
              <a:buChar char="•"/>
              <a:tabLst>
                <a:tab pos="768350" algn="l"/>
              </a:tabLst>
            </a:pPr>
            <a:r>
              <a:rPr kumimoji="0" lang="ru-RU" sz="2000" i="0" u="none" strike="noStrike" cap="none" normalizeH="0" dirty="0" smtClean="0">
                <a:ln>
                  <a:noFill/>
                </a:ln>
                <a:solidFill>
                  <a:schemeClr val="tx1"/>
                </a:solidFill>
                <a:effectLst/>
                <a:latin typeface="Arial" pitchFamily="34" charset="0"/>
                <a:ea typeface="Times New Roman" pitchFamily="18" charset="0"/>
                <a:cs typeface="Arial" pitchFamily="34" charset="0"/>
              </a:rPr>
              <a:t>Программный код проникновения в ВС;</a:t>
            </a:r>
            <a:endParaRPr kumimoji="0" lang="ru-RU" sz="2000" i="0" u="none" strike="noStrike" cap="none" normalizeH="0" dirty="0" smtClean="0">
              <a:ln>
                <a:noFill/>
              </a:ln>
              <a:solidFill>
                <a:schemeClr val="tx1"/>
              </a:solidFill>
              <a:effectLst/>
              <a:latin typeface="Arial" pitchFamily="34" charset="0"/>
              <a:cs typeface="Arial" pitchFamily="34" charset="0"/>
            </a:endParaRPr>
          </a:p>
          <a:p>
            <a:pPr marL="0" marR="0" lvl="0" indent="457200" defTabSz="914400" rtl="0" eaLnBrk="0" fontAlgn="base" latinLnBrk="0" hangingPunct="0">
              <a:lnSpc>
                <a:spcPct val="100000"/>
              </a:lnSpc>
              <a:spcBef>
                <a:spcPct val="0"/>
              </a:spcBef>
              <a:spcAft>
                <a:spcPct val="0"/>
              </a:spcAft>
              <a:buClrTx/>
              <a:buSzTx/>
              <a:buFontTx/>
              <a:buChar char="•"/>
              <a:tabLst>
                <a:tab pos="768350" algn="l"/>
              </a:tabLst>
            </a:pPr>
            <a:r>
              <a:rPr kumimoji="0" lang="ru-RU" sz="2000" i="0" u="none" strike="noStrike" cap="none" normalizeH="0" dirty="0" smtClean="0">
                <a:ln>
                  <a:noFill/>
                </a:ln>
                <a:solidFill>
                  <a:schemeClr val="tx1"/>
                </a:solidFill>
                <a:effectLst/>
                <a:latin typeface="Arial" pitchFamily="34" charset="0"/>
                <a:ea typeface="Times New Roman" pitchFamily="18" charset="0"/>
                <a:cs typeface="Arial" pitchFamily="34" charset="0"/>
              </a:rPr>
              <a:t>Код копирования к файлам или в загрузочный сектор;</a:t>
            </a:r>
            <a:endParaRPr kumimoji="0" lang="ru-RU" sz="2000" i="0" u="none" strike="noStrike" cap="none" normalizeH="0" dirty="0" smtClean="0">
              <a:ln>
                <a:noFill/>
              </a:ln>
              <a:solidFill>
                <a:schemeClr val="tx1"/>
              </a:solidFill>
              <a:effectLst/>
              <a:latin typeface="Arial" pitchFamily="34" charset="0"/>
              <a:cs typeface="Arial" pitchFamily="34" charset="0"/>
            </a:endParaRPr>
          </a:p>
          <a:p>
            <a:pPr marL="0" marR="0" lvl="0" indent="457200" defTabSz="914400" rtl="0" eaLnBrk="0" fontAlgn="base" latinLnBrk="0" hangingPunct="0">
              <a:lnSpc>
                <a:spcPct val="100000"/>
              </a:lnSpc>
              <a:spcBef>
                <a:spcPct val="0"/>
              </a:spcBef>
              <a:spcAft>
                <a:spcPct val="0"/>
              </a:spcAft>
              <a:buClrTx/>
              <a:buSzTx/>
              <a:buFontTx/>
              <a:buChar char="•"/>
              <a:tabLst>
                <a:tab pos="768350" algn="l"/>
              </a:tabLst>
            </a:pPr>
            <a:r>
              <a:rPr kumimoji="0" lang="ru-RU" sz="2000" i="0" u="none" strike="noStrike" cap="none" normalizeH="0" dirty="0" smtClean="0">
                <a:ln>
                  <a:noFill/>
                </a:ln>
                <a:solidFill>
                  <a:schemeClr val="tx1"/>
                </a:solidFill>
                <a:effectLst/>
                <a:latin typeface="Arial" pitchFamily="34" charset="0"/>
                <a:ea typeface="Times New Roman" pitchFamily="18" charset="0"/>
                <a:cs typeface="Arial" pitchFamily="34" charset="0"/>
              </a:rPr>
              <a:t>Анализ условий активизации;</a:t>
            </a:r>
            <a:endParaRPr kumimoji="0" lang="ru-RU" sz="2000" i="0" u="none" strike="noStrike" cap="none" normalizeH="0" dirty="0" smtClean="0">
              <a:ln>
                <a:noFill/>
              </a:ln>
              <a:solidFill>
                <a:schemeClr val="tx1"/>
              </a:solidFill>
              <a:effectLst/>
              <a:latin typeface="Arial" pitchFamily="34" charset="0"/>
              <a:cs typeface="Arial" pitchFamily="34" charset="0"/>
            </a:endParaRPr>
          </a:p>
          <a:p>
            <a:pPr marL="0" marR="0" lvl="0" indent="457200" defTabSz="914400" rtl="0" eaLnBrk="0" fontAlgn="base" latinLnBrk="0" hangingPunct="0">
              <a:lnSpc>
                <a:spcPct val="100000"/>
              </a:lnSpc>
              <a:spcBef>
                <a:spcPct val="0"/>
              </a:spcBef>
              <a:spcAft>
                <a:spcPct val="0"/>
              </a:spcAft>
              <a:buClrTx/>
              <a:buSzTx/>
              <a:buFontTx/>
              <a:buChar char="•"/>
              <a:tabLst>
                <a:tab pos="768350" algn="l"/>
              </a:tabLst>
            </a:pPr>
            <a:r>
              <a:rPr kumimoji="0" lang="ru-RU" sz="2000" i="0" u="none" strike="noStrike" cap="none" normalizeH="0" dirty="0" smtClean="0">
                <a:ln>
                  <a:noFill/>
                </a:ln>
                <a:solidFill>
                  <a:schemeClr val="tx1"/>
                </a:solidFill>
                <a:effectLst/>
                <a:latin typeface="Arial" pitchFamily="34" charset="0"/>
                <a:ea typeface="Times New Roman" pitchFamily="18" charset="0"/>
                <a:cs typeface="Arial" pitchFamily="34" charset="0"/>
              </a:rPr>
              <a:t>Деструктивные действия.</a:t>
            </a:r>
            <a:endParaRPr kumimoji="0" lang="ru-RU" sz="2000" i="0" u="none" strike="noStrike" cap="none" normalizeH="0" dirty="0" smtClean="0">
              <a:ln>
                <a:noFill/>
              </a:ln>
              <a:solidFill>
                <a:schemeClr val="tx1"/>
              </a:solidFill>
              <a:effectLst/>
              <a:latin typeface="Arial" pitchFamily="34" charset="0"/>
              <a:cs typeface="Arial" pitchFamily="34" charset="0"/>
            </a:endParaRPr>
          </a:p>
        </p:txBody>
      </p:sp>
      <p:sp>
        <p:nvSpPr>
          <p:cNvPr id="5" name="Номер слайда 4"/>
          <p:cNvSpPr>
            <a:spLocks noGrp="1"/>
          </p:cNvSpPr>
          <p:nvPr>
            <p:ph type="sldNum" sz="quarter" idx="12"/>
          </p:nvPr>
        </p:nvSpPr>
        <p:spPr/>
        <p:txBody>
          <a:bodyPr/>
          <a:lstStyle/>
          <a:p>
            <a:fld id="{E8889A9A-632F-4A8C-A8FE-29C40953BEE9}" type="slidenum">
              <a:rPr lang="ru-RU" smtClean="0"/>
              <a:pPr/>
              <a:t>20</a:t>
            </a:fld>
            <a:endParaRPr lang="ru-RU"/>
          </a:p>
        </p:txBody>
      </p:sp>
    </p:spTree>
  </p:cSld>
  <p:clrMapOvr>
    <a:masterClrMapping/>
  </p:clrMapOvr>
  <p:transition advClick="0"/>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098" name="Group 2"/>
          <p:cNvGrpSpPr>
            <a:grpSpLocks/>
          </p:cNvGrpSpPr>
          <p:nvPr/>
        </p:nvGrpSpPr>
        <p:grpSpPr bwMode="auto">
          <a:xfrm>
            <a:off x="1595414" y="357166"/>
            <a:ext cx="6500858" cy="6286544"/>
            <a:chOff x="2130" y="7242"/>
            <a:chExt cx="8094" cy="8046"/>
          </a:xfrm>
        </p:grpSpPr>
        <p:sp>
          <p:nvSpPr>
            <p:cNvPr id="4099" name="Rectangle 3"/>
            <p:cNvSpPr>
              <a:spLocks noChangeArrowheads="1"/>
            </p:cNvSpPr>
            <p:nvPr/>
          </p:nvSpPr>
          <p:spPr bwMode="auto">
            <a:xfrm>
              <a:off x="2212" y="14720"/>
              <a:ext cx="7526" cy="568"/>
            </a:xfrm>
            <a:prstGeom prst="rect">
              <a:avLst/>
            </a:prstGeom>
            <a:solidFill>
              <a:srgbClr val="FFFFFF"/>
            </a:solidFill>
            <a:ln w="9525">
              <a:solidFill>
                <a:srgbClr val="FFFFFF"/>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ru-RU" sz="1400" b="1" i="0" u="none" strike="noStrike" cap="none" normalizeH="0" dirty="0" smtClean="0">
                  <a:ln>
                    <a:noFill/>
                  </a:ln>
                  <a:solidFill>
                    <a:schemeClr val="tx1"/>
                  </a:solidFill>
                  <a:effectLst/>
                  <a:latin typeface="Times New Roman" pitchFamily="18" charset="0"/>
                  <a:cs typeface="Times New Roman" pitchFamily="18" charset="0"/>
                </a:rPr>
                <a:t>Рис</a:t>
              </a:r>
              <a:r>
                <a:rPr lang="ru-RU" sz="1400" b="1" dirty="0" smtClean="0">
                  <a:latin typeface="Times New Roman" pitchFamily="18" charset="0"/>
                  <a:cs typeface="Times New Roman" pitchFamily="18" charset="0"/>
                </a:rPr>
                <a:t>унок - </a:t>
              </a:r>
              <a:r>
                <a:rPr kumimoji="0" lang="ru-RU" sz="1400" b="1" i="0" u="none" strike="noStrike" cap="none" normalizeH="0" dirty="0" smtClean="0">
                  <a:ln>
                    <a:noFill/>
                  </a:ln>
                  <a:solidFill>
                    <a:schemeClr val="tx1"/>
                  </a:solidFill>
                  <a:effectLst/>
                  <a:latin typeface="Times New Roman" pitchFamily="18" charset="0"/>
                  <a:cs typeface="Times New Roman" pitchFamily="18" charset="0"/>
                </a:rPr>
                <a:t> Этапы функционирования компьютерного вируса</a:t>
              </a:r>
              <a:endParaRPr kumimoji="0" lang="ru-RU" sz="1400" b="0" i="0" u="none" strike="noStrike" cap="none" normalizeH="0" dirty="0" smtClean="0">
                <a:ln>
                  <a:noFill/>
                </a:ln>
                <a:solidFill>
                  <a:schemeClr val="tx1"/>
                </a:solidFill>
                <a:effectLst/>
                <a:latin typeface="Times New Roman" pitchFamily="18" charset="0"/>
                <a:cs typeface="Times New Roman" pitchFamily="18" charset="0"/>
              </a:endParaRPr>
            </a:p>
          </p:txBody>
        </p:sp>
        <p:grpSp>
          <p:nvGrpSpPr>
            <p:cNvPr id="4100" name="Group 4"/>
            <p:cNvGrpSpPr>
              <a:grpSpLocks/>
            </p:cNvGrpSpPr>
            <p:nvPr/>
          </p:nvGrpSpPr>
          <p:grpSpPr bwMode="auto">
            <a:xfrm>
              <a:off x="2130" y="7242"/>
              <a:ext cx="8094" cy="7242"/>
              <a:chOff x="2130" y="7242"/>
              <a:chExt cx="8094" cy="7242"/>
            </a:xfrm>
          </p:grpSpPr>
          <p:sp>
            <p:nvSpPr>
              <p:cNvPr id="4101" name="Rectangle 5"/>
              <p:cNvSpPr>
                <a:spLocks noChangeArrowheads="1"/>
              </p:cNvSpPr>
              <p:nvPr/>
            </p:nvSpPr>
            <p:spPr bwMode="auto">
              <a:xfrm>
                <a:off x="2130" y="7242"/>
                <a:ext cx="2982" cy="852"/>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ru-RU" sz="1400" b="1" i="0" u="none" strike="noStrike" cap="none" normalizeH="0" dirty="0" smtClean="0">
                    <a:ln>
                      <a:noFill/>
                    </a:ln>
                    <a:solidFill>
                      <a:schemeClr val="tx1"/>
                    </a:solidFill>
                    <a:effectLst/>
                    <a:latin typeface="Times New Roman" pitchFamily="18" charset="0"/>
                    <a:cs typeface="Times New Roman" pitchFamily="18" charset="0"/>
                  </a:rPr>
                  <a:t>Циклы </a:t>
                </a:r>
              </a:p>
              <a:p>
                <a:pPr marL="0" marR="0" lvl="0" indent="0" algn="ctr" defTabSz="914400" rtl="0" eaLnBrk="1" fontAlgn="base" latinLnBrk="0" hangingPunct="1">
                  <a:lnSpc>
                    <a:spcPct val="100000"/>
                  </a:lnSpc>
                  <a:spcBef>
                    <a:spcPct val="0"/>
                  </a:spcBef>
                  <a:spcAft>
                    <a:spcPts val="0"/>
                  </a:spcAft>
                  <a:buClrTx/>
                  <a:buSzTx/>
                  <a:buFontTx/>
                  <a:buNone/>
                  <a:tabLst/>
                </a:pPr>
                <a:r>
                  <a:rPr kumimoji="0" lang="ru-RU" sz="1400" b="1" i="0" u="none" strike="noStrike" cap="none" normalizeH="0" dirty="0" smtClean="0">
                    <a:ln>
                      <a:noFill/>
                    </a:ln>
                    <a:solidFill>
                      <a:schemeClr val="tx1"/>
                    </a:solidFill>
                    <a:effectLst/>
                    <a:latin typeface="Times New Roman" pitchFamily="18" charset="0"/>
                    <a:cs typeface="Times New Roman" pitchFamily="18" charset="0"/>
                  </a:rPr>
                  <a:t>функционирования</a:t>
                </a:r>
                <a:endParaRPr kumimoji="0" lang="ru-RU" sz="1400" b="0" i="0" u="none" strike="noStrike" cap="none" normalizeH="0" dirty="0" smtClean="0">
                  <a:ln>
                    <a:noFill/>
                  </a:ln>
                  <a:solidFill>
                    <a:schemeClr val="tx1"/>
                  </a:solidFill>
                  <a:effectLst/>
                  <a:latin typeface="Times New Roman" pitchFamily="18" charset="0"/>
                  <a:cs typeface="Times New Roman" pitchFamily="18" charset="0"/>
                </a:endParaRPr>
              </a:p>
            </p:txBody>
          </p:sp>
          <p:sp>
            <p:nvSpPr>
              <p:cNvPr id="4102" name="Rectangle 6"/>
              <p:cNvSpPr>
                <a:spLocks noChangeArrowheads="1"/>
              </p:cNvSpPr>
              <p:nvPr/>
            </p:nvSpPr>
            <p:spPr bwMode="auto">
              <a:xfrm>
                <a:off x="6390" y="7242"/>
                <a:ext cx="3834" cy="852"/>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ru-RU" sz="1400" b="1" i="0" u="none" strike="noStrike" cap="none" normalizeH="0" dirty="0" smtClean="0">
                    <a:ln>
                      <a:noFill/>
                    </a:ln>
                    <a:solidFill>
                      <a:schemeClr val="tx1"/>
                    </a:solidFill>
                    <a:effectLst/>
                    <a:latin typeface="Times New Roman" pitchFamily="18" charset="0"/>
                    <a:cs typeface="Times New Roman" pitchFamily="18" charset="0"/>
                  </a:rPr>
                  <a:t>Пассивное состояние</a:t>
                </a:r>
                <a:endParaRPr kumimoji="0" lang="ru-RU" sz="1400" b="0" i="0" u="none" strike="noStrike" cap="none" normalizeH="0" dirty="0" smtClean="0">
                  <a:ln>
                    <a:noFill/>
                  </a:ln>
                  <a:solidFill>
                    <a:schemeClr val="tx1"/>
                  </a:solidFill>
                  <a:effectLst/>
                  <a:latin typeface="Times New Roman" pitchFamily="18" charset="0"/>
                  <a:cs typeface="Times New Roman" pitchFamily="18" charset="0"/>
                </a:endParaRPr>
              </a:p>
            </p:txBody>
          </p:sp>
          <p:sp>
            <p:nvSpPr>
              <p:cNvPr id="4103" name="Line 7"/>
              <p:cNvSpPr>
                <a:spLocks noChangeShapeType="1"/>
              </p:cNvSpPr>
              <p:nvPr/>
            </p:nvSpPr>
            <p:spPr bwMode="auto">
              <a:xfrm flipV="1">
                <a:off x="5115" y="7668"/>
                <a:ext cx="1275" cy="3"/>
              </a:xfrm>
              <a:prstGeom prst="line">
                <a:avLst/>
              </a:prstGeom>
              <a:noFill/>
              <a:ln w="9525">
                <a:solidFill>
                  <a:srgbClr val="000000"/>
                </a:solidFill>
                <a:round/>
                <a:headEnd/>
                <a:tailEnd type="stealth" w="sm" len="lg"/>
              </a:ln>
            </p:spPr>
            <p:txBody>
              <a:bodyPr vert="horz" wrap="square" lIns="91440" tIns="45720" rIns="91440" bIns="45720" numCol="1" anchor="t" anchorCtr="0" compatLnSpc="1">
                <a:prstTxWarp prst="textNoShape">
                  <a:avLst/>
                </a:prstTxWarp>
              </a:bodyPr>
              <a:lstStyle/>
              <a:p>
                <a:pPr algn="ctr">
                  <a:spcAft>
                    <a:spcPts val="0"/>
                  </a:spcAft>
                </a:pPr>
                <a:endParaRPr lang="ru-RU" sz="1400">
                  <a:latin typeface="Times New Roman" pitchFamily="18" charset="0"/>
                  <a:cs typeface="Times New Roman" pitchFamily="18" charset="0"/>
                </a:endParaRPr>
              </a:p>
            </p:txBody>
          </p:sp>
          <p:sp>
            <p:nvSpPr>
              <p:cNvPr id="4104" name="Line 8"/>
              <p:cNvSpPr>
                <a:spLocks noChangeShapeType="1"/>
              </p:cNvSpPr>
              <p:nvPr/>
            </p:nvSpPr>
            <p:spPr bwMode="auto">
              <a:xfrm flipH="1">
                <a:off x="8378" y="8094"/>
                <a:ext cx="3" cy="426"/>
              </a:xfrm>
              <a:prstGeom prst="line">
                <a:avLst/>
              </a:prstGeom>
              <a:noFill/>
              <a:ln w="9525">
                <a:solidFill>
                  <a:srgbClr val="000000"/>
                </a:solidFill>
                <a:round/>
                <a:headEnd/>
                <a:tailEnd type="stealth" w="sm" len="lg"/>
              </a:ln>
            </p:spPr>
            <p:txBody>
              <a:bodyPr vert="horz" wrap="square" lIns="91440" tIns="45720" rIns="91440" bIns="45720" numCol="1" anchor="t" anchorCtr="0" compatLnSpc="1">
                <a:prstTxWarp prst="textNoShape">
                  <a:avLst/>
                </a:prstTxWarp>
              </a:bodyPr>
              <a:lstStyle/>
              <a:p>
                <a:pPr algn="ctr">
                  <a:spcAft>
                    <a:spcPts val="0"/>
                  </a:spcAft>
                </a:pPr>
                <a:endParaRPr lang="ru-RU" sz="1400">
                  <a:latin typeface="Times New Roman" pitchFamily="18" charset="0"/>
                  <a:cs typeface="Times New Roman" pitchFamily="18" charset="0"/>
                </a:endParaRPr>
              </a:p>
            </p:txBody>
          </p:sp>
          <p:sp>
            <p:nvSpPr>
              <p:cNvPr id="4105" name="Line 9"/>
              <p:cNvSpPr>
                <a:spLocks noChangeShapeType="1"/>
              </p:cNvSpPr>
              <p:nvPr/>
            </p:nvSpPr>
            <p:spPr bwMode="auto">
              <a:xfrm>
                <a:off x="5822" y="7668"/>
                <a:ext cx="0" cy="3834"/>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a:spcAft>
                    <a:spcPts val="0"/>
                  </a:spcAft>
                </a:pPr>
                <a:endParaRPr lang="ru-RU" sz="1400">
                  <a:latin typeface="Times New Roman" pitchFamily="18" charset="0"/>
                  <a:cs typeface="Times New Roman" pitchFamily="18" charset="0"/>
                </a:endParaRPr>
              </a:p>
            </p:txBody>
          </p:sp>
          <p:sp>
            <p:nvSpPr>
              <p:cNvPr id="4106" name="Rectangle 10"/>
              <p:cNvSpPr>
                <a:spLocks noChangeArrowheads="1"/>
              </p:cNvSpPr>
              <p:nvPr/>
            </p:nvSpPr>
            <p:spPr bwMode="auto">
              <a:xfrm>
                <a:off x="6390" y="8520"/>
                <a:ext cx="3834" cy="852"/>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ru-RU" sz="1400" b="1" i="0" u="none" strike="noStrike" cap="none" normalizeH="0" dirty="0" smtClean="0">
                    <a:ln>
                      <a:noFill/>
                    </a:ln>
                    <a:solidFill>
                      <a:schemeClr val="tx1"/>
                    </a:solidFill>
                    <a:effectLst/>
                    <a:latin typeface="Times New Roman" pitchFamily="18" charset="0"/>
                    <a:cs typeface="Times New Roman" pitchFamily="18" charset="0"/>
                  </a:rPr>
                  <a:t>Распространение</a:t>
                </a:r>
              </a:p>
              <a:p>
                <a:pPr marL="0" marR="0" lvl="0" indent="0" algn="ctr" defTabSz="914400" rtl="0" eaLnBrk="1" fontAlgn="base" latinLnBrk="0" hangingPunct="1">
                  <a:lnSpc>
                    <a:spcPct val="100000"/>
                  </a:lnSpc>
                  <a:spcBef>
                    <a:spcPct val="0"/>
                  </a:spcBef>
                  <a:spcAft>
                    <a:spcPts val="0"/>
                  </a:spcAft>
                  <a:buClrTx/>
                  <a:buSzTx/>
                  <a:buFontTx/>
                  <a:buNone/>
                  <a:tabLst/>
                </a:pPr>
                <a:endParaRPr kumimoji="0" lang="ru-RU" sz="1400" b="0" i="0" u="none" strike="noStrike" cap="none" normalizeH="0" dirty="0" smtClean="0">
                  <a:ln>
                    <a:noFill/>
                  </a:ln>
                  <a:solidFill>
                    <a:schemeClr val="tx1"/>
                  </a:solidFill>
                  <a:effectLst/>
                  <a:latin typeface="Times New Roman" pitchFamily="18" charset="0"/>
                  <a:cs typeface="Times New Roman" pitchFamily="18" charset="0"/>
                </a:endParaRPr>
              </a:p>
            </p:txBody>
          </p:sp>
          <p:sp>
            <p:nvSpPr>
              <p:cNvPr id="4107" name="Rectangle 11"/>
              <p:cNvSpPr>
                <a:spLocks noChangeArrowheads="1"/>
              </p:cNvSpPr>
              <p:nvPr/>
            </p:nvSpPr>
            <p:spPr bwMode="auto">
              <a:xfrm>
                <a:off x="6390" y="13774"/>
                <a:ext cx="1846" cy="71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ru-RU" sz="1400" b="1" i="0" u="none" strike="noStrike" cap="none" normalizeH="0" baseline="0" smtClean="0">
                    <a:ln>
                      <a:noFill/>
                    </a:ln>
                    <a:solidFill>
                      <a:schemeClr val="tx1"/>
                    </a:solidFill>
                    <a:effectLst/>
                    <a:latin typeface="Times New Roman" pitchFamily="18" charset="0"/>
                    <a:cs typeface="Times New Roman" pitchFamily="18" charset="0"/>
                  </a:rPr>
                  <a:t>Размножение вируса</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08" name="Rectangle 12"/>
              <p:cNvSpPr>
                <a:spLocks noChangeArrowheads="1"/>
              </p:cNvSpPr>
              <p:nvPr/>
            </p:nvSpPr>
            <p:spPr bwMode="auto">
              <a:xfrm>
                <a:off x="8378" y="13774"/>
                <a:ext cx="1846" cy="71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rPr>
                  <a:t>Разрушительные действия</a:t>
                </a:r>
                <a:endParaRPr kumimoji="0" lang="ru-RU"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109" name="Rectangle 13"/>
              <p:cNvSpPr>
                <a:spLocks noChangeArrowheads="1"/>
              </p:cNvSpPr>
              <p:nvPr/>
            </p:nvSpPr>
            <p:spPr bwMode="auto">
              <a:xfrm>
                <a:off x="6390" y="10934"/>
                <a:ext cx="3834" cy="852"/>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ru-RU" sz="1400" b="1" i="0" u="none" strike="noStrike" cap="none" normalizeH="0" dirty="0" smtClean="0">
                    <a:ln>
                      <a:noFill/>
                    </a:ln>
                    <a:solidFill>
                      <a:schemeClr val="tx1"/>
                    </a:solidFill>
                    <a:effectLst/>
                    <a:latin typeface="Times New Roman" pitchFamily="18" charset="0"/>
                    <a:cs typeface="Times New Roman" pitchFamily="18" charset="0"/>
                  </a:rPr>
                  <a:t>Активное  состояние</a:t>
                </a:r>
                <a:endParaRPr kumimoji="0" lang="ru-RU"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110" name="Line 14"/>
              <p:cNvSpPr>
                <a:spLocks noChangeShapeType="1"/>
              </p:cNvSpPr>
              <p:nvPr/>
            </p:nvSpPr>
            <p:spPr bwMode="auto">
              <a:xfrm>
                <a:off x="7384" y="13348"/>
                <a:ext cx="0" cy="426"/>
              </a:xfrm>
              <a:prstGeom prst="line">
                <a:avLst/>
              </a:prstGeom>
              <a:noFill/>
              <a:ln w="9525">
                <a:solidFill>
                  <a:srgbClr val="000000"/>
                </a:solidFill>
                <a:round/>
                <a:headEnd/>
                <a:tailEnd type="stealth" w="sm" len="lg"/>
              </a:ln>
            </p:spPr>
            <p:txBody>
              <a:bodyPr vert="horz" wrap="square" lIns="91440" tIns="45720" rIns="91440" bIns="45720" numCol="1" anchor="t" anchorCtr="0" compatLnSpc="1">
                <a:prstTxWarp prst="textNoShape">
                  <a:avLst/>
                </a:prstTxWarp>
              </a:bodyPr>
              <a:lstStyle/>
              <a:p>
                <a:pPr algn="ctr">
                  <a:spcAft>
                    <a:spcPts val="0"/>
                  </a:spcAft>
                </a:pPr>
                <a:endParaRPr lang="ru-RU" sz="1400">
                  <a:latin typeface="Times New Roman" pitchFamily="18" charset="0"/>
                  <a:cs typeface="Times New Roman" pitchFamily="18" charset="0"/>
                </a:endParaRPr>
              </a:p>
            </p:txBody>
          </p:sp>
          <p:sp>
            <p:nvSpPr>
              <p:cNvPr id="4111" name="Line 15"/>
              <p:cNvSpPr>
                <a:spLocks noChangeShapeType="1"/>
              </p:cNvSpPr>
              <p:nvPr/>
            </p:nvSpPr>
            <p:spPr bwMode="auto">
              <a:xfrm>
                <a:off x="9372" y="13348"/>
                <a:ext cx="0" cy="426"/>
              </a:xfrm>
              <a:prstGeom prst="line">
                <a:avLst/>
              </a:prstGeom>
              <a:noFill/>
              <a:ln w="9525">
                <a:solidFill>
                  <a:srgbClr val="000000"/>
                </a:solidFill>
                <a:round/>
                <a:headEnd/>
                <a:tailEnd type="stealth" w="sm" len="lg"/>
              </a:ln>
            </p:spPr>
            <p:txBody>
              <a:bodyPr vert="horz" wrap="square" lIns="91440" tIns="45720" rIns="91440" bIns="45720" numCol="1" anchor="t" anchorCtr="0" compatLnSpc="1">
                <a:prstTxWarp prst="textNoShape">
                  <a:avLst/>
                </a:prstTxWarp>
              </a:bodyPr>
              <a:lstStyle/>
              <a:p>
                <a:pPr algn="ctr">
                  <a:spcAft>
                    <a:spcPts val="0"/>
                  </a:spcAft>
                </a:pPr>
                <a:endParaRPr lang="ru-RU" sz="1400">
                  <a:latin typeface="Times New Roman" pitchFamily="18" charset="0"/>
                  <a:cs typeface="Times New Roman" pitchFamily="18" charset="0"/>
                </a:endParaRPr>
              </a:p>
            </p:txBody>
          </p:sp>
          <p:sp>
            <p:nvSpPr>
              <p:cNvPr id="4112" name="Line 16"/>
              <p:cNvSpPr>
                <a:spLocks noChangeShapeType="1"/>
              </p:cNvSpPr>
              <p:nvPr/>
            </p:nvSpPr>
            <p:spPr bwMode="auto">
              <a:xfrm flipH="1">
                <a:off x="5822" y="11502"/>
                <a:ext cx="568" cy="0"/>
              </a:xfrm>
              <a:prstGeom prst="line">
                <a:avLst/>
              </a:prstGeom>
              <a:noFill/>
              <a:ln w="9525">
                <a:solidFill>
                  <a:srgbClr val="000000"/>
                </a:solidFill>
                <a:round/>
                <a:headEnd type="stealth" w="sm" len="lg"/>
                <a:tailEnd type="none" w="sm" len="lg"/>
              </a:ln>
            </p:spPr>
            <p:txBody>
              <a:bodyPr vert="horz" wrap="square" lIns="91440" tIns="45720" rIns="91440" bIns="45720" numCol="1" anchor="t" anchorCtr="0" compatLnSpc="1">
                <a:prstTxWarp prst="textNoShape">
                  <a:avLst/>
                </a:prstTxWarp>
              </a:bodyPr>
              <a:lstStyle/>
              <a:p>
                <a:pPr algn="ctr">
                  <a:spcAft>
                    <a:spcPts val="0"/>
                  </a:spcAft>
                </a:pPr>
                <a:endParaRPr lang="ru-RU" sz="1400">
                  <a:latin typeface="Times New Roman" pitchFamily="18" charset="0"/>
                  <a:cs typeface="Times New Roman" pitchFamily="18" charset="0"/>
                </a:endParaRPr>
              </a:p>
            </p:txBody>
          </p:sp>
          <p:sp>
            <p:nvSpPr>
              <p:cNvPr id="4113" name="Rectangle 17"/>
              <p:cNvSpPr>
                <a:spLocks noChangeArrowheads="1"/>
              </p:cNvSpPr>
              <p:nvPr/>
            </p:nvSpPr>
            <p:spPr bwMode="auto">
              <a:xfrm>
                <a:off x="2272" y="10934"/>
                <a:ext cx="2982" cy="852"/>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lvl="0" indent="0" algn="ctr" eaLnBrk="1" fontAlgn="base" latinLnBrk="0" hangingPunct="1">
                  <a:lnSpc>
                    <a:spcPct val="100000"/>
                  </a:lnSpc>
                  <a:spcBef>
                    <a:spcPct val="0"/>
                  </a:spcBef>
                  <a:spcAft>
                    <a:spcPts val="0"/>
                  </a:spcAft>
                  <a:tabLst/>
                </a:pPr>
                <a:r>
                  <a:rPr kumimoji="0" lang="ru-RU" sz="1400" b="1" i="0" u="none" strike="noStrike" cap="none" normalizeH="0" baseline="0" smtClean="0">
                    <a:ln>
                      <a:noFill/>
                    </a:ln>
                    <a:solidFill>
                      <a:schemeClr val="tx1"/>
                    </a:solidFill>
                    <a:effectLst/>
                    <a:latin typeface="Times New Roman" pitchFamily="18" charset="0"/>
                    <a:cs typeface="Times New Roman" pitchFamily="18" charset="0"/>
                  </a:rPr>
                  <a:t>Внешнее проявление</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14" name="Rectangle 18"/>
              <p:cNvSpPr>
                <a:spLocks noChangeArrowheads="1"/>
              </p:cNvSpPr>
              <p:nvPr/>
            </p:nvSpPr>
            <p:spPr bwMode="auto">
              <a:xfrm>
                <a:off x="6390" y="12212"/>
                <a:ext cx="3834" cy="1136"/>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ru-RU" sz="1400" b="1" i="0" u="none" strike="noStrike" cap="none" normalizeH="0" dirty="0" smtClean="0">
                    <a:ln>
                      <a:noFill/>
                    </a:ln>
                    <a:solidFill>
                      <a:schemeClr val="tx1"/>
                    </a:solidFill>
                    <a:effectLst/>
                    <a:latin typeface="Times New Roman" pitchFamily="18" charset="0"/>
                    <a:cs typeface="Times New Roman" pitchFamily="18" charset="0"/>
                  </a:rPr>
                  <a:t>Создание резидентной</a:t>
                </a:r>
              </a:p>
              <a:p>
                <a:pPr marL="0" marR="0" lvl="0" indent="0" algn="ctr" defTabSz="914400" rtl="0" eaLnBrk="1" fontAlgn="base" latinLnBrk="0" hangingPunct="1">
                  <a:lnSpc>
                    <a:spcPct val="100000"/>
                  </a:lnSpc>
                  <a:spcBef>
                    <a:spcPct val="0"/>
                  </a:spcBef>
                  <a:spcAft>
                    <a:spcPts val="0"/>
                  </a:spcAft>
                  <a:buClrTx/>
                  <a:buSzTx/>
                  <a:buFontTx/>
                  <a:buNone/>
                  <a:tabLst/>
                </a:pPr>
                <a:r>
                  <a:rPr kumimoji="0" lang="ru-RU" sz="1400" b="1" i="0" u="none" strike="noStrike" cap="none" normalizeH="0" dirty="0" smtClean="0">
                    <a:ln>
                      <a:noFill/>
                    </a:ln>
                    <a:solidFill>
                      <a:schemeClr val="tx1"/>
                    </a:solidFill>
                    <a:effectLst/>
                    <a:latin typeface="Times New Roman" pitchFamily="18" charset="0"/>
                    <a:cs typeface="Times New Roman" pitchFamily="18" charset="0"/>
                  </a:rPr>
                  <a:t>программы в оперативной памяти</a:t>
                </a:r>
              </a:p>
              <a:p>
                <a:pPr marL="0" marR="0" lvl="0" indent="0" algn="ctr" defTabSz="914400" rtl="0" eaLnBrk="1" fontAlgn="base" latinLnBrk="0" hangingPunct="1">
                  <a:lnSpc>
                    <a:spcPct val="100000"/>
                  </a:lnSpc>
                  <a:spcBef>
                    <a:spcPct val="0"/>
                  </a:spcBef>
                  <a:spcAft>
                    <a:spcPts val="0"/>
                  </a:spcAft>
                  <a:buClrTx/>
                  <a:buSzTx/>
                  <a:buFontTx/>
                  <a:buNone/>
                  <a:tabLst/>
                </a:pPr>
                <a:endParaRPr kumimoji="0" lang="ru-RU" sz="1400" b="1" i="0" u="none" strike="noStrike" cap="none" normalizeH="0" baseline="-25000" dirty="0" smtClean="0">
                  <a:ln>
                    <a:noFill/>
                  </a:ln>
                  <a:solidFill>
                    <a:schemeClr val="tx1"/>
                  </a:solidFill>
                  <a:effectLst/>
                  <a:latin typeface="Times New Roman" pitchFamily="18" charset="0"/>
                  <a:cs typeface="Times New Roman" pitchFamily="18" charset="0"/>
                </a:endParaRPr>
              </a:p>
              <a:p>
                <a:pPr marL="0" marR="0" lvl="0" indent="0" algn="ctr" defTabSz="914400" rtl="0" eaLnBrk="1" fontAlgn="base" latinLnBrk="0" hangingPunct="1">
                  <a:lnSpc>
                    <a:spcPct val="100000"/>
                  </a:lnSpc>
                  <a:spcBef>
                    <a:spcPct val="0"/>
                  </a:spcBef>
                  <a:spcAft>
                    <a:spcPts val="0"/>
                  </a:spcAft>
                  <a:buClrTx/>
                  <a:buSzTx/>
                  <a:buFontTx/>
                  <a:buNone/>
                  <a:tabLst/>
                </a:pPr>
                <a:endParaRPr kumimoji="0" lang="ru-RU" sz="14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115" name="Line 19"/>
              <p:cNvSpPr>
                <a:spLocks noChangeShapeType="1"/>
              </p:cNvSpPr>
              <p:nvPr/>
            </p:nvSpPr>
            <p:spPr bwMode="auto">
              <a:xfrm>
                <a:off x="8378" y="11786"/>
                <a:ext cx="0" cy="426"/>
              </a:xfrm>
              <a:prstGeom prst="line">
                <a:avLst/>
              </a:prstGeom>
              <a:noFill/>
              <a:ln w="9525">
                <a:solidFill>
                  <a:srgbClr val="000000"/>
                </a:solidFill>
                <a:round/>
                <a:headEnd/>
                <a:tailEnd type="stealth" w="sm" len="lg"/>
              </a:ln>
            </p:spPr>
            <p:txBody>
              <a:bodyPr vert="horz" wrap="square" lIns="91440" tIns="45720" rIns="91440" bIns="45720" numCol="1" anchor="t" anchorCtr="0" compatLnSpc="1">
                <a:prstTxWarp prst="textNoShape">
                  <a:avLst/>
                </a:prstTxWarp>
              </a:bodyPr>
              <a:lstStyle/>
              <a:p>
                <a:pPr algn="ctr">
                  <a:spcAft>
                    <a:spcPts val="0"/>
                  </a:spcAft>
                </a:pPr>
                <a:endParaRPr lang="ru-RU" sz="1400">
                  <a:latin typeface="Times New Roman" pitchFamily="18" charset="0"/>
                  <a:cs typeface="Times New Roman" pitchFamily="18" charset="0"/>
                </a:endParaRPr>
              </a:p>
            </p:txBody>
          </p:sp>
          <p:sp>
            <p:nvSpPr>
              <p:cNvPr id="4116" name="Rectangle 20"/>
              <p:cNvSpPr>
                <a:spLocks noChangeArrowheads="1"/>
              </p:cNvSpPr>
              <p:nvPr/>
            </p:nvSpPr>
            <p:spPr bwMode="auto">
              <a:xfrm>
                <a:off x="2272" y="12212"/>
                <a:ext cx="2982" cy="1136"/>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ru-RU" sz="1400" b="1" i="0" u="none" strike="noStrike" cap="none" normalizeH="0" dirty="0" smtClean="0">
                    <a:ln>
                      <a:noFill/>
                    </a:ln>
                    <a:solidFill>
                      <a:schemeClr val="tx1"/>
                    </a:solidFill>
                    <a:effectLst/>
                    <a:latin typeface="Times New Roman" pitchFamily="18" charset="0"/>
                    <a:cs typeface="Times New Roman" pitchFamily="18" charset="0"/>
                  </a:rPr>
                  <a:t>Нарушение </a:t>
                </a:r>
              </a:p>
              <a:p>
                <a:pPr marL="0" marR="0" lvl="0" indent="0" algn="ctr" defTabSz="914400" rtl="0" eaLnBrk="1" fontAlgn="base" latinLnBrk="0" hangingPunct="1">
                  <a:lnSpc>
                    <a:spcPct val="100000"/>
                  </a:lnSpc>
                  <a:spcBef>
                    <a:spcPct val="0"/>
                  </a:spcBef>
                  <a:spcAft>
                    <a:spcPts val="0"/>
                  </a:spcAft>
                  <a:buClrTx/>
                  <a:buSzTx/>
                  <a:buFontTx/>
                  <a:buNone/>
                  <a:tabLst/>
                </a:pPr>
                <a:r>
                  <a:rPr kumimoji="0" lang="ru-RU" sz="1400" b="1" i="0" u="none" strike="noStrike" cap="none" normalizeH="0" dirty="0" smtClean="0">
                    <a:ln>
                      <a:noFill/>
                    </a:ln>
                    <a:solidFill>
                      <a:schemeClr val="tx1"/>
                    </a:solidFill>
                    <a:effectLst/>
                    <a:latin typeface="Times New Roman" pitchFamily="18" charset="0"/>
                    <a:cs typeface="Times New Roman" pitchFamily="18" charset="0"/>
                  </a:rPr>
                  <a:t>функционирования компьютера</a:t>
                </a:r>
              </a:p>
              <a:p>
                <a:pPr marL="0" marR="0" lvl="0" indent="0" algn="ctr" defTabSz="914400" rtl="0" eaLnBrk="1" fontAlgn="base" latinLnBrk="0" hangingPunct="1">
                  <a:lnSpc>
                    <a:spcPct val="100000"/>
                  </a:lnSpc>
                  <a:spcBef>
                    <a:spcPct val="0"/>
                  </a:spcBef>
                  <a:spcAft>
                    <a:spcPts val="0"/>
                  </a:spcAft>
                  <a:buClrTx/>
                  <a:buSzTx/>
                  <a:buFontTx/>
                  <a:buNone/>
                  <a:tabLst/>
                </a:pPr>
                <a:endParaRPr kumimoji="0" lang="ru-RU" sz="1400" b="0" i="0" u="none" strike="noStrike" cap="none" normalizeH="0" dirty="0" smtClean="0">
                  <a:ln>
                    <a:noFill/>
                  </a:ln>
                  <a:solidFill>
                    <a:schemeClr val="tx1"/>
                  </a:solidFill>
                  <a:effectLst/>
                  <a:latin typeface="Times New Roman" pitchFamily="18" charset="0"/>
                  <a:cs typeface="Times New Roman" pitchFamily="18" charset="0"/>
                </a:endParaRPr>
              </a:p>
            </p:txBody>
          </p:sp>
          <p:sp>
            <p:nvSpPr>
              <p:cNvPr id="4117" name="Line 21"/>
              <p:cNvSpPr>
                <a:spLocks noChangeShapeType="1"/>
              </p:cNvSpPr>
              <p:nvPr/>
            </p:nvSpPr>
            <p:spPr bwMode="auto">
              <a:xfrm>
                <a:off x="3692" y="11786"/>
                <a:ext cx="0" cy="426"/>
              </a:xfrm>
              <a:prstGeom prst="line">
                <a:avLst/>
              </a:prstGeom>
              <a:noFill/>
              <a:ln w="9525">
                <a:solidFill>
                  <a:srgbClr val="000000"/>
                </a:solidFill>
                <a:round/>
                <a:headEnd/>
                <a:tailEnd type="stealth" w="sm" len="lg"/>
              </a:ln>
            </p:spPr>
            <p:txBody>
              <a:bodyPr vert="horz" wrap="square" lIns="91440" tIns="45720" rIns="91440" bIns="45720" numCol="1" anchor="t" anchorCtr="0" compatLnSpc="1">
                <a:prstTxWarp prst="textNoShape">
                  <a:avLst/>
                </a:prstTxWarp>
              </a:bodyPr>
              <a:lstStyle/>
              <a:p>
                <a:pPr algn="ctr">
                  <a:spcAft>
                    <a:spcPts val="0"/>
                  </a:spcAft>
                </a:pPr>
                <a:endParaRPr lang="ru-RU" sz="1400">
                  <a:latin typeface="Times New Roman" pitchFamily="18" charset="0"/>
                  <a:cs typeface="Times New Roman" pitchFamily="18" charset="0"/>
                </a:endParaRPr>
              </a:p>
            </p:txBody>
          </p:sp>
          <p:sp>
            <p:nvSpPr>
              <p:cNvPr id="4118" name="Rectangle 22"/>
              <p:cNvSpPr>
                <a:spLocks noChangeArrowheads="1"/>
              </p:cNvSpPr>
              <p:nvPr/>
            </p:nvSpPr>
            <p:spPr bwMode="auto">
              <a:xfrm>
                <a:off x="6390" y="9799"/>
                <a:ext cx="1846" cy="709"/>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ru-RU" sz="1400" b="1" i="0" u="none" strike="noStrike" cap="none" normalizeH="0" baseline="0" smtClean="0">
                    <a:ln>
                      <a:noFill/>
                    </a:ln>
                    <a:solidFill>
                      <a:schemeClr val="tx1"/>
                    </a:solidFill>
                    <a:effectLst/>
                    <a:latin typeface="Times New Roman" pitchFamily="18" charset="0"/>
                    <a:cs typeface="Times New Roman" pitchFamily="18" charset="0"/>
                  </a:rPr>
                  <a:t>Перенос с</a:t>
                </a:r>
              </a:p>
              <a:p>
                <a:pPr marL="0" marR="0" lvl="0" indent="0" algn="ctr" defTabSz="914400" rtl="0" eaLnBrk="1" fontAlgn="base" latinLnBrk="0" hangingPunct="1">
                  <a:lnSpc>
                    <a:spcPct val="100000"/>
                  </a:lnSpc>
                  <a:spcBef>
                    <a:spcPct val="0"/>
                  </a:spcBef>
                  <a:spcAft>
                    <a:spcPts val="0"/>
                  </a:spcAft>
                  <a:buClrTx/>
                  <a:buSzTx/>
                  <a:buFontTx/>
                  <a:buNone/>
                  <a:tabLst/>
                </a:pPr>
                <a:r>
                  <a:rPr kumimoji="0" lang="ru-RU" sz="1400" b="1" i="0" u="none" strike="noStrike" cap="none" normalizeH="0" baseline="0" smtClean="0">
                    <a:ln>
                      <a:noFill/>
                    </a:ln>
                    <a:solidFill>
                      <a:schemeClr val="tx1"/>
                    </a:solidFill>
                    <a:effectLst/>
                    <a:latin typeface="Times New Roman" pitchFamily="18" charset="0"/>
                    <a:cs typeface="Times New Roman" pitchFamily="18" charset="0"/>
                  </a:rPr>
                  <a:t> программами</a:t>
                </a:r>
                <a:endParaRPr kumimoji="0" lang="ru-RU" sz="1400" b="0" i="0" u="none" strike="noStrike" cap="none" normalizeH="0" baseline="0" smtClean="0">
                  <a:ln>
                    <a:noFill/>
                  </a:ln>
                  <a:solidFill>
                    <a:schemeClr val="tx1"/>
                  </a:solidFill>
                  <a:effectLst/>
                  <a:latin typeface="Times New Roman" pitchFamily="18" charset="0"/>
                  <a:cs typeface="Times New Roman" pitchFamily="18" charset="0"/>
                </a:endParaRPr>
              </a:p>
            </p:txBody>
          </p:sp>
          <p:sp>
            <p:nvSpPr>
              <p:cNvPr id="4119" name="Rectangle 23"/>
              <p:cNvSpPr>
                <a:spLocks noChangeArrowheads="1"/>
              </p:cNvSpPr>
              <p:nvPr/>
            </p:nvSpPr>
            <p:spPr bwMode="auto">
              <a:xfrm>
                <a:off x="8378" y="9798"/>
                <a:ext cx="1846" cy="710"/>
              </a:xfrm>
              <a:prstGeom prst="rect">
                <a:avLst/>
              </a:prstGeom>
              <a:solidFill>
                <a:srgbClr val="FFFFFF"/>
              </a:solidFill>
              <a:ln w="19050">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0"/>
                  </a:spcAft>
                  <a:buClrTx/>
                  <a:buSzTx/>
                  <a:buFontTx/>
                  <a:buNone/>
                  <a:tabLst/>
                </a:pPr>
                <a:r>
                  <a:rPr kumimoji="0" lang="ru-RU" sz="1400" b="1" i="0" u="none" strike="noStrike" cap="none" normalizeH="0" baseline="0" dirty="0" smtClean="0">
                    <a:ln>
                      <a:noFill/>
                    </a:ln>
                    <a:solidFill>
                      <a:schemeClr val="tx1"/>
                    </a:solidFill>
                    <a:effectLst/>
                    <a:latin typeface="Times New Roman" pitchFamily="18" charset="0"/>
                    <a:cs typeface="Times New Roman" pitchFamily="18" charset="0"/>
                  </a:rPr>
                  <a:t>Перенос с</a:t>
                </a:r>
                <a:r>
                  <a:rPr kumimoji="0" lang="ru-RU" sz="1400" b="1" i="0" u="none" strike="noStrike" cap="none" normalizeH="0" dirty="0" smtClean="0">
                    <a:ln>
                      <a:noFill/>
                    </a:ln>
                    <a:solidFill>
                      <a:schemeClr val="tx1"/>
                    </a:solidFill>
                    <a:effectLst/>
                    <a:latin typeface="Times New Roman" pitchFamily="18" charset="0"/>
                    <a:cs typeface="Times New Roman" pitchFamily="18" charset="0"/>
                  </a:rPr>
                  <a:t> накопителями</a:t>
                </a:r>
                <a:endParaRPr kumimoji="0" lang="ru-RU" sz="1400" b="1"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4120" name="Line 24"/>
              <p:cNvSpPr>
                <a:spLocks noChangeShapeType="1"/>
              </p:cNvSpPr>
              <p:nvPr/>
            </p:nvSpPr>
            <p:spPr bwMode="auto">
              <a:xfrm>
                <a:off x="7384" y="9373"/>
                <a:ext cx="0" cy="426"/>
              </a:xfrm>
              <a:prstGeom prst="line">
                <a:avLst/>
              </a:prstGeom>
              <a:noFill/>
              <a:ln w="9525">
                <a:solidFill>
                  <a:srgbClr val="000000"/>
                </a:solidFill>
                <a:round/>
                <a:headEnd/>
                <a:tailEnd type="stealth" w="sm" len="lg"/>
              </a:ln>
            </p:spPr>
            <p:txBody>
              <a:bodyPr vert="horz" wrap="square" lIns="91440" tIns="45720" rIns="91440" bIns="45720" numCol="1" anchor="t" anchorCtr="0" compatLnSpc="1">
                <a:prstTxWarp prst="textNoShape">
                  <a:avLst/>
                </a:prstTxWarp>
              </a:bodyPr>
              <a:lstStyle/>
              <a:p>
                <a:pPr algn="ctr">
                  <a:spcAft>
                    <a:spcPts val="0"/>
                  </a:spcAft>
                </a:pPr>
                <a:endParaRPr lang="ru-RU" sz="1400">
                  <a:latin typeface="Times New Roman" pitchFamily="18" charset="0"/>
                  <a:cs typeface="Times New Roman" pitchFamily="18" charset="0"/>
                </a:endParaRPr>
              </a:p>
            </p:txBody>
          </p:sp>
          <p:sp>
            <p:nvSpPr>
              <p:cNvPr id="4121" name="Line 25"/>
              <p:cNvSpPr>
                <a:spLocks noChangeShapeType="1"/>
              </p:cNvSpPr>
              <p:nvPr/>
            </p:nvSpPr>
            <p:spPr bwMode="auto">
              <a:xfrm>
                <a:off x="9372" y="9373"/>
                <a:ext cx="0" cy="426"/>
              </a:xfrm>
              <a:prstGeom prst="line">
                <a:avLst/>
              </a:prstGeom>
              <a:noFill/>
              <a:ln w="9525">
                <a:solidFill>
                  <a:srgbClr val="000000"/>
                </a:solidFill>
                <a:round/>
                <a:headEnd/>
                <a:tailEnd type="stealth" w="sm" len="lg"/>
              </a:ln>
            </p:spPr>
            <p:txBody>
              <a:bodyPr vert="horz" wrap="square" lIns="91440" tIns="45720" rIns="91440" bIns="45720" numCol="1" anchor="t" anchorCtr="0" compatLnSpc="1">
                <a:prstTxWarp prst="textNoShape">
                  <a:avLst/>
                </a:prstTxWarp>
              </a:bodyPr>
              <a:lstStyle/>
              <a:p>
                <a:pPr algn="ctr">
                  <a:spcAft>
                    <a:spcPts val="0"/>
                  </a:spcAft>
                </a:pPr>
                <a:endParaRPr lang="ru-RU" sz="1400">
                  <a:latin typeface="Times New Roman" pitchFamily="18" charset="0"/>
                  <a:cs typeface="Times New Roman" pitchFamily="18" charset="0"/>
                </a:endParaRPr>
              </a:p>
            </p:txBody>
          </p:sp>
          <p:sp>
            <p:nvSpPr>
              <p:cNvPr id="4122" name="Line 26"/>
              <p:cNvSpPr>
                <a:spLocks noChangeShapeType="1"/>
              </p:cNvSpPr>
              <p:nvPr/>
            </p:nvSpPr>
            <p:spPr bwMode="auto">
              <a:xfrm flipH="1">
                <a:off x="3692" y="10366"/>
                <a:ext cx="2130" cy="0"/>
              </a:xfrm>
              <a:prstGeom prst="line">
                <a:avLst/>
              </a:prstGeom>
              <a:noFill/>
              <a:ln w="9525">
                <a:solidFill>
                  <a:srgbClr val="000000"/>
                </a:solidFill>
                <a:round/>
                <a:headEnd/>
                <a:tailEnd/>
              </a:ln>
            </p:spPr>
            <p:txBody>
              <a:bodyPr vert="horz" wrap="square" lIns="91440" tIns="45720" rIns="91440" bIns="45720" numCol="1" anchor="t" anchorCtr="0" compatLnSpc="1">
                <a:prstTxWarp prst="textNoShape">
                  <a:avLst/>
                </a:prstTxWarp>
              </a:bodyPr>
              <a:lstStyle/>
              <a:p>
                <a:pPr algn="ctr">
                  <a:spcAft>
                    <a:spcPts val="0"/>
                  </a:spcAft>
                </a:pPr>
                <a:endParaRPr lang="ru-RU" sz="1400">
                  <a:latin typeface="Times New Roman" pitchFamily="18" charset="0"/>
                  <a:cs typeface="Times New Roman" pitchFamily="18" charset="0"/>
                </a:endParaRPr>
              </a:p>
            </p:txBody>
          </p:sp>
          <p:sp>
            <p:nvSpPr>
              <p:cNvPr id="4123" name="Line 27"/>
              <p:cNvSpPr>
                <a:spLocks noChangeShapeType="1"/>
              </p:cNvSpPr>
              <p:nvPr/>
            </p:nvSpPr>
            <p:spPr bwMode="auto">
              <a:xfrm>
                <a:off x="3692" y="10366"/>
                <a:ext cx="0" cy="567"/>
              </a:xfrm>
              <a:prstGeom prst="line">
                <a:avLst/>
              </a:prstGeom>
              <a:noFill/>
              <a:ln w="9525">
                <a:solidFill>
                  <a:srgbClr val="000000"/>
                </a:solidFill>
                <a:round/>
                <a:headEnd/>
                <a:tailEnd type="stealth" w="sm" len="lg"/>
              </a:ln>
            </p:spPr>
            <p:txBody>
              <a:bodyPr vert="horz" wrap="square" lIns="91440" tIns="45720" rIns="91440" bIns="45720" numCol="1" anchor="t" anchorCtr="0" compatLnSpc="1">
                <a:prstTxWarp prst="textNoShape">
                  <a:avLst/>
                </a:prstTxWarp>
              </a:bodyPr>
              <a:lstStyle/>
              <a:p>
                <a:pPr algn="ctr">
                  <a:spcAft>
                    <a:spcPts val="0"/>
                  </a:spcAft>
                </a:pPr>
                <a:endParaRPr lang="ru-RU" sz="1400">
                  <a:latin typeface="Times New Roman" pitchFamily="18" charset="0"/>
                  <a:cs typeface="Times New Roman" pitchFamily="18" charset="0"/>
                </a:endParaRPr>
              </a:p>
            </p:txBody>
          </p:sp>
        </p:grpSp>
      </p:grpSp>
      <p:sp>
        <p:nvSpPr>
          <p:cNvPr id="28" name="Номер слайда 27"/>
          <p:cNvSpPr>
            <a:spLocks noGrp="1"/>
          </p:cNvSpPr>
          <p:nvPr>
            <p:ph type="sldNum" sz="quarter" idx="12"/>
          </p:nvPr>
        </p:nvSpPr>
        <p:spPr/>
        <p:txBody>
          <a:bodyPr/>
          <a:lstStyle/>
          <a:p>
            <a:fld id="{E8889A9A-632F-4A8C-A8FE-29C40953BEE9}" type="slidenum">
              <a:rPr lang="ru-RU" smtClean="0"/>
              <a:pPr/>
              <a:t>21</a:t>
            </a:fld>
            <a:endParaRPr lang="ru-RU"/>
          </a:p>
        </p:txBody>
      </p:sp>
    </p:spTree>
  </p:cSld>
  <p:clrMapOvr>
    <a:masterClrMapping/>
  </p:clrMapOvr>
  <p:transition advClick="0"/>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4"/>
          <p:cNvSpPr>
            <a:spLocks noGrp="1" noChangeArrowheads="1"/>
          </p:cNvSpPr>
          <p:nvPr>
            <p:ph type="title" idx="4294967295"/>
          </p:nvPr>
        </p:nvSpPr>
        <p:spPr>
          <a:xfrm>
            <a:off x="0" y="0"/>
            <a:ext cx="9906000" cy="500066"/>
          </a:xfrm>
        </p:spPr>
        <p:txBody>
          <a:bodyPr>
            <a:normAutofit/>
          </a:bodyPr>
          <a:lstStyle/>
          <a:p>
            <a:pPr algn="ctr"/>
            <a:r>
              <a:rPr lang="ru-RU" sz="2000" dirty="0" smtClean="0">
                <a:solidFill>
                  <a:srgbClr val="C00000"/>
                </a:solidFill>
                <a:effectLst/>
                <a:latin typeface="Times New Roman" pitchFamily="18" charset="0"/>
                <a:cs typeface="Times New Roman" pitchFamily="18" charset="0"/>
              </a:rPr>
              <a:t>Компьютерная вирусология</a:t>
            </a:r>
            <a:endParaRPr lang="ru-RU" sz="2000" dirty="0">
              <a:solidFill>
                <a:srgbClr val="C00000"/>
              </a:solidFill>
              <a:effectLst/>
              <a:latin typeface="Times New Roman" pitchFamily="18" charset="0"/>
              <a:cs typeface="Times New Roman" pitchFamily="18" charset="0"/>
            </a:endParaRPr>
          </a:p>
        </p:txBody>
      </p:sp>
      <p:sp>
        <p:nvSpPr>
          <p:cNvPr id="6" name="TextBox 5"/>
          <p:cNvSpPr txBox="1"/>
          <p:nvPr/>
        </p:nvSpPr>
        <p:spPr>
          <a:xfrm>
            <a:off x="0" y="571480"/>
            <a:ext cx="9906000" cy="5632311"/>
          </a:xfrm>
          <a:prstGeom prst="rect">
            <a:avLst/>
          </a:prstGeom>
          <a:noFill/>
        </p:spPr>
        <p:txBody>
          <a:bodyPr wrap="square" rtlCol="0">
            <a:spAutoFit/>
          </a:bodyPr>
          <a:lstStyle/>
          <a:p>
            <a:pPr algn="ctr"/>
            <a:r>
              <a:rPr lang="ru-RU" sz="2000" b="1" dirty="0" smtClean="0">
                <a:solidFill>
                  <a:srgbClr val="FF0000"/>
                </a:solidFill>
              </a:rPr>
              <a:t>В зависимости от среды обитания </a:t>
            </a:r>
            <a:r>
              <a:rPr lang="ru-RU" sz="2000" dirty="0" smtClean="0"/>
              <a:t>вирусы можно разделить на </a:t>
            </a:r>
            <a:r>
              <a:rPr lang="ru-RU" sz="2000" dirty="0" smtClean="0">
                <a:solidFill>
                  <a:srgbClr val="1F0BB5"/>
                </a:solidFill>
              </a:rPr>
              <a:t>сетевые, файловые, загрузочные и </a:t>
            </a:r>
            <a:r>
              <a:rPr lang="ru-RU" sz="2000" dirty="0" err="1" smtClean="0">
                <a:solidFill>
                  <a:srgbClr val="1F0BB5"/>
                </a:solidFill>
              </a:rPr>
              <a:t>файлово-загрузочные</a:t>
            </a:r>
            <a:r>
              <a:rPr lang="ru-RU" sz="2000" dirty="0" smtClean="0">
                <a:solidFill>
                  <a:srgbClr val="1F0BB5"/>
                </a:solidFill>
              </a:rPr>
              <a:t>.</a:t>
            </a:r>
          </a:p>
          <a:p>
            <a:pPr algn="ctr"/>
            <a:endParaRPr lang="ru-RU" sz="2000" dirty="0" smtClean="0"/>
          </a:p>
          <a:p>
            <a:pPr algn="ctr"/>
            <a:r>
              <a:rPr lang="ru-RU" sz="2000" b="1" i="1" dirty="0" smtClean="0">
                <a:solidFill>
                  <a:srgbClr val="1F0BB5"/>
                </a:solidFill>
              </a:rPr>
              <a:t>Сетевые вирусы</a:t>
            </a:r>
            <a:r>
              <a:rPr lang="ru-RU" sz="2000" dirty="0" smtClean="0"/>
              <a:t> распространяются по различным компьютерным сетям. </a:t>
            </a:r>
          </a:p>
          <a:p>
            <a:pPr algn="ctr"/>
            <a:endParaRPr lang="ru-RU" sz="2000" dirty="0" smtClean="0"/>
          </a:p>
          <a:p>
            <a:pPr algn="ctr"/>
            <a:r>
              <a:rPr lang="ru-RU" sz="2000" b="1" i="1" dirty="0" smtClean="0">
                <a:solidFill>
                  <a:srgbClr val="1F0BB5"/>
                </a:solidFill>
              </a:rPr>
              <a:t>Файловые вирусы</a:t>
            </a:r>
            <a:r>
              <a:rPr lang="ru-RU" sz="2000" dirty="0" smtClean="0"/>
              <a:t> внедряются главным образом в исполняемые модули, т. е. в файлы, имеющие расширения </a:t>
            </a:r>
            <a:r>
              <a:rPr lang="ru-RU" sz="2000" b="1" dirty="0" smtClean="0"/>
              <a:t>СОМ и ЕХЕ</a:t>
            </a:r>
            <a:r>
              <a:rPr lang="ru-RU" sz="2000" dirty="0" smtClean="0"/>
              <a:t>. </a:t>
            </a:r>
          </a:p>
          <a:p>
            <a:pPr algn="ctr"/>
            <a:endParaRPr lang="ru-RU" sz="2000" dirty="0" smtClean="0"/>
          </a:p>
          <a:p>
            <a:pPr algn="ctr"/>
            <a:r>
              <a:rPr lang="ru-RU" sz="2000" dirty="0" smtClean="0"/>
              <a:t>Файловые вирусы могут внедряться и в другие типы файлов, но, как правило, записанные в таких файлах, они никогда не получают управление и, следовательно, теряют способность к размножению.</a:t>
            </a:r>
          </a:p>
          <a:p>
            <a:pPr algn="ctr"/>
            <a:r>
              <a:rPr lang="ru-RU" sz="2000" dirty="0" smtClean="0"/>
              <a:t> </a:t>
            </a:r>
          </a:p>
          <a:p>
            <a:pPr algn="ctr"/>
            <a:r>
              <a:rPr lang="ru-RU" sz="2000" b="1" i="1" dirty="0" smtClean="0">
                <a:solidFill>
                  <a:srgbClr val="1F0BB5"/>
                </a:solidFill>
              </a:rPr>
              <a:t>Загрузочные вирусы</a:t>
            </a:r>
            <a:r>
              <a:rPr lang="ru-RU" sz="2000" dirty="0" smtClean="0"/>
              <a:t> внедряются </a:t>
            </a:r>
            <a:r>
              <a:rPr lang="ru-RU" sz="2000" dirty="0" smtClean="0">
                <a:solidFill>
                  <a:srgbClr val="FF0000"/>
                </a:solidFill>
              </a:rPr>
              <a:t>в загрузочный сектор диска </a:t>
            </a:r>
            <a:r>
              <a:rPr lang="ru-RU" sz="2000" dirty="0" smtClean="0"/>
              <a:t>(Boot-сектор) или в сектор, содержащий программу загрузки системного диска (</a:t>
            </a:r>
            <a:r>
              <a:rPr lang="ru-RU" sz="2000" dirty="0" err="1" smtClean="0"/>
              <a:t>Master</a:t>
            </a:r>
            <a:r>
              <a:rPr lang="ru-RU" sz="2000" dirty="0" smtClean="0"/>
              <a:t> </a:t>
            </a:r>
            <a:r>
              <a:rPr lang="ru-RU" sz="2000" dirty="0" err="1" smtClean="0"/>
              <a:t>Boot</a:t>
            </a:r>
            <a:r>
              <a:rPr lang="ru-RU" sz="2000" dirty="0" smtClean="0"/>
              <a:t> </a:t>
            </a:r>
            <a:r>
              <a:rPr lang="ru-RU" sz="2000" dirty="0" err="1" smtClean="0"/>
              <a:t>Record</a:t>
            </a:r>
            <a:r>
              <a:rPr lang="ru-RU" sz="2000" dirty="0" smtClean="0"/>
              <a:t>).</a:t>
            </a:r>
          </a:p>
          <a:p>
            <a:pPr algn="ctr"/>
            <a:r>
              <a:rPr lang="ru-RU" sz="2000" dirty="0" smtClean="0"/>
              <a:t> </a:t>
            </a:r>
          </a:p>
          <a:p>
            <a:pPr algn="ctr"/>
            <a:r>
              <a:rPr lang="ru-RU" sz="2000" b="1" i="1" dirty="0" err="1" smtClean="0">
                <a:solidFill>
                  <a:srgbClr val="1F0BB5"/>
                </a:solidFill>
              </a:rPr>
              <a:t>Файлово-загрузочные</a:t>
            </a:r>
            <a:r>
              <a:rPr lang="ru-RU" sz="2000" dirty="0" smtClean="0"/>
              <a:t> вирусы заражают как файлы, так и загрузочные сектора дисков.</a:t>
            </a:r>
            <a:endParaRPr lang="ru-RU" sz="2000" dirty="0"/>
          </a:p>
        </p:txBody>
      </p:sp>
      <p:sp>
        <p:nvSpPr>
          <p:cNvPr id="4" name="Номер слайда 3"/>
          <p:cNvSpPr>
            <a:spLocks noGrp="1"/>
          </p:cNvSpPr>
          <p:nvPr>
            <p:ph type="sldNum" sz="quarter" idx="12"/>
          </p:nvPr>
        </p:nvSpPr>
        <p:spPr/>
        <p:txBody>
          <a:bodyPr/>
          <a:lstStyle/>
          <a:p>
            <a:fld id="{E8889A9A-632F-4A8C-A8FE-29C40953BEE9}" type="slidenum">
              <a:rPr lang="ru-RU" smtClean="0"/>
              <a:pPr/>
              <a:t>22</a:t>
            </a:fld>
            <a:endParaRPr lang="ru-RU"/>
          </a:p>
        </p:txBody>
      </p:sp>
    </p:spTree>
  </p:cSld>
  <p:clrMapOvr>
    <a:masterClrMapping/>
  </p:clrMapOvr>
  <p:transition advClick="0"/>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4"/>
          <p:cNvSpPr>
            <a:spLocks noGrp="1" noChangeArrowheads="1"/>
          </p:cNvSpPr>
          <p:nvPr>
            <p:ph type="title" idx="4294967295"/>
          </p:nvPr>
        </p:nvSpPr>
        <p:spPr>
          <a:xfrm>
            <a:off x="0" y="0"/>
            <a:ext cx="9906000" cy="500066"/>
          </a:xfrm>
        </p:spPr>
        <p:txBody>
          <a:bodyPr>
            <a:normAutofit/>
          </a:bodyPr>
          <a:lstStyle/>
          <a:p>
            <a:pPr algn="ctr"/>
            <a:r>
              <a:rPr lang="ru-RU" sz="1800" dirty="0" smtClean="0">
                <a:solidFill>
                  <a:srgbClr val="C00000"/>
                </a:solidFill>
                <a:effectLst/>
                <a:latin typeface="Times New Roman" pitchFamily="18" charset="0"/>
                <a:cs typeface="Times New Roman" pitchFamily="18" charset="0"/>
              </a:rPr>
              <a:t>Компьютерная вирусология</a:t>
            </a:r>
            <a:endParaRPr lang="ru-RU" sz="1800" dirty="0">
              <a:solidFill>
                <a:srgbClr val="C00000"/>
              </a:solidFill>
              <a:effectLst/>
              <a:latin typeface="Times New Roman" pitchFamily="18" charset="0"/>
              <a:cs typeface="Times New Roman" pitchFamily="18" charset="0"/>
            </a:endParaRPr>
          </a:p>
        </p:txBody>
      </p:sp>
      <p:sp>
        <p:nvSpPr>
          <p:cNvPr id="6" name="TextBox 5"/>
          <p:cNvSpPr txBox="1"/>
          <p:nvPr/>
        </p:nvSpPr>
        <p:spPr>
          <a:xfrm>
            <a:off x="0" y="500042"/>
            <a:ext cx="9906000" cy="5016758"/>
          </a:xfrm>
          <a:prstGeom prst="rect">
            <a:avLst/>
          </a:prstGeom>
          <a:noFill/>
        </p:spPr>
        <p:txBody>
          <a:bodyPr wrap="square" rtlCol="0">
            <a:spAutoFit/>
          </a:bodyPr>
          <a:lstStyle/>
          <a:p>
            <a:r>
              <a:rPr lang="ru-RU" sz="2000" dirty="0" smtClean="0"/>
              <a:t>Для проведения профилактических работ создаются программы-антивирусы, например:</a:t>
            </a:r>
          </a:p>
          <a:p>
            <a:endParaRPr lang="ru-RU" sz="2000" dirty="0" smtClean="0"/>
          </a:p>
          <a:p>
            <a:pPr marL="457200" lvl="0" indent="-457200">
              <a:buFont typeface="+mj-lt"/>
              <a:buAutoNum type="arabicPeriod"/>
            </a:pPr>
            <a:r>
              <a:rPr lang="ru-RU" sz="2000" dirty="0" smtClean="0">
                <a:solidFill>
                  <a:srgbClr val="1F0BB5"/>
                </a:solidFill>
              </a:rPr>
              <a:t>"Перехватчики"</a:t>
            </a:r>
            <a:r>
              <a:rPr lang="ru-RU" sz="2000" dirty="0" smtClean="0"/>
              <a:t> – следят за опасными симптомами;</a:t>
            </a:r>
          </a:p>
          <a:p>
            <a:pPr marL="457200" lvl="0" indent="-457200">
              <a:buFont typeface="+mj-lt"/>
              <a:buAutoNum type="arabicPeriod"/>
            </a:pPr>
            <a:r>
              <a:rPr lang="ru-RU" sz="2000" dirty="0" smtClean="0">
                <a:solidFill>
                  <a:srgbClr val="1F0BB5"/>
                </a:solidFill>
              </a:rPr>
              <a:t>"Доктора"</a:t>
            </a:r>
            <a:r>
              <a:rPr lang="ru-RU" sz="2000" dirty="0" smtClean="0"/>
              <a:t>          – проверяют исполняемые файлы на наличие вируса;</a:t>
            </a:r>
          </a:p>
          <a:p>
            <a:pPr marL="457200" lvl="0" indent="-457200">
              <a:buFont typeface="+mj-lt"/>
              <a:buAutoNum type="arabicPeriod"/>
            </a:pPr>
            <a:r>
              <a:rPr lang="ru-RU" sz="2000" dirty="0" smtClean="0">
                <a:solidFill>
                  <a:srgbClr val="1F0BB5"/>
                </a:solidFill>
              </a:rPr>
              <a:t>"Прививки"</a:t>
            </a:r>
            <a:r>
              <a:rPr lang="ru-RU" sz="2000" dirty="0" smtClean="0"/>
              <a:t>       – присоединяются к программе и проверяют ее целостность.</a:t>
            </a:r>
          </a:p>
          <a:p>
            <a:pPr marL="457200" lvl="0" indent="-457200">
              <a:buFont typeface="+mj-lt"/>
              <a:buAutoNum type="arabicPeriod"/>
            </a:pPr>
            <a:endParaRPr lang="ru-RU" sz="2000" dirty="0" smtClean="0"/>
          </a:p>
          <a:p>
            <a:pPr algn="ctr">
              <a:buFont typeface="Wingdings"/>
              <a:buChar char="F"/>
            </a:pPr>
            <a:r>
              <a:rPr lang="ru-RU" sz="2000" b="1" i="1" dirty="0" smtClean="0">
                <a:solidFill>
                  <a:srgbClr val="1F0BB5"/>
                </a:solidFill>
              </a:rPr>
              <a:t>Антивирусная профилактика:</a:t>
            </a:r>
          </a:p>
          <a:p>
            <a:pPr algn="ctr">
              <a:buFont typeface="Wingdings"/>
              <a:buChar char="F"/>
            </a:pPr>
            <a:endParaRPr lang="ru-RU" sz="2000" dirty="0" smtClean="0">
              <a:solidFill>
                <a:srgbClr val="1F0BB5"/>
              </a:solidFill>
            </a:endParaRPr>
          </a:p>
          <a:p>
            <a:pPr>
              <a:buFont typeface="Wingdings" pitchFamily="2" charset="2"/>
              <a:buChar char="Ø"/>
            </a:pPr>
            <a:r>
              <a:rPr lang="ru-RU" sz="2000" dirty="0" smtClean="0"/>
              <a:t>проверять компьютер новейшей антивирусной программой</a:t>
            </a:r>
            <a:r>
              <a:rPr lang="en-US" sz="2000" dirty="0" smtClean="0"/>
              <a:t>;</a:t>
            </a:r>
            <a:endParaRPr lang="ru-RU" sz="2000" dirty="0" smtClean="0"/>
          </a:p>
          <a:p>
            <a:pPr>
              <a:buFont typeface="Wingdings" pitchFamily="2" charset="2"/>
              <a:buChar char="Ø"/>
            </a:pPr>
            <a:r>
              <a:rPr lang="ru-RU" sz="2000" dirty="0" smtClean="0"/>
              <a:t>периодически архивировать важную информацию</a:t>
            </a:r>
            <a:r>
              <a:rPr lang="en-US" sz="2000" dirty="0" smtClean="0"/>
              <a:t>;</a:t>
            </a:r>
            <a:endParaRPr lang="ru-RU" sz="2000" dirty="0" smtClean="0"/>
          </a:p>
          <a:p>
            <a:pPr>
              <a:buFont typeface="Wingdings" pitchFamily="2" charset="2"/>
              <a:buChar char="Ø"/>
            </a:pPr>
            <a:r>
              <a:rPr lang="ru-RU" sz="2000" dirty="0" smtClean="0"/>
              <a:t>хранить дубли на дискетах</a:t>
            </a:r>
            <a:r>
              <a:rPr lang="en-US" sz="2000" dirty="0" smtClean="0"/>
              <a:t>;</a:t>
            </a:r>
            <a:endParaRPr lang="ru-RU" sz="2000" dirty="0" smtClean="0"/>
          </a:p>
          <a:p>
            <a:pPr>
              <a:buFont typeface="Wingdings" pitchFamily="2" charset="2"/>
              <a:buChar char="Ø"/>
            </a:pPr>
            <a:r>
              <a:rPr lang="ru-RU" sz="2000" dirty="0" smtClean="0"/>
              <a:t>системные дискеты защищать от записи</a:t>
            </a:r>
            <a:r>
              <a:rPr lang="en-US" sz="2000" dirty="0" smtClean="0"/>
              <a:t>;</a:t>
            </a:r>
            <a:endParaRPr lang="ru-RU" sz="2000" dirty="0" smtClean="0"/>
          </a:p>
          <a:p>
            <a:pPr>
              <a:buFont typeface="Wingdings" pitchFamily="2" charset="2"/>
              <a:buChar char="Ø"/>
            </a:pPr>
            <a:r>
              <a:rPr lang="ru-RU" sz="2000" dirty="0" smtClean="0"/>
              <a:t>не запускать чужие диски или программы, не проверив их</a:t>
            </a:r>
            <a:r>
              <a:rPr lang="en-US" sz="2000" dirty="0" smtClean="0"/>
              <a:t>;</a:t>
            </a:r>
            <a:endParaRPr lang="ru-RU" sz="2000" dirty="0" smtClean="0"/>
          </a:p>
          <a:p>
            <a:pPr>
              <a:buFont typeface="Wingdings" pitchFamily="2" charset="2"/>
              <a:buChar char="Ø"/>
            </a:pPr>
            <a:r>
              <a:rPr lang="ru-RU" sz="2000" dirty="0" smtClean="0"/>
              <a:t>при распаковке чужого архива проверить разархивированные файлы</a:t>
            </a:r>
            <a:r>
              <a:rPr lang="en-US" sz="2000" dirty="0" smtClean="0"/>
              <a:t>;</a:t>
            </a:r>
            <a:endParaRPr lang="ru-RU" sz="2000" dirty="0" smtClean="0"/>
          </a:p>
          <a:p>
            <a:pPr>
              <a:buFont typeface="Wingdings" pitchFamily="2" charset="2"/>
              <a:buChar char="Ø"/>
            </a:pPr>
            <a:r>
              <a:rPr lang="ru-RU" sz="2000" dirty="0" smtClean="0"/>
              <a:t>при обнаружении вируса - тестировать до полного уничтожения.</a:t>
            </a:r>
          </a:p>
        </p:txBody>
      </p:sp>
      <p:sp>
        <p:nvSpPr>
          <p:cNvPr id="4" name="Номер слайда 3"/>
          <p:cNvSpPr>
            <a:spLocks noGrp="1"/>
          </p:cNvSpPr>
          <p:nvPr>
            <p:ph type="sldNum" sz="quarter" idx="12"/>
          </p:nvPr>
        </p:nvSpPr>
        <p:spPr/>
        <p:txBody>
          <a:bodyPr/>
          <a:lstStyle/>
          <a:p>
            <a:fld id="{E8889A9A-632F-4A8C-A8FE-29C40953BEE9}" type="slidenum">
              <a:rPr lang="ru-RU" smtClean="0"/>
              <a:pPr/>
              <a:t>23</a:t>
            </a:fld>
            <a:endParaRPr lang="ru-RU"/>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095348" y="500042"/>
            <a:ext cx="7600950" cy="3219450"/>
          </a:xfrm>
          <a:prstGeom prst="rect">
            <a:avLst/>
          </a:prstGeom>
          <a:noFill/>
          <a:ln w="9525">
            <a:noFill/>
            <a:miter lim="800000"/>
            <a:headEnd/>
            <a:tailEnd/>
          </a:ln>
          <a:effectLst/>
        </p:spPr>
      </p:pic>
      <p:sp>
        <p:nvSpPr>
          <p:cNvPr id="3" name="TextBox 2"/>
          <p:cNvSpPr txBox="1"/>
          <p:nvPr/>
        </p:nvSpPr>
        <p:spPr>
          <a:xfrm>
            <a:off x="0" y="4500570"/>
            <a:ext cx="9906000" cy="1938992"/>
          </a:xfrm>
          <a:prstGeom prst="rect">
            <a:avLst/>
          </a:prstGeom>
          <a:solidFill>
            <a:schemeClr val="accent2">
              <a:lumMod val="60000"/>
              <a:lumOff val="40000"/>
            </a:schemeClr>
          </a:solidFill>
        </p:spPr>
        <p:txBody>
          <a:bodyPr wrap="square" rtlCol="0">
            <a:spAutoFit/>
          </a:bodyPr>
          <a:lstStyle/>
          <a:p>
            <a:pPr lvl="0"/>
            <a:r>
              <a:rPr lang="ru-RU" sz="2000" dirty="0" smtClean="0">
                <a:solidFill>
                  <a:srgbClr val="1F0BB5"/>
                </a:solidFill>
              </a:rPr>
              <a:t>Доктор</a:t>
            </a:r>
            <a:r>
              <a:rPr lang="en-US" sz="2000" dirty="0" smtClean="0">
                <a:solidFill>
                  <a:srgbClr val="1F0BB5"/>
                </a:solidFill>
              </a:rPr>
              <a:t> Web              </a:t>
            </a:r>
            <a:r>
              <a:rPr lang="ru-RU" sz="2000" dirty="0" smtClean="0">
                <a:solidFill>
                  <a:srgbClr val="1F0BB5"/>
                </a:solidFill>
              </a:rPr>
              <a:t>– Данилова</a:t>
            </a:r>
          </a:p>
          <a:p>
            <a:pPr lvl="0"/>
            <a:r>
              <a:rPr lang="en-US" sz="2000" dirty="0" err="1" smtClean="0">
                <a:solidFill>
                  <a:srgbClr val="1F0BB5"/>
                </a:solidFill>
              </a:rPr>
              <a:t>Aidstest</a:t>
            </a:r>
            <a:r>
              <a:rPr lang="en-US" sz="2000" dirty="0" smtClean="0">
                <a:solidFill>
                  <a:srgbClr val="1F0BB5"/>
                </a:solidFill>
              </a:rPr>
              <a:t>                      </a:t>
            </a:r>
            <a:r>
              <a:rPr lang="ru-RU" sz="2000" dirty="0" smtClean="0">
                <a:solidFill>
                  <a:srgbClr val="1F0BB5"/>
                </a:solidFill>
              </a:rPr>
              <a:t>–</a:t>
            </a:r>
            <a:r>
              <a:rPr lang="en-US" sz="2000" dirty="0" smtClean="0">
                <a:solidFill>
                  <a:srgbClr val="1F0BB5"/>
                </a:solidFill>
              </a:rPr>
              <a:t> </a:t>
            </a:r>
            <a:r>
              <a:rPr lang="en-US" sz="2000" dirty="0" err="1" smtClean="0">
                <a:solidFill>
                  <a:srgbClr val="1F0BB5"/>
                </a:solidFill>
              </a:rPr>
              <a:t>Лозинского</a:t>
            </a:r>
            <a:endParaRPr lang="ru-RU" sz="2000" dirty="0" smtClean="0">
              <a:solidFill>
                <a:srgbClr val="1F0BB5"/>
              </a:solidFill>
            </a:endParaRPr>
          </a:p>
          <a:p>
            <a:pPr lvl="0"/>
            <a:r>
              <a:rPr lang="en-US" sz="2000" dirty="0" smtClean="0">
                <a:solidFill>
                  <a:srgbClr val="1F0BB5"/>
                </a:solidFill>
              </a:rPr>
              <a:t>Antiviral Toolkit Pro – </a:t>
            </a:r>
            <a:r>
              <a:rPr lang="en-US" sz="2000" dirty="0" err="1" smtClean="0">
                <a:solidFill>
                  <a:srgbClr val="1F0BB5"/>
                </a:solidFill>
              </a:rPr>
              <a:t>Касперского</a:t>
            </a:r>
            <a:endParaRPr lang="ru-RU" sz="2000" dirty="0" smtClean="0">
              <a:solidFill>
                <a:srgbClr val="1F0BB5"/>
              </a:solidFill>
            </a:endParaRPr>
          </a:p>
          <a:p>
            <a:endParaRPr lang="ru-RU" sz="2000" dirty="0" smtClean="0">
              <a:solidFill>
                <a:srgbClr val="1F0BB5"/>
              </a:solidFill>
            </a:endParaRPr>
          </a:p>
          <a:p>
            <a:r>
              <a:rPr lang="ru-RU" sz="2000" dirty="0" smtClean="0">
                <a:solidFill>
                  <a:srgbClr val="1F0BB5"/>
                </a:solidFill>
              </a:rPr>
              <a:t>Бесплатный антивирус </a:t>
            </a:r>
            <a:r>
              <a:rPr lang="ru-RU" sz="2000" b="1" i="1" dirty="0" err="1" smtClean="0">
                <a:solidFill>
                  <a:srgbClr val="1F0BB5"/>
                </a:solidFill>
              </a:rPr>
              <a:t>avast</a:t>
            </a:r>
            <a:r>
              <a:rPr lang="ru-RU" sz="2000" b="1" i="1" dirty="0" smtClean="0">
                <a:solidFill>
                  <a:srgbClr val="1F0BB5"/>
                </a:solidFill>
              </a:rPr>
              <a:t>! </a:t>
            </a:r>
            <a:r>
              <a:rPr lang="ru-RU" sz="2000" b="1" i="1" dirty="0" err="1" smtClean="0">
                <a:solidFill>
                  <a:srgbClr val="1F0BB5"/>
                </a:solidFill>
              </a:rPr>
              <a:t>Free</a:t>
            </a:r>
            <a:r>
              <a:rPr lang="ru-RU" sz="2000" b="1" i="1" dirty="0" smtClean="0">
                <a:solidFill>
                  <a:srgbClr val="1F0BB5"/>
                </a:solidFill>
              </a:rPr>
              <a:t> </a:t>
            </a:r>
            <a:r>
              <a:rPr lang="ru-RU" sz="2000" b="1" i="1" dirty="0" err="1" smtClean="0">
                <a:solidFill>
                  <a:srgbClr val="1F0BB5"/>
                </a:solidFill>
              </a:rPr>
              <a:t>Antivirus</a:t>
            </a:r>
            <a:r>
              <a:rPr lang="ru-RU" sz="2000" dirty="0" smtClean="0">
                <a:solidFill>
                  <a:srgbClr val="1F0BB5"/>
                </a:solidFill>
              </a:rPr>
              <a:t> – это пакет приложений </a:t>
            </a:r>
            <a:r>
              <a:rPr lang="ru-RU" sz="2000" dirty="0" err="1" smtClean="0">
                <a:solidFill>
                  <a:srgbClr val="1F0BB5"/>
                </a:solidFill>
              </a:rPr>
              <a:t>Аваст</a:t>
            </a:r>
            <a:r>
              <a:rPr lang="ru-RU" sz="2000" dirty="0" smtClean="0">
                <a:solidFill>
                  <a:srgbClr val="1F0BB5"/>
                </a:solidFill>
              </a:rPr>
              <a:t>, созданный компанией AVAST </a:t>
            </a:r>
            <a:r>
              <a:rPr lang="ru-RU" sz="2000" dirty="0" err="1" smtClean="0">
                <a:solidFill>
                  <a:srgbClr val="1F0BB5"/>
                </a:solidFill>
              </a:rPr>
              <a:t>Software</a:t>
            </a:r>
            <a:r>
              <a:rPr lang="ru-RU" sz="2000" dirty="0" smtClean="0">
                <a:solidFill>
                  <a:srgbClr val="1F0BB5"/>
                </a:solidFill>
              </a:rPr>
              <a:t>  </a:t>
            </a:r>
            <a:endParaRPr lang="ru-RU" sz="2000" dirty="0">
              <a:solidFill>
                <a:srgbClr val="1F0BB5"/>
              </a:solidFill>
            </a:endParaRPr>
          </a:p>
        </p:txBody>
      </p:sp>
      <p:sp>
        <p:nvSpPr>
          <p:cNvPr id="4" name="Прямоугольник 3"/>
          <p:cNvSpPr/>
          <p:nvPr/>
        </p:nvSpPr>
        <p:spPr>
          <a:xfrm>
            <a:off x="0" y="0"/>
            <a:ext cx="9906000" cy="400110"/>
          </a:xfrm>
          <a:prstGeom prst="rect">
            <a:avLst/>
          </a:prstGeom>
        </p:spPr>
        <p:txBody>
          <a:bodyPr wrap="square">
            <a:spAutoFit/>
          </a:bodyPr>
          <a:lstStyle/>
          <a:p>
            <a:pPr algn="ctr"/>
            <a:r>
              <a:rPr lang="ru-RU" sz="2000" b="1" dirty="0" smtClean="0">
                <a:solidFill>
                  <a:srgbClr val="C00000"/>
                </a:solidFill>
              </a:rPr>
              <a:t>Наиболее часто используемые антивирусные программы:</a:t>
            </a:r>
          </a:p>
        </p:txBody>
      </p:sp>
      <p:sp>
        <p:nvSpPr>
          <p:cNvPr id="5" name="Номер слайда 4"/>
          <p:cNvSpPr>
            <a:spLocks noGrp="1"/>
          </p:cNvSpPr>
          <p:nvPr>
            <p:ph type="sldNum" sz="quarter" idx="12"/>
          </p:nvPr>
        </p:nvSpPr>
        <p:spPr/>
        <p:txBody>
          <a:bodyPr/>
          <a:lstStyle/>
          <a:p>
            <a:fld id="{E8889A9A-632F-4A8C-A8FE-29C40953BEE9}" type="slidenum">
              <a:rPr lang="ru-RU" smtClean="0"/>
              <a:pPr/>
              <a:t>24</a:t>
            </a:fld>
            <a:endParaRPr lang="ru-RU"/>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Effect transition="in" filter="fade">
                                      <p:cBhvr>
                                        <p:cTn id="9"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cstate="print"/>
          <a:srcRect l="642" t="543" r="482" b="543"/>
          <a:stretch>
            <a:fillRect/>
          </a:stretch>
        </p:blipFill>
        <p:spPr bwMode="auto">
          <a:xfrm>
            <a:off x="238092" y="785794"/>
            <a:ext cx="9215502" cy="5445524"/>
          </a:xfrm>
          <a:prstGeom prst="rect">
            <a:avLst/>
          </a:prstGeom>
          <a:noFill/>
          <a:ln w="9525">
            <a:solidFill>
              <a:srgbClr val="000000"/>
            </a:solidFill>
            <a:miter lim="800000"/>
            <a:headEnd/>
            <a:tailEnd/>
          </a:ln>
        </p:spPr>
      </p:pic>
      <p:sp>
        <p:nvSpPr>
          <p:cNvPr id="3" name="Номер слайда 2"/>
          <p:cNvSpPr>
            <a:spLocks noGrp="1"/>
          </p:cNvSpPr>
          <p:nvPr>
            <p:ph type="sldNum" sz="quarter" idx="12"/>
          </p:nvPr>
        </p:nvSpPr>
        <p:spPr/>
        <p:txBody>
          <a:bodyPr/>
          <a:lstStyle/>
          <a:p>
            <a:fld id="{E8889A9A-632F-4A8C-A8FE-29C40953BEE9}" type="slidenum">
              <a:rPr lang="ru-RU" smtClean="0"/>
              <a:pPr/>
              <a:t>25</a:t>
            </a:fld>
            <a:endParaRPr lang="ru-RU"/>
          </a:p>
        </p:txBody>
      </p:sp>
    </p:spTree>
  </p:cSld>
  <p:clrMapOvr>
    <a:masterClrMapping/>
  </p:clrMapOvr>
  <p:transition advClick="0"/>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Рисунок 1"/>
          <p:cNvPicPr/>
          <p:nvPr/>
        </p:nvPicPr>
        <p:blipFill>
          <a:blip r:embed="rId2" cstate="print"/>
          <a:srcRect/>
          <a:stretch>
            <a:fillRect/>
          </a:stretch>
        </p:blipFill>
        <p:spPr bwMode="auto">
          <a:xfrm>
            <a:off x="238092" y="214290"/>
            <a:ext cx="9382155" cy="6429395"/>
          </a:xfrm>
          <a:prstGeom prst="rect">
            <a:avLst/>
          </a:prstGeom>
          <a:noFill/>
          <a:ln w="9525">
            <a:noFill/>
            <a:miter lim="800000"/>
            <a:headEnd/>
            <a:tailEnd/>
          </a:ln>
        </p:spPr>
      </p:pic>
      <p:sp>
        <p:nvSpPr>
          <p:cNvPr id="3" name="Номер слайда 2"/>
          <p:cNvSpPr>
            <a:spLocks noGrp="1"/>
          </p:cNvSpPr>
          <p:nvPr>
            <p:ph type="sldNum" sz="quarter" idx="12"/>
          </p:nvPr>
        </p:nvSpPr>
        <p:spPr/>
        <p:txBody>
          <a:bodyPr/>
          <a:lstStyle/>
          <a:p>
            <a:fld id="{E8889A9A-632F-4A8C-A8FE-29C40953BEE9}" type="slidenum">
              <a:rPr lang="ru-RU" smtClean="0"/>
              <a:pPr/>
              <a:t>26</a:t>
            </a:fld>
            <a:endParaRPr lang="ru-RU"/>
          </a:p>
        </p:txBody>
      </p:sp>
    </p:spTree>
  </p:cSld>
  <p:clrMapOvr>
    <a:masterClrMapping/>
  </p:clrMapOvr>
  <p:transition advClick="0"/>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E8889A9A-632F-4A8C-A8FE-29C40953BEE9}" type="slidenum">
              <a:rPr lang="ru-RU" smtClean="0"/>
              <a:pPr/>
              <a:t>27</a:t>
            </a:fld>
            <a:endParaRPr lang="ru-RU"/>
          </a:p>
        </p:txBody>
      </p:sp>
      <p:sp>
        <p:nvSpPr>
          <p:cNvPr id="1025" name="Rectangle 1"/>
          <p:cNvSpPr>
            <a:spLocks noChangeArrowheads="1"/>
          </p:cNvSpPr>
          <p:nvPr/>
        </p:nvSpPr>
        <p:spPr bwMode="auto">
          <a:xfrm>
            <a:off x="0" y="0"/>
            <a:ext cx="9906000"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Cчитыватели</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биометрических данных</a:t>
            </a:r>
          </a:p>
          <a:p>
            <a:pPr marL="0" marR="0" lvl="0" indent="0" algn="just" defTabSz="914400" rtl="0" eaLnBrk="1" fontAlgn="base" latinLnBrk="0" hangingPunct="1">
              <a:lnSpc>
                <a:spcPct val="100000"/>
              </a:lnSpc>
              <a:spcBef>
                <a:spcPct val="0"/>
              </a:spcBef>
              <a:spcAft>
                <a:spcPct val="0"/>
              </a:spcAft>
              <a:buClrTx/>
              <a:buSzTx/>
              <a:buFontTx/>
              <a:buNone/>
              <a:tabLst/>
            </a:pP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u-RU"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Поддержка биометрической аутентификации в</a:t>
            </a:r>
            <a:r>
              <a:rPr kumimoji="0" lang="ru-RU" sz="2000" b="1"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1"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ПАК </a:t>
            </a:r>
            <a:r>
              <a:rPr kumimoji="0" lang="ru-RU" sz="2000" b="1" i="0" u="none" strike="noStrike" cap="none" normalizeH="0" baseline="0" dirty="0" smtClean="0">
                <a:ln>
                  <a:noFill/>
                </a:ln>
                <a:solidFill>
                  <a:srgbClr val="000000"/>
                </a:solidFill>
                <a:effectLst/>
                <a:latin typeface="Calibri"/>
                <a:ea typeface="Times New Roman" pitchFamily="18" charset="0"/>
                <a:cs typeface="Arial" pitchFamily="34" charset="0"/>
              </a:rPr>
              <a:t>«</a:t>
            </a:r>
            <a:r>
              <a:rPr kumimoji="0" lang="ru-RU" sz="2000" b="1"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Аккорд-Win32</a:t>
            </a:r>
            <a:r>
              <a:rPr kumimoji="0" lang="ru-RU" sz="2000" b="1" i="0" u="none" strike="noStrike" cap="none" normalizeH="0" baseline="0" dirty="0" smtClean="0">
                <a:ln>
                  <a:noFill/>
                </a:ln>
                <a:solidFill>
                  <a:srgbClr val="000000"/>
                </a:solidFill>
                <a:effectLst/>
                <a:latin typeface="Calibri"/>
                <a:ea typeface="Times New Roman" pitchFamily="18" charset="0"/>
                <a:cs typeface="Arial" pitchFamily="34"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В</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ПАК </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a:t>
            </a:r>
            <a:r>
              <a:rPr kumimoji="0" lang="ru-RU"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Аккорд-Win32</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поддержана аутентификация пользователя по</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сосудистому руслу ладони и</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отпечатку пальца.</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Решение интегрированное, использует сканеры сосудистого русла </a:t>
            </a:r>
            <a:r>
              <a:rPr kumimoji="0" lang="ru-RU"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PalmSecure</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и</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сканеры отпечатков пальцев компании </a:t>
            </a:r>
            <a:r>
              <a:rPr kumimoji="0" lang="ru-RU"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BioLink</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От</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классической версии комплекса данная комплектация отличается тем, что пользователь аутентифицируется не</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по</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паролю, вводимому с</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клавиатуры, а</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по</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биометрическому признаку: рисунку вен ладони или отпечатку пальцев. Опционально можно настроить необходимость дополнительного ввода пароля с</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клавиатуры.</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endPar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endParaRPr>
          </a:p>
          <a:p>
            <a:pPr marL="0" marR="0" lvl="0" indent="457200" algn="just" defTabSz="914400" rtl="0" eaLnBrk="0" fontAlgn="base" latinLnBrk="0" hangingPunct="0">
              <a:lnSpc>
                <a:spcPct val="100000"/>
              </a:lnSpc>
              <a:spcBef>
                <a:spcPct val="0"/>
              </a:spcBef>
              <a:spcAft>
                <a:spcPct val="0"/>
              </a:spcAft>
              <a:buClrTx/>
              <a:buSzTx/>
              <a:buFontTx/>
              <a:buNone/>
              <a:tabLst/>
            </a:pP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Верификация пользователя производится путем сравнения предъявленной руки с</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эталоном, хранящимся в</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идентификаторе (ТМ</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1996, ШИПКЕ, смарт-карте) пользователя в</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защищенном виде. Тем самым не</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создается база биометрических данных пользователей, сама в</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свою очередь нуждающаяся в</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защите. Положительный результат верификации обрабатывается Аккордом в</a:t>
            </a:r>
            <a:r>
              <a:rPr kumimoji="0" lang="ru-RU" sz="2000" b="0" i="0" u="none" strike="noStrike" cap="none" normalizeH="0" baseline="0" dirty="0" smtClean="0">
                <a:ln>
                  <a:noFill/>
                </a:ln>
                <a:solidFill>
                  <a:srgbClr val="000000"/>
                </a:solidFill>
                <a:effectLst/>
                <a:latin typeface="Calibri"/>
                <a:ea typeface="Times New Roman" pitchFamily="18" charset="0"/>
                <a:cs typeface="Arial" pitchFamily="34" charset="0"/>
              </a:rPr>
              <a:t> </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качестве </a:t>
            </a:r>
            <a:r>
              <a:rPr kumimoji="0" lang="ru-RU" sz="2000" b="0" i="0" u="none" strike="noStrike" cap="none" normalizeH="0" baseline="0" dirty="0" err="1" smtClean="0">
                <a:ln>
                  <a:noFill/>
                </a:ln>
                <a:solidFill>
                  <a:srgbClr val="000000"/>
                </a:solidFill>
                <a:effectLst/>
                <a:latin typeface="Arial" pitchFamily="34" charset="0"/>
                <a:ea typeface="Times New Roman" pitchFamily="18" charset="0"/>
                <a:cs typeface="Arial" pitchFamily="34" charset="0"/>
              </a:rPr>
              <a:t>аутентифцирующих</a:t>
            </a:r>
            <a:r>
              <a:rPr kumimoji="0" lang="ru-RU" sz="2000" b="0" i="0" u="none" strike="noStrike" cap="none" normalizeH="0" baseline="0" dirty="0" smtClean="0">
                <a:ln>
                  <a:noFill/>
                </a:ln>
                <a:solidFill>
                  <a:srgbClr val="000000"/>
                </a:solidFill>
                <a:effectLst/>
                <a:latin typeface="Arial" pitchFamily="34" charset="0"/>
                <a:ea typeface="Times New Roman" pitchFamily="18" charset="0"/>
                <a:cs typeface="Arial" pitchFamily="34" charset="0"/>
              </a:rPr>
              <a:t> данных.</a:t>
            </a:r>
            <a:endParaRPr kumimoji="0" lang="ru-RU" sz="20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ransition advClick="0"/>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Номер слайда 1"/>
          <p:cNvSpPr>
            <a:spLocks noGrp="1"/>
          </p:cNvSpPr>
          <p:nvPr>
            <p:ph type="sldNum" sz="quarter" idx="12"/>
          </p:nvPr>
        </p:nvSpPr>
        <p:spPr/>
        <p:txBody>
          <a:bodyPr/>
          <a:lstStyle/>
          <a:p>
            <a:fld id="{E8889A9A-632F-4A8C-A8FE-29C40953BEE9}" type="slidenum">
              <a:rPr lang="ru-RU" smtClean="0"/>
              <a:pPr/>
              <a:t>28</a:t>
            </a:fld>
            <a:endParaRPr lang="ru-RU"/>
          </a:p>
        </p:txBody>
      </p:sp>
      <p:pic>
        <p:nvPicPr>
          <p:cNvPr id="3" name="Рисунок 2" descr="сканер сосудистого русла"/>
          <p:cNvPicPr/>
          <p:nvPr/>
        </p:nvPicPr>
        <p:blipFill>
          <a:blip r:embed="rId2"/>
          <a:srcRect/>
          <a:stretch>
            <a:fillRect/>
          </a:stretch>
        </p:blipFill>
        <p:spPr bwMode="auto">
          <a:xfrm>
            <a:off x="0" y="1"/>
            <a:ext cx="3381364" cy="2714619"/>
          </a:xfrm>
          <a:prstGeom prst="rect">
            <a:avLst/>
          </a:prstGeom>
          <a:noFill/>
          <a:ln w="9525">
            <a:noFill/>
            <a:miter lim="800000"/>
            <a:headEnd/>
            <a:tailEnd/>
          </a:ln>
        </p:spPr>
      </p:pic>
      <p:sp>
        <p:nvSpPr>
          <p:cNvPr id="43009" name="Rectangle 1"/>
          <p:cNvSpPr>
            <a:spLocks noChangeArrowheads="1"/>
          </p:cNvSpPr>
          <p:nvPr/>
        </p:nvSpPr>
        <p:spPr bwMode="auto">
          <a:xfrm>
            <a:off x="7310454" y="0"/>
            <a:ext cx="2595546" cy="655564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1400" b="1" i="0" u="none" strike="noStrike" cap="none" normalizeH="0" baseline="0" dirty="0" smtClean="0">
                <a:ln>
                  <a:noFill/>
                </a:ln>
                <a:solidFill>
                  <a:srgbClr val="000000"/>
                </a:solidFill>
                <a:effectLst/>
                <a:latin typeface="+mj-lt"/>
                <a:ea typeface="Times New Roman" pitchFamily="18" charset="0"/>
                <a:cs typeface="Arial" pitchFamily="34" charset="0"/>
              </a:rPr>
              <a:t>Считыватели предлагаются трех типов:</a:t>
            </a:r>
            <a:endParaRPr kumimoji="0" lang="ru-RU" sz="1400" b="1" i="0" u="none" strike="noStrike" cap="none" normalizeH="0" baseline="0" dirty="0" smtClean="0">
              <a:ln>
                <a:noFill/>
              </a:ln>
              <a:solidFill>
                <a:schemeClr val="tx1"/>
              </a:solidFill>
              <a:effectLst/>
              <a:latin typeface="+mj-lt"/>
              <a:cs typeface="Arial"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ru-RU" sz="1400" b="0" i="0" u="none" strike="noStrike" cap="none" normalizeH="0" baseline="0" dirty="0" smtClean="0">
                <a:ln>
                  <a:noFill/>
                </a:ln>
                <a:solidFill>
                  <a:srgbClr val="000000"/>
                </a:solidFill>
                <a:effectLst/>
                <a:latin typeface="+mj-lt"/>
                <a:ea typeface="Times New Roman" pitchFamily="18" charset="0"/>
                <a:cs typeface="Arial" pitchFamily="34" charset="0"/>
              </a:rPr>
              <a:t>— совмещенный с манипулятором мышь сканер сосудистого русла, дополненным подставкой для удобства размещения руки над сканером (</a:t>
            </a:r>
            <a:r>
              <a:rPr kumimoji="0" lang="ru-RU" sz="1400" b="0" i="0" u="none" strike="noStrike" cap="none" normalizeH="0" baseline="0" dirty="0" err="1" smtClean="0">
                <a:ln>
                  <a:noFill/>
                </a:ln>
                <a:solidFill>
                  <a:srgbClr val="000000"/>
                </a:solidFill>
                <a:effectLst/>
                <a:latin typeface="+mj-lt"/>
                <a:ea typeface="Times New Roman" pitchFamily="18" charset="0"/>
                <a:cs typeface="Arial" pitchFamily="34" charset="0"/>
              </a:rPr>
              <a:t>PalmSecure</a:t>
            </a:r>
            <a:r>
              <a:rPr kumimoji="0" lang="ru-RU" sz="1400" b="0" i="0" u="none" strike="noStrike" cap="none" normalizeH="0" baseline="0" dirty="0" smtClean="0">
                <a:ln>
                  <a:noFill/>
                </a:ln>
                <a:solidFill>
                  <a:srgbClr val="000000"/>
                </a:solidFill>
                <a:effectLst/>
                <a:latin typeface="+mj-lt"/>
                <a:ea typeface="Times New Roman" pitchFamily="18" charset="0"/>
                <a:cs typeface="Arial" pitchFamily="34" charset="0"/>
              </a:rPr>
              <a:t>). После прохождения верификации мышь вынимается из подставки и используется по назначению;</a:t>
            </a:r>
          </a:p>
          <a:p>
            <a:pPr algn="ctr" eaLnBrk="0" hangingPunct="0"/>
            <a:r>
              <a:rPr lang="ru-RU" sz="1400" dirty="0" smtClean="0"/>
              <a:t>— сканер сосудистого русла, совмещенный со считывателем контактной смарт-карты (</a:t>
            </a:r>
            <a:r>
              <a:rPr lang="ru-RU" sz="1400" dirty="0" err="1" smtClean="0"/>
              <a:t>PalmSecure</a:t>
            </a:r>
            <a:r>
              <a:rPr lang="ru-RU" sz="1400" dirty="0" smtClean="0"/>
              <a:t>);</a:t>
            </a:r>
          </a:p>
          <a:p>
            <a:pPr algn="ctr" eaLnBrk="0" hangingPunct="0"/>
            <a:r>
              <a:rPr lang="ru-RU" sz="1400" dirty="0" smtClean="0"/>
              <a:t>— сканер сосудистого русла, совмещенный со  считывателем бесконтактных смарт-карт (</a:t>
            </a:r>
            <a:r>
              <a:rPr lang="ru-RU" sz="1400" dirty="0" err="1" smtClean="0"/>
              <a:t>PalmSecure</a:t>
            </a:r>
            <a:r>
              <a:rPr lang="ru-RU" sz="1400" dirty="0" smtClean="0"/>
              <a:t>);</a:t>
            </a:r>
          </a:p>
          <a:p>
            <a:pPr algn="ctr" eaLnBrk="0" hangingPunct="0"/>
            <a:r>
              <a:rPr lang="ru-RU" sz="1400" dirty="0" smtClean="0"/>
              <a:t>— сканер отпечатка пальца, совмещенный со считывателем контактной смарт-карты (</a:t>
            </a:r>
            <a:r>
              <a:rPr lang="ru-RU" sz="1400" dirty="0" err="1" smtClean="0"/>
              <a:t>BioLink</a:t>
            </a:r>
            <a:r>
              <a:rPr lang="ru-RU" sz="1400" dirty="0" smtClean="0"/>
              <a:t>).</a:t>
            </a:r>
          </a:p>
          <a:p>
            <a:pPr algn="ctr" eaLnBrk="0" hangingPunct="0"/>
            <a:endParaRPr lang="ru-RU" sz="1400" dirty="0" smtClean="0"/>
          </a:p>
          <a:p>
            <a:pPr marL="0" marR="0" lvl="0" indent="0" algn="ctr" defTabSz="914400" rtl="0" eaLnBrk="0" fontAlgn="base" latinLnBrk="0" hangingPunct="0">
              <a:lnSpc>
                <a:spcPct val="100000"/>
              </a:lnSpc>
              <a:spcBef>
                <a:spcPct val="0"/>
              </a:spcBef>
              <a:spcAft>
                <a:spcPct val="0"/>
              </a:spcAft>
              <a:buClrTx/>
              <a:buSzTx/>
              <a:buFontTx/>
              <a:buNone/>
              <a:tabLst/>
            </a:pPr>
            <a:endParaRPr kumimoji="0" lang="ru-RU" sz="1400" b="0" i="0" u="none" strike="noStrike" cap="none" normalizeH="0" baseline="0" dirty="0" smtClean="0">
              <a:ln>
                <a:noFill/>
              </a:ln>
              <a:solidFill>
                <a:schemeClr val="tx1"/>
              </a:solidFill>
              <a:effectLst/>
              <a:latin typeface="+mj-lt"/>
              <a:cs typeface="Arial" pitchFamily="34" charset="0"/>
            </a:endParaRPr>
          </a:p>
        </p:txBody>
      </p:sp>
      <p:pic>
        <p:nvPicPr>
          <p:cNvPr id="5" name="Рисунок 4" descr="сканер сосудистого русла, совмещенный со считывателем контактной смарт-карты (PalmSecure)"/>
          <p:cNvPicPr/>
          <p:nvPr/>
        </p:nvPicPr>
        <p:blipFill>
          <a:blip r:embed="rId3"/>
          <a:srcRect/>
          <a:stretch>
            <a:fillRect/>
          </a:stretch>
        </p:blipFill>
        <p:spPr bwMode="auto">
          <a:xfrm>
            <a:off x="3595678" y="0"/>
            <a:ext cx="3357586" cy="2643182"/>
          </a:xfrm>
          <a:prstGeom prst="rect">
            <a:avLst/>
          </a:prstGeom>
          <a:noFill/>
          <a:ln w="9525">
            <a:noFill/>
            <a:miter lim="800000"/>
            <a:headEnd/>
            <a:tailEnd/>
          </a:ln>
        </p:spPr>
      </p:pic>
      <p:pic>
        <p:nvPicPr>
          <p:cNvPr id="6" name="Рисунок 5" descr="сканер сосудистого русла, совмещенный со считывателем контактной смарт-карты (PalmSecure)"/>
          <p:cNvPicPr/>
          <p:nvPr/>
        </p:nvPicPr>
        <p:blipFill>
          <a:blip r:embed="rId4"/>
          <a:srcRect/>
          <a:stretch>
            <a:fillRect/>
          </a:stretch>
        </p:blipFill>
        <p:spPr bwMode="auto">
          <a:xfrm>
            <a:off x="166654" y="2928935"/>
            <a:ext cx="3929090" cy="3214710"/>
          </a:xfrm>
          <a:prstGeom prst="rect">
            <a:avLst/>
          </a:prstGeom>
          <a:noFill/>
          <a:ln w="9525">
            <a:noFill/>
            <a:miter lim="800000"/>
            <a:headEnd/>
            <a:tailEnd/>
          </a:ln>
        </p:spPr>
      </p:pic>
      <p:pic>
        <p:nvPicPr>
          <p:cNvPr id="7" name="Рисунок 6" descr="сканер отпечатка пальца, совмещенный со считывателем контактной смарт-карты (BioLink)"/>
          <p:cNvPicPr/>
          <p:nvPr/>
        </p:nvPicPr>
        <p:blipFill>
          <a:blip r:embed="rId5"/>
          <a:srcRect/>
          <a:stretch>
            <a:fillRect/>
          </a:stretch>
        </p:blipFill>
        <p:spPr bwMode="auto">
          <a:xfrm>
            <a:off x="3595678" y="3071810"/>
            <a:ext cx="3500462" cy="2986090"/>
          </a:xfrm>
          <a:prstGeom prst="rect">
            <a:avLst/>
          </a:prstGeom>
          <a:noFill/>
          <a:ln w="9525">
            <a:noFill/>
            <a:miter lim="800000"/>
            <a:headEnd/>
            <a:tailEnd/>
          </a:ln>
        </p:spPr>
      </p:pic>
    </p:spTree>
  </p:cSld>
  <p:clrMapOvr>
    <a:masterClrMapping/>
  </p:clrMapOvr>
  <p:transition advClick="0"/>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Прямоугольник 2"/>
          <p:cNvSpPr/>
          <p:nvPr/>
        </p:nvSpPr>
        <p:spPr>
          <a:xfrm>
            <a:off x="0" y="0"/>
            <a:ext cx="9906000" cy="400110"/>
          </a:xfrm>
          <a:prstGeom prst="rect">
            <a:avLst/>
          </a:prstGeom>
        </p:spPr>
        <p:txBody>
          <a:bodyPr wrap="square">
            <a:spAutoFit/>
          </a:bodyPr>
          <a:lstStyle/>
          <a:p>
            <a:pPr marL="228600" indent="-228600" algn="ctr">
              <a:tabLst>
                <a:tab pos="457200" algn="l"/>
              </a:tabLst>
            </a:pPr>
            <a:r>
              <a:rPr lang="ru-RU" sz="2000" b="1" dirty="0" smtClean="0">
                <a:solidFill>
                  <a:srgbClr val="C00000"/>
                </a:solidFill>
                <a:latin typeface="Times New Roman" pitchFamily="18" charset="0"/>
                <a:cs typeface="Times New Roman" pitchFamily="18" charset="0"/>
              </a:rPr>
              <a:t>Рекомендуемая литература:</a:t>
            </a:r>
          </a:p>
        </p:txBody>
      </p:sp>
      <p:sp>
        <p:nvSpPr>
          <p:cNvPr id="4" name="Номер слайда 3"/>
          <p:cNvSpPr>
            <a:spLocks noGrp="1"/>
          </p:cNvSpPr>
          <p:nvPr>
            <p:ph type="sldNum" sz="quarter" idx="12"/>
          </p:nvPr>
        </p:nvSpPr>
        <p:spPr/>
        <p:txBody>
          <a:bodyPr/>
          <a:lstStyle/>
          <a:p>
            <a:fld id="{E8889A9A-632F-4A8C-A8FE-29C40953BEE9}" type="slidenum">
              <a:rPr lang="ru-RU" smtClean="0"/>
              <a:pPr/>
              <a:t>29</a:t>
            </a:fld>
            <a:endParaRPr lang="ru-RU"/>
          </a:p>
        </p:txBody>
      </p:sp>
      <p:sp>
        <p:nvSpPr>
          <p:cNvPr id="5" name="Прямоугольник 4"/>
          <p:cNvSpPr/>
          <p:nvPr/>
        </p:nvSpPr>
        <p:spPr>
          <a:xfrm>
            <a:off x="0" y="500042"/>
            <a:ext cx="9906000" cy="5632311"/>
          </a:xfrm>
          <a:prstGeom prst="rect">
            <a:avLst/>
          </a:prstGeom>
        </p:spPr>
        <p:txBody>
          <a:bodyPr wrap="square">
            <a:spAutoFit/>
          </a:bodyPr>
          <a:lstStyle/>
          <a:p>
            <a:r>
              <a:rPr lang="ru-RU" sz="2400" b="1" dirty="0" smtClean="0"/>
              <a:t>Основная учебная литература:</a:t>
            </a:r>
            <a:endParaRPr lang="ru-RU" sz="2400" dirty="0" smtClean="0"/>
          </a:p>
          <a:p>
            <a:r>
              <a:rPr lang="ru-RU" sz="2400" dirty="0" smtClean="0"/>
              <a:t>1. Зинюк О.В. , </a:t>
            </a:r>
            <a:r>
              <a:rPr lang="ru-RU" sz="2400" dirty="0" err="1" smtClean="0"/>
              <a:t>Никитченко</a:t>
            </a:r>
            <a:r>
              <a:rPr lang="ru-RU" sz="2400" dirty="0" smtClean="0"/>
              <a:t> И.И. "Информатика": учебное пособие</a:t>
            </a:r>
          </a:p>
          <a:p>
            <a:pPr>
              <a:buFontTx/>
              <a:buChar char="-"/>
            </a:pPr>
            <a:r>
              <a:rPr lang="ru-RU" sz="2400" dirty="0" smtClean="0"/>
              <a:t>М.: Изд-во РТА, 2013 (ЭБ РТА).</a:t>
            </a:r>
          </a:p>
          <a:p>
            <a:r>
              <a:rPr lang="ru-RU" sz="2400" b="1" dirty="0" smtClean="0"/>
              <a:t>Дополнительная учебная литература:</a:t>
            </a:r>
          </a:p>
          <a:p>
            <a:r>
              <a:rPr lang="ru-RU" sz="2400" dirty="0" smtClean="0"/>
              <a:t>1. Информационные технологии [Электронный ресурс]: практикум/</a:t>
            </a:r>
          </a:p>
          <a:p>
            <a:r>
              <a:rPr lang="ru-RU" sz="2400" dirty="0" smtClean="0"/>
              <a:t>С. П. </a:t>
            </a:r>
            <a:r>
              <a:rPr lang="ru-RU" sz="2400" dirty="0" err="1" smtClean="0"/>
              <a:t>Крицкий</a:t>
            </a:r>
            <a:r>
              <a:rPr lang="ru-RU" sz="2400" dirty="0" smtClean="0"/>
              <a:t>, Л.Б. Кудрявцева, Е. В. </a:t>
            </a:r>
            <a:r>
              <a:rPr lang="ru-RU" sz="2400" dirty="0" err="1" smtClean="0"/>
              <a:t>Алымова</a:t>
            </a:r>
            <a:r>
              <a:rPr lang="ru-RU" sz="2400" dirty="0" smtClean="0"/>
              <a:t>. - Электрон. текстовые дан.</a:t>
            </a:r>
          </a:p>
          <a:p>
            <a:r>
              <a:rPr lang="ru-RU" sz="2400" dirty="0" smtClean="0"/>
              <a:t>- Ростов </a:t>
            </a:r>
            <a:r>
              <a:rPr lang="ru-RU" sz="2400" dirty="0" err="1" smtClean="0"/>
              <a:t>н</a:t>
            </a:r>
            <a:r>
              <a:rPr lang="ru-RU" sz="2400" dirty="0" smtClean="0"/>
              <a:t>/Д. : Российская таможенная академия, Ростовский филиал, 2016.</a:t>
            </a:r>
          </a:p>
          <a:p>
            <a:r>
              <a:rPr lang="ru-RU" sz="2400" dirty="0" smtClean="0"/>
              <a:t>2. Использование СУБД для обработки таможенной информации</a:t>
            </a:r>
          </a:p>
          <a:p>
            <a:r>
              <a:rPr lang="ru-RU" sz="2400" dirty="0" smtClean="0"/>
              <a:t>[Электронный ресурс] : учеб. пособие / Е. Н. Беляева, Я. С. </a:t>
            </a:r>
            <a:r>
              <a:rPr lang="ru-RU" sz="2400" dirty="0" err="1" smtClean="0"/>
              <a:t>Войналович</a:t>
            </a:r>
            <a:r>
              <a:rPr lang="ru-RU" sz="2400" dirty="0" smtClean="0"/>
              <a:t>. -</a:t>
            </a:r>
          </a:p>
          <a:p>
            <a:r>
              <a:rPr lang="ru-RU" sz="2400" dirty="0" smtClean="0"/>
              <a:t>Электрон. текстовые дан. - Ростов </a:t>
            </a:r>
            <a:r>
              <a:rPr lang="ru-RU" sz="2400" dirty="0" err="1" smtClean="0"/>
              <a:t>н</a:t>
            </a:r>
            <a:r>
              <a:rPr lang="ru-RU" sz="2400" dirty="0" smtClean="0"/>
              <a:t>/Д. : Российская таможенная академия,</a:t>
            </a:r>
          </a:p>
          <a:p>
            <a:r>
              <a:rPr lang="ru-RU" sz="2400" dirty="0" smtClean="0"/>
              <a:t>Ростовский филиал, 2016.</a:t>
            </a:r>
            <a:endParaRPr lang="ru-RU" sz="2400" dirty="0"/>
          </a:p>
        </p:txBody>
      </p:sp>
    </p:spTree>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title" idx="4294967295"/>
          </p:nvPr>
        </p:nvSpPr>
        <p:spPr>
          <a:xfrm>
            <a:off x="0" y="0"/>
            <a:ext cx="9906000" cy="428628"/>
          </a:xfrm>
        </p:spPr>
        <p:txBody>
          <a:bodyPr>
            <a:normAutofit/>
          </a:bodyPr>
          <a:lstStyle/>
          <a:p>
            <a:pPr algn="ctr"/>
            <a:r>
              <a:rPr lang="ru-RU" sz="2000" dirty="0" smtClean="0">
                <a:solidFill>
                  <a:srgbClr val="C00000"/>
                </a:solidFill>
                <a:latin typeface="Times New Roman" pitchFamily="18" charset="0"/>
                <a:cs typeface="Times New Roman" pitchFamily="18" charset="0"/>
              </a:rPr>
              <a:t>Учебные вопросы:</a:t>
            </a:r>
            <a:endParaRPr lang="ru-RU" sz="2000" dirty="0">
              <a:solidFill>
                <a:srgbClr val="C00000"/>
              </a:solidFill>
              <a:latin typeface="Times New Roman" pitchFamily="18" charset="0"/>
              <a:cs typeface="Times New Roman" pitchFamily="18" charset="0"/>
            </a:endParaRPr>
          </a:p>
        </p:txBody>
      </p:sp>
      <p:sp>
        <p:nvSpPr>
          <p:cNvPr id="47125" name="Text Box 21"/>
          <p:cNvSpPr txBox="1">
            <a:spLocks noChangeArrowheads="1"/>
          </p:cNvSpPr>
          <p:nvPr/>
        </p:nvSpPr>
        <p:spPr bwMode="auto">
          <a:xfrm>
            <a:off x="0" y="928670"/>
            <a:ext cx="9906000" cy="4832092"/>
          </a:xfrm>
          <a:prstGeom prst="rect">
            <a:avLst/>
          </a:prstGeom>
          <a:noFill/>
          <a:ln w="9525" algn="ctr">
            <a:noFill/>
            <a:miter lim="800000"/>
            <a:headEnd/>
            <a:tailEnd/>
          </a:ln>
          <a:effectLst/>
        </p:spPr>
        <p:txBody>
          <a:bodyPr wrap="square">
            <a:spAutoFit/>
          </a:bodyPr>
          <a:lstStyle/>
          <a:p>
            <a:pPr marL="457200" lvl="0" indent="-457200">
              <a:buFont typeface="+mj-lt"/>
              <a:buAutoNum type="arabicPeriod"/>
            </a:pPr>
            <a:r>
              <a:rPr lang="ru-RU" sz="4400" b="1" dirty="0" smtClean="0">
                <a:solidFill>
                  <a:srgbClr val="1F0BB5"/>
                </a:solidFill>
                <a:latin typeface="Times New Roman" pitchFamily="18" charset="0"/>
                <a:cs typeface="Times New Roman" pitchFamily="18" charset="0"/>
              </a:rPr>
              <a:t> Понятие защиты информации.</a:t>
            </a:r>
          </a:p>
          <a:p>
            <a:pPr marL="457200" lvl="0" indent="-457200"/>
            <a:endParaRPr lang="ru-RU" sz="4400" b="1" dirty="0" smtClean="0">
              <a:solidFill>
                <a:srgbClr val="1F0BB5"/>
              </a:solidFill>
              <a:latin typeface="Times New Roman" pitchFamily="18" charset="0"/>
              <a:cs typeface="Times New Roman" pitchFamily="18" charset="0"/>
            </a:endParaRPr>
          </a:p>
          <a:p>
            <a:pPr marL="457200" lvl="0" indent="-457200"/>
            <a:r>
              <a:rPr lang="ru-RU" sz="4400" b="1" dirty="0" smtClean="0">
                <a:solidFill>
                  <a:srgbClr val="1F0BB5"/>
                </a:solidFill>
                <a:latin typeface="Times New Roman" pitchFamily="18" charset="0"/>
                <a:cs typeface="Times New Roman" pitchFamily="18" charset="0"/>
              </a:rPr>
              <a:t>2. Методы защиты информации.</a:t>
            </a:r>
          </a:p>
          <a:p>
            <a:pPr marL="457200" lvl="0" indent="-457200"/>
            <a:endParaRPr lang="ru-RU" sz="4400" b="1" dirty="0" smtClean="0">
              <a:solidFill>
                <a:srgbClr val="1F0BB5"/>
              </a:solidFill>
              <a:latin typeface="Times New Roman" pitchFamily="18" charset="0"/>
              <a:cs typeface="Times New Roman" pitchFamily="18" charset="0"/>
            </a:endParaRPr>
          </a:p>
          <a:p>
            <a:pPr marL="457200" lvl="0" indent="-457200"/>
            <a:r>
              <a:rPr lang="ru-RU" sz="4400" b="1" dirty="0" smtClean="0">
                <a:solidFill>
                  <a:srgbClr val="1F0BB5"/>
                </a:solidFill>
                <a:latin typeface="Times New Roman" pitchFamily="18" charset="0"/>
                <a:cs typeface="Times New Roman" pitchFamily="18" charset="0"/>
              </a:rPr>
              <a:t>3. Понятие компьютерной вирусологии. Антивирусные средства.</a:t>
            </a:r>
            <a:endParaRPr lang="ru-RU" sz="4400" b="1" dirty="0">
              <a:solidFill>
                <a:srgbClr val="1F0BB5"/>
              </a:solidFill>
              <a:latin typeface="Times New Roman" pitchFamily="18" charset="0"/>
              <a:cs typeface="Times New Roman" pitchFamily="18" charset="0"/>
            </a:endParaRPr>
          </a:p>
        </p:txBody>
      </p:sp>
      <p:sp>
        <p:nvSpPr>
          <p:cNvPr id="4" name="Номер слайда 3"/>
          <p:cNvSpPr>
            <a:spLocks noGrp="1"/>
          </p:cNvSpPr>
          <p:nvPr>
            <p:ph type="sldNum" sz="quarter" idx="12"/>
          </p:nvPr>
        </p:nvSpPr>
        <p:spPr/>
        <p:txBody>
          <a:bodyPr/>
          <a:lstStyle/>
          <a:p>
            <a:fld id="{E8889A9A-632F-4A8C-A8FE-29C40953BEE9}" type="slidenum">
              <a:rPr lang="ru-RU" smtClean="0"/>
              <a:pPr/>
              <a:t>3</a:t>
            </a:fld>
            <a:endParaRPr lang="ru-RU"/>
          </a:p>
        </p:txBody>
      </p:sp>
    </p:spTree>
  </p:cSld>
  <p:clrMapOvr>
    <a:masterClrMapping/>
  </p:clrMapOvr>
  <p:transition advClick="0"/>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dissolve">
                                      <p:cBhvr>
                                        <p:cTn id="7" dur="5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0" y="0"/>
            <a:ext cx="9906000" cy="409596"/>
          </a:xfrm>
        </p:spPr>
        <p:txBody>
          <a:bodyPr>
            <a:normAutofit/>
          </a:bodyPr>
          <a:lstStyle/>
          <a:p>
            <a:pPr algn="ctr"/>
            <a:r>
              <a:rPr lang="ru-RU" sz="2000" dirty="0" smtClean="0">
                <a:solidFill>
                  <a:srgbClr val="C00000"/>
                </a:solidFill>
                <a:effectLst/>
                <a:latin typeface="Times New Roman" pitchFamily="18" charset="0"/>
                <a:cs typeface="Times New Roman" pitchFamily="18" charset="0"/>
              </a:rPr>
              <a:t>Понятие защиты информации</a:t>
            </a:r>
            <a:endParaRPr lang="ru-RU" sz="2000" dirty="0">
              <a:solidFill>
                <a:srgbClr val="C00000"/>
              </a:solidFill>
              <a:effectLst/>
              <a:latin typeface="Times New Roman" pitchFamily="18" charset="0"/>
              <a:cs typeface="Times New Roman" pitchFamily="18" charset="0"/>
            </a:endParaRPr>
          </a:p>
        </p:txBody>
      </p:sp>
      <p:sp>
        <p:nvSpPr>
          <p:cNvPr id="64527" name="Text Box 15"/>
          <p:cNvSpPr txBox="1">
            <a:spLocks noChangeArrowheads="1"/>
          </p:cNvSpPr>
          <p:nvPr/>
        </p:nvSpPr>
        <p:spPr bwMode="auto">
          <a:xfrm>
            <a:off x="0" y="571480"/>
            <a:ext cx="9906000" cy="5632311"/>
          </a:xfrm>
          <a:prstGeom prst="rect">
            <a:avLst/>
          </a:prstGeom>
          <a:noFill/>
          <a:ln w="9525" algn="ctr">
            <a:noFill/>
            <a:miter lim="800000"/>
            <a:headEnd/>
            <a:tailEnd/>
          </a:ln>
          <a:effectLst/>
        </p:spPr>
        <p:txBody>
          <a:bodyPr wrap="square">
            <a:spAutoFit/>
          </a:bodyPr>
          <a:lstStyle/>
          <a:p>
            <a:pPr algn="ctr"/>
            <a:r>
              <a:rPr lang="ru-RU" sz="2000" dirty="0" smtClean="0"/>
              <a:t> Отличительной особенностью современности является переход от индустриального общества к информационному, в котором </a:t>
            </a:r>
            <a:r>
              <a:rPr lang="ru-RU" sz="2000" dirty="0" smtClean="0">
                <a:solidFill>
                  <a:srgbClr val="FF0000"/>
                </a:solidFill>
              </a:rPr>
              <a:t>главным ресурсом становится информация. </a:t>
            </a:r>
          </a:p>
          <a:p>
            <a:pPr algn="ctr"/>
            <a:endParaRPr lang="ru-RU" sz="2000" dirty="0" smtClean="0">
              <a:solidFill>
                <a:srgbClr val="FF0000"/>
              </a:solidFill>
            </a:endParaRPr>
          </a:p>
          <a:p>
            <a:pPr algn="ctr"/>
            <a:r>
              <a:rPr lang="ru-RU" sz="2000" dirty="0" smtClean="0"/>
              <a:t>В этой связи </a:t>
            </a:r>
            <a:r>
              <a:rPr lang="ru-RU" sz="2000" dirty="0" smtClean="0">
                <a:solidFill>
                  <a:srgbClr val="FF0000"/>
                </a:solidFill>
              </a:rPr>
              <a:t>информационная сфера, </a:t>
            </a:r>
            <a:r>
              <a:rPr lang="ru-RU" sz="2000" dirty="0" smtClean="0"/>
              <a:t>представляющая собой специфическую сферу деятельности субъектов общественной жизни, связанную </a:t>
            </a:r>
            <a:r>
              <a:rPr lang="ru-RU" sz="2000" dirty="0" smtClean="0">
                <a:solidFill>
                  <a:srgbClr val="1F0BB5"/>
                </a:solidFill>
              </a:rPr>
              <a:t>с созданием, хранением, распространением, передачей, обработкой и использованием информации, </a:t>
            </a:r>
            <a:r>
              <a:rPr lang="ru-RU" sz="2000" dirty="0" smtClean="0"/>
              <a:t>является одной из важнейших составляющих не только России, но и современного общества любого развивающегося государства. </a:t>
            </a:r>
          </a:p>
          <a:p>
            <a:pPr algn="ctr"/>
            <a:endParaRPr lang="ru-RU" sz="2000" dirty="0" smtClean="0"/>
          </a:p>
          <a:p>
            <a:pPr algn="ctr"/>
            <a:r>
              <a:rPr lang="ru-RU" sz="2000" dirty="0" smtClean="0"/>
              <a:t>Определяющими особенностями современного этапа в развитии информационных технологий является наличие </a:t>
            </a:r>
            <a:r>
              <a:rPr lang="ru-RU" sz="2000" i="1" dirty="0" smtClean="0">
                <a:solidFill>
                  <a:srgbClr val="1F0BB5"/>
                </a:solidFill>
              </a:rPr>
              <a:t>компьютерных сетей</a:t>
            </a:r>
            <a:r>
              <a:rPr lang="ru-RU" sz="2000" dirty="0" smtClean="0">
                <a:solidFill>
                  <a:srgbClr val="1F0BB5"/>
                </a:solidFill>
              </a:rPr>
              <a:t> </a:t>
            </a:r>
            <a:r>
              <a:rPr lang="ru-RU" sz="2000" dirty="0" smtClean="0"/>
              <a:t>и </a:t>
            </a:r>
            <a:r>
              <a:rPr lang="ru-RU" sz="2000" dirty="0" smtClean="0">
                <a:solidFill>
                  <a:srgbClr val="1F0BB5"/>
                </a:solidFill>
              </a:rPr>
              <a:t>телекоммуникационных систем</a:t>
            </a:r>
            <a:r>
              <a:rPr lang="ru-RU" sz="2000" dirty="0" smtClean="0"/>
              <a:t>, в которых циркулирует </a:t>
            </a:r>
            <a:r>
              <a:rPr lang="ru-RU" sz="2000" i="1" dirty="0" smtClean="0">
                <a:solidFill>
                  <a:srgbClr val="1F0BB5"/>
                </a:solidFill>
              </a:rPr>
              <a:t>мультимедиа информация</a:t>
            </a:r>
            <a:r>
              <a:rPr lang="ru-RU" sz="2000" dirty="0" smtClean="0"/>
              <a:t>, включающая </a:t>
            </a:r>
            <a:r>
              <a:rPr lang="ru-RU" sz="2000" dirty="0" smtClean="0">
                <a:solidFill>
                  <a:srgbClr val="FF0000"/>
                </a:solidFill>
              </a:rPr>
              <a:t>тексты, таблицы, изображения, звук и видео</a:t>
            </a:r>
            <a:r>
              <a:rPr lang="ru-RU" sz="2000" dirty="0" smtClean="0"/>
              <a:t>.</a:t>
            </a:r>
          </a:p>
          <a:p>
            <a:pPr algn="ctr"/>
            <a:endParaRPr lang="ru-RU" sz="2000" dirty="0" smtClean="0"/>
          </a:p>
          <a:p>
            <a:pPr algn="ctr"/>
            <a:r>
              <a:rPr lang="ru-RU" sz="2000" dirty="0" smtClean="0"/>
              <a:t>Приоритетным направлением процесса нормотворчества в Российской Федерации (РФ) является обеспечение </a:t>
            </a:r>
            <a:r>
              <a:rPr lang="ru-RU" sz="2000" b="1" dirty="0" smtClean="0">
                <a:solidFill>
                  <a:srgbClr val="FF0000"/>
                </a:solidFill>
              </a:rPr>
              <a:t>информационной безопасности</a:t>
            </a:r>
            <a:r>
              <a:rPr lang="ru-RU" sz="2000" dirty="0" smtClean="0">
                <a:solidFill>
                  <a:srgbClr val="FF0000"/>
                </a:solidFill>
              </a:rPr>
              <a:t> </a:t>
            </a:r>
            <a:r>
              <a:rPr lang="ru-RU" sz="2000" dirty="0" smtClean="0"/>
              <a:t>государства.</a:t>
            </a:r>
            <a:endParaRPr lang="ru-RU" sz="2000" dirty="0"/>
          </a:p>
        </p:txBody>
      </p:sp>
      <p:sp>
        <p:nvSpPr>
          <p:cNvPr id="4" name="Номер слайда 3"/>
          <p:cNvSpPr>
            <a:spLocks noGrp="1"/>
          </p:cNvSpPr>
          <p:nvPr>
            <p:ph type="sldNum" sz="quarter" idx="12"/>
          </p:nvPr>
        </p:nvSpPr>
        <p:spPr/>
        <p:txBody>
          <a:bodyPr/>
          <a:lstStyle/>
          <a:p>
            <a:fld id="{E8889A9A-632F-4A8C-A8FE-29C40953BEE9}" type="slidenum">
              <a:rPr lang="ru-RU" smtClean="0"/>
              <a:pPr/>
              <a:t>4</a:t>
            </a:fld>
            <a:endParaRPr lang="ru-RU"/>
          </a:p>
        </p:txBody>
      </p:sp>
    </p:spTree>
  </p:cSld>
  <p:clrMapOvr>
    <a:masterClrMapping/>
  </p:clrMapOvr>
  <p:transition advClick="0"/>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0" y="0"/>
            <a:ext cx="9906000" cy="409596"/>
          </a:xfrm>
        </p:spPr>
        <p:txBody>
          <a:bodyPr>
            <a:normAutofit/>
          </a:bodyPr>
          <a:lstStyle/>
          <a:p>
            <a:pPr algn="ctr"/>
            <a:r>
              <a:rPr lang="ru-RU" sz="2000" dirty="0" smtClean="0">
                <a:solidFill>
                  <a:srgbClr val="C00000"/>
                </a:solidFill>
                <a:effectLst/>
                <a:latin typeface="Times New Roman" pitchFamily="18" charset="0"/>
                <a:cs typeface="Times New Roman" pitchFamily="18" charset="0"/>
              </a:rPr>
              <a:t>Понятие защиты информации</a:t>
            </a:r>
            <a:endParaRPr lang="ru-RU" sz="2000" dirty="0">
              <a:solidFill>
                <a:srgbClr val="C00000"/>
              </a:solidFill>
              <a:effectLst/>
              <a:latin typeface="Times New Roman" pitchFamily="18" charset="0"/>
              <a:cs typeface="Times New Roman" pitchFamily="18" charset="0"/>
            </a:endParaRPr>
          </a:p>
        </p:txBody>
      </p:sp>
      <p:sp>
        <p:nvSpPr>
          <p:cNvPr id="64527" name="Text Box 15"/>
          <p:cNvSpPr txBox="1">
            <a:spLocks noChangeArrowheads="1"/>
          </p:cNvSpPr>
          <p:nvPr/>
        </p:nvSpPr>
        <p:spPr bwMode="auto">
          <a:xfrm>
            <a:off x="0" y="2357430"/>
            <a:ext cx="9906000" cy="2308324"/>
          </a:xfrm>
          <a:prstGeom prst="rect">
            <a:avLst/>
          </a:prstGeom>
          <a:noFill/>
          <a:ln w="9525" algn="ctr">
            <a:noFill/>
            <a:miter lim="800000"/>
            <a:headEnd/>
            <a:tailEnd/>
          </a:ln>
          <a:effectLst/>
        </p:spPr>
        <p:txBody>
          <a:bodyPr wrap="square">
            <a:spAutoFit/>
          </a:bodyPr>
          <a:lstStyle/>
          <a:p>
            <a:pPr algn="ctr"/>
            <a:r>
              <a:rPr lang="ru-RU" dirty="0" smtClean="0">
                <a:latin typeface="Arial" pitchFamily="34" charset="0"/>
                <a:cs typeface="Arial" pitchFamily="34" charset="0"/>
              </a:rPr>
              <a:t>В настоящей Доктрине</a:t>
            </a:r>
            <a:r>
              <a:rPr lang="ru-RU" dirty="0" smtClean="0">
                <a:solidFill>
                  <a:srgbClr val="FF0000"/>
                </a:solidFill>
                <a:latin typeface="Arial" pitchFamily="34" charset="0"/>
                <a:cs typeface="Arial" pitchFamily="34" charset="0"/>
              </a:rPr>
              <a:t> </a:t>
            </a:r>
            <a:r>
              <a:rPr lang="ru-RU" b="1" dirty="0" smtClean="0">
                <a:solidFill>
                  <a:srgbClr val="FF0000"/>
                </a:solidFill>
                <a:latin typeface="Arial" pitchFamily="34" charset="0"/>
                <a:cs typeface="Arial" pitchFamily="34" charset="0"/>
              </a:rPr>
              <a:t>под информационной сферой понимается </a:t>
            </a:r>
            <a:r>
              <a:rPr lang="ru-RU" dirty="0" smtClean="0">
                <a:solidFill>
                  <a:srgbClr val="1F0BB5"/>
                </a:solidFill>
                <a:latin typeface="Arial" pitchFamily="34" charset="0"/>
                <a:cs typeface="Arial" pitchFamily="34" charset="0"/>
              </a:rPr>
              <a:t>совокупность информации, объектов информатизации, информационных систем, сайтов в информационно-телекоммуникационной сети «Интернет» (далее - сеть «Интернет»), сетей связи, информационных технологий, субъектов</a:t>
            </a:r>
            <a:r>
              <a:rPr lang="ru-RU" dirty="0" smtClean="0">
                <a:latin typeface="Arial" pitchFamily="34" charset="0"/>
                <a:cs typeface="Arial" pitchFamily="34" charset="0"/>
              </a:rPr>
              <a:t>, деятельность которых связана с формированием и обработкой информации, развитием и использованием названных технологий, обеспечением информационной безопасности, а также совокупность механизмов регулирования соответствующих общественных отношений.</a:t>
            </a:r>
          </a:p>
          <a:p>
            <a:pPr algn="ctr"/>
            <a:endParaRPr lang="ru-RU" dirty="0"/>
          </a:p>
        </p:txBody>
      </p:sp>
      <p:sp>
        <p:nvSpPr>
          <p:cNvPr id="6" name="Прямоугольник 5"/>
          <p:cNvSpPr/>
          <p:nvPr/>
        </p:nvSpPr>
        <p:spPr>
          <a:xfrm>
            <a:off x="4953000" y="357166"/>
            <a:ext cx="4953000" cy="923330"/>
          </a:xfrm>
          <a:prstGeom prst="rect">
            <a:avLst/>
          </a:prstGeom>
        </p:spPr>
        <p:txBody>
          <a:bodyPr wrap="square">
            <a:spAutoFit/>
          </a:bodyPr>
          <a:lstStyle/>
          <a:p>
            <a:pPr algn="ctr"/>
            <a:r>
              <a:rPr lang="ru-RU" dirty="0" smtClean="0"/>
              <a:t>Президент России Владимир Путин своим указом утвердил </a:t>
            </a:r>
            <a:r>
              <a:rPr lang="ru-RU" b="1" dirty="0" smtClean="0">
                <a:solidFill>
                  <a:srgbClr val="1F0BB5"/>
                </a:solidFill>
              </a:rPr>
              <a:t>Доктрину информационной безопасности России. </a:t>
            </a:r>
            <a:endParaRPr lang="ru-RU" dirty="0"/>
          </a:p>
        </p:txBody>
      </p:sp>
      <p:pic>
        <p:nvPicPr>
          <p:cNvPr id="1026" name="Picture 2"/>
          <p:cNvPicPr>
            <a:picLocks noChangeAspect="1" noChangeArrowheads="1"/>
          </p:cNvPicPr>
          <p:nvPr/>
        </p:nvPicPr>
        <p:blipFill>
          <a:blip r:embed="rId2" cstate="print"/>
          <a:srcRect/>
          <a:stretch>
            <a:fillRect/>
          </a:stretch>
        </p:blipFill>
        <p:spPr bwMode="auto">
          <a:xfrm>
            <a:off x="0" y="428604"/>
            <a:ext cx="4895850" cy="971550"/>
          </a:xfrm>
          <a:prstGeom prst="rect">
            <a:avLst/>
          </a:prstGeom>
          <a:noFill/>
          <a:ln w="9525">
            <a:noFill/>
            <a:miter lim="800000"/>
            <a:headEnd/>
            <a:tailEnd/>
          </a:ln>
          <a:effectLst/>
        </p:spPr>
      </p:pic>
      <p:sp>
        <p:nvSpPr>
          <p:cNvPr id="7" name="Прямоугольник 6"/>
          <p:cNvSpPr/>
          <p:nvPr/>
        </p:nvSpPr>
        <p:spPr>
          <a:xfrm>
            <a:off x="0" y="4572008"/>
            <a:ext cx="9906000" cy="1754326"/>
          </a:xfrm>
          <a:prstGeom prst="rect">
            <a:avLst/>
          </a:prstGeom>
        </p:spPr>
        <p:txBody>
          <a:bodyPr wrap="square">
            <a:spAutoFit/>
          </a:bodyPr>
          <a:lstStyle/>
          <a:p>
            <a:pPr algn="ctr"/>
            <a:r>
              <a:rPr lang="ru-RU" b="1" dirty="0" smtClean="0">
                <a:solidFill>
                  <a:srgbClr val="FF0000"/>
                </a:solidFill>
              </a:rPr>
              <a:t>Информационная безопасность Российской Федерации </a:t>
            </a:r>
            <a:r>
              <a:rPr lang="ru-RU" dirty="0" smtClean="0"/>
              <a:t>(далее - информационная безопасность) </a:t>
            </a:r>
            <a:r>
              <a:rPr lang="ru-RU" dirty="0" smtClean="0">
                <a:solidFill>
                  <a:srgbClr val="1F0BB5"/>
                </a:solidFill>
              </a:rPr>
              <a:t>- состояние защищенности личности, общества и государства от внутренних и внешних информационных угроз,</a:t>
            </a:r>
            <a:r>
              <a:rPr lang="ru-RU" dirty="0" smtClean="0"/>
              <a:t> при котором обеспечиваются реализация конституционных прав и свобод человека и гражданина, достойные качество и уровень жизни граждан, суверенитет, территориальная целостность и устойчивое социально-экономическое развитие Российской Федерации, оборона и безопасность государства.</a:t>
            </a:r>
          </a:p>
        </p:txBody>
      </p:sp>
      <p:sp>
        <p:nvSpPr>
          <p:cNvPr id="8" name="Прямоугольник 7"/>
          <p:cNvSpPr/>
          <p:nvPr/>
        </p:nvSpPr>
        <p:spPr>
          <a:xfrm>
            <a:off x="0" y="1428736"/>
            <a:ext cx="9906000" cy="923330"/>
          </a:xfrm>
          <a:prstGeom prst="rect">
            <a:avLst/>
          </a:prstGeom>
        </p:spPr>
        <p:txBody>
          <a:bodyPr wrap="square">
            <a:spAutoFit/>
          </a:bodyPr>
          <a:lstStyle/>
          <a:p>
            <a:pPr algn="ctr"/>
            <a:r>
              <a:rPr lang="ru-RU" dirty="0" smtClean="0"/>
              <a:t>Документ, размещенный на официальном </a:t>
            </a:r>
            <a:r>
              <a:rPr lang="ru-RU" dirty="0" err="1" smtClean="0"/>
              <a:t>интернет-портале</a:t>
            </a:r>
            <a:r>
              <a:rPr lang="ru-RU" dirty="0" smtClean="0"/>
              <a:t> правовой информации, вступил в законную силу со дня подписания, 5 декабря 2016 года.</a:t>
            </a:r>
          </a:p>
          <a:p>
            <a:pPr algn="ctr"/>
            <a:r>
              <a:rPr lang="ru-RU" dirty="0" smtClean="0"/>
              <a:t> Прежняя доктрина, принятая еще в 2000 году, признана утратившей силу.</a:t>
            </a:r>
            <a:endParaRPr lang="ru-RU" dirty="0"/>
          </a:p>
        </p:txBody>
      </p:sp>
      <p:sp>
        <p:nvSpPr>
          <p:cNvPr id="9" name="Номер слайда 8"/>
          <p:cNvSpPr>
            <a:spLocks noGrp="1"/>
          </p:cNvSpPr>
          <p:nvPr>
            <p:ph type="sldNum" sz="quarter" idx="12"/>
          </p:nvPr>
        </p:nvSpPr>
        <p:spPr/>
        <p:txBody>
          <a:bodyPr/>
          <a:lstStyle/>
          <a:p>
            <a:fld id="{E8889A9A-632F-4A8C-A8FE-29C40953BEE9}" type="slidenum">
              <a:rPr lang="ru-RU" smtClean="0"/>
              <a:pPr/>
              <a:t>5</a:t>
            </a:fld>
            <a:endParaRPr lang="ru-RU"/>
          </a:p>
        </p:txBody>
      </p:sp>
    </p:spTree>
  </p:cSld>
  <p:clrMapOvr>
    <a:masterClrMapping/>
  </p:clrMapOvr>
  <p:transition advClick="0"/>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7586" name="Rectangle 4"/>
          <p:cNvSpPr>
            <a:spLocks noGrp="1" noChangeArrowheads="1"/>
          </p:cNvSpPr>
          <p:nvPr>
            <p:ph type="title" idx="4294967295"/>
          </p:nvPr>
        </p:nvSpPr>
        <p:spPr>
          <a:xfrm>
            <a:off x="0" y="0"/>
            <a:ext cx="9906000" cy="571504"/>
          </a:xfrm>
        </p:spPr>
        <p:txBody>
          <a:bodyPr>
            <a:normAutofit/>
          </a:bodyPr>
          <a:lstStyle/>
          <a:p>
            <a:pPr algn="ctr"/>
            <a:r>
              <a:rPr lang="ru-RU" sz="2000" dirty="0" smtClean="0">
                <a:solidFill>
                  <a:srgbClr val="C00000"/>
                </a:solidFill>
                <a:effectLst/>
                <a:latin typeface="Times New Roman" pitchFamily="18" charset="0"/>
                <a:cs typeface="Times New Roman" pitchFamily="18" charset="0"/>
              </a:rPr>
              <a:t>Понятие защиты информации</a:t>
            </a:r>
            <a:endParaRPr lang="ru-RU" sz="2000" dirty="0">
              <a:solidFill>
                <a:srgbClr val="C00000"/>
              </a:solidFill>
              <a:effectLst/>
              <a:latin typeface="Times New Roman" pitchFamily="18" charset="0"/>
              <a:cs typeface="Times New Roman" pitchFamily="18" charset="0"/>
            </a:endParaRPr>
          </a:p>
        </p:txBody>
      </p:sp>
      <p:sp>
        <p:nvSpPr>
          <p:cNvPr id="67611" name="Text Box 27"/>
          <p:cNvSpPr txBox="1">
            <a:spLocks noChangeArrowheads="1"/>
          </p:cNvSpPr>
          <p:nvPr/>
        </p:nvSpPr>
        <p:spPr bwMode="auto">
          <a:xfrm>
            <a:off x="452406" y="1000109"/>
            <a:ext cx="9001188" cy="496996"/>
          </a:xfrm>
          <a:prstGeom prst="rect">
            <a:avLst/>
          </a:prstGeom>
          <a:noFill/>
          <a:ln w="9525" algn="ctr">
            <a:noFill/>
            <a:miter lim="800000"/>
            <a:headEnd/>
            <a:tailEnd/>
          </a:ln>
          <a:effectLst/>
        </p:spPr>
        <p:txBody>
          <a:bodyPr wrap="square">
            <a:spAutoFit/>
          </a:bodyPr>
          <a:lstStyle/>
          <a:p>
            <a:pPr algn="ctr">
              <a:lnSpc>
                <a:spcPct val="150000"/>
              </a:lnSpc>
            </a:pPr>
            <a:r>
              <a:rPr lang="ru-RU" sz="2000" dirty="0" smtClean="0"/>
              <a:t> </a:t>
            </a:r>
            <a:endParaRPr lang="ru-RU" sz="2000" dirty="0">
              <a:solidFill>
                <a:schemeClr val="accent3">
                  <a:lumMod val="75000"/>
                </a:schemeClr>
              </a:solidFill>
            </a:endParaRPr>
          </a:p>
        </p:txBody>
      </p:sp>
      <p:sp>
        <p:nvSpPr>
          <p:cNvPr id="5" name="TextBox 4"/>
          <p:cNvSpPr txBox="1"/>
          <p:nvPr/>
        </p:nvSpPr>
        <p:spPr>
          <a:xfrm>
            <a:off x="0" y="5000636"/>
            <a:ext cx="9906000" cy="1631216"/>
          </a:xfrm>
          <a:prstGeom prst="rect">
            <a:avLst/>
          </a:prstGeom>
          <a:noFill/>
        </p:spPr>
        <p:txBody>
          <a:bodyPr wrap="square" rtlCol="0">
            <a:spAutoFit/>
          </a:bodyPr>
          <a:lstStyle/>
          <a:p>
            <a:pPr algn="ctr"/>
            <a:r>
              <a:rPr lang="ru-RU" sz="2000" dirty="0" smtClean="0">
                <a:latin typeface="Times New Roman" pitchFamily="18" charset="0"/>
                <a:cs typeface="Times New Roman" pitchFamily="18" charset="0"/>
              </a:rPr>
              <a:t>К </a:t>
            </a:r>
            <a:r>
              <a:rPr lang="ru-RU" sz="2000" b="1" dirty="0" smtClean="0">
                <a:solidFill>
                  <a:srgbClr val="FF0000"/>
                </a:solidFill>
                <a:latin typeface="Times New Roman" pitchFamily="18" charset="0"/>
                <a:cs typeface="Times New Roman" pitchFamily="18" charset="0"/>
              </a:rPr>
              <a:t>средствам защиты информации </a:t>
            </a:r>
            <a:r>
              <a:rPr lang="ru-RU" sz="2000" dirty="0" smtClean="0">
                <a:latin typeface="Times New Roman" pitchFamily="18" charset="0"/>
                <a:cs typeface="Times New Roman" pitchFamily="18" charset="0"/>
              </a:rPr>
              <a:t>отнесены </a:t>
            </a:r>
            <a:r>
              <a:rPr lang="ru-RU" sz="2000" dirty="0" smtClean="0">
                <a:solidFill>
                  <a:srgbClr val="1F0BB5"/>
                </a:solidFill>
                <a:latin typeface="Times New Roman" pitchFamily="18" charset="0"/>
                <a:cs typeface="Times New Roman" pitchFamily="18" charset="0"/>
              </a:rPr>
              <a:t>технические, криптографические, программные и другие средства</a:t>
            </a:r>
            <a:r>
              <a:rPr lang="ru-RU" sz="2000" dirty="0" smtClean="0">
                <a:latin typeface="Times New Roman" pitchFamily="18" charset="0"/>
                <a:cs typeface="Times New Roman" pitchFamily="18" charset="0"/>
              </a:rPr>
              <a:t>, предназначенные </a:t>
            </a:r>
            <a:r>
              <a:rPr lang="ru-RU" sz="2000" b="1" dirty="0" smtClean="0">
                <a:latin typeface="Times New Roman" pitchFamily="18" charset="0"/>
                <a:cs typeface="Times New Roman" pitchFamily="18" charset="0"/>
              </a:rPr>
              <a:t>для защиты сведений, составляющих государственную тайну, иной информации ограниченного доступа и распространения, </a:t>
            </a:r>
            <a:r>
              <a:rPr lang="ru-RU" sz="2000" dirty="0" smtClean="0">
                <a:solidFill>
                  <a:srgbClr val="1F0BB5"/>
                </a:solidFill>
                <a:latin typeface="Times New Roman" pitchFamily="18" charset="0"/>
                <a:cs typeface="Times New Roman" pitchFamily="18" charset="0"/>
              </a:rPr>
              <a:t>средства, в которых они реализованы</a:t>
            </a:r>
            <a:r>
              <a:rPr lang="ru-RU" sz="2000" dirty="0" smtClean="0">
                <a:latin typeface="Times New Roman" pitchFamily="18" charset="0"/>
                <a:cs typeface="Times New Roman" pitchFamily="18" charset="0"/>
              </a:rPr>
              <a:t>, а также </a:t>
            </a:r>
            <a:r>
              <a:rPr lang="ru-RU" sz="2000" dirty="0" smtClean="0">
                <a:solidFill>
                  <a:srgbClr val="1F0BB5"/>
                </a:solidFill>
                <a:latin typeface="Times New Roman" pitchFamily="18" charset="0"/>
                <a:cs typeface="Times New Roman" pitchFamily="18" charset="0"/>
              </a:rPr>
              <a:t>средства контроля эффективности</a:t>
            </a:r>
            <a:r>
              <a:rPr lang="ru-RU" sz="2000" dirty="0" smtClean="0">
                <a:latin typeface="Times New Roman" pitchFamily="18" charset="0"/>
                <a:cs typeface="Times New Roman" pitchFamily="18" charset="0"/>
              </a:rPr>
              <a:t> </a:t>
            </a:r>
            <a:r>
              <a:rPr lang="ru-RU" sz="2000" b="1" dirty="0" smtClean="0">
                <a:latin typeface="Times New Roman" pitchFamily="18" charset="0"/>
                <a:cs typeface="Times New Roman" pitchFamily="18" charset="0"/>
              </a:rPr>
              <a:t>защиты информации</a:t>
            </a:r>
            <a:r>
              <a:rPr lang="ru-RU" sz="2000" dirty="0" smtClean="0">
                <a:latin typeface="Times New Roman" pitchFamily="18" charset="0"/>
                <a:cs typeface="Times New Roman" pitchFamily="18" charset="0"/>
              </a:rPr>
              <a:t>.</a:t>
            </a:r>
            <a:endParaRPr lang="ru-RU" sz="2000" dirty="0">
              <a:latin typeface="Times New Roman" pitchFamily="18" charset="0"/>
              <a:cs typeface="Times New Roman" pitchFamily="18" charset="0"/>
            </a:endParaRPr>
          </a:p>
        </p:txBody>
      </p:sp>
      <p:sp>
        <p:nvSpPr>
          <p:cNvPr id="7" name="Прямоугольник 6"/>
          <p:cNvSpPr/>
          <p:nvPr/>
        </p:nvSpPr>
        <p:spPr>
          <a:xfrm>
            <a:off x="0" y="571480"/>
            <a:ext cx="9906000" cy="1631216"/>
          </a:xfrm>
          <a:prstGeom prst="rect">
            <a:avLst/>
          </a:prstGeom>
        </p:spPr>
        <p:txBody>
          <a:bodyPr wrap="square">
            <a:spAutoFit/>
          </a:bodyPr>
          <a:lstStyle/>
          <a:p>
            <a:pPr algn="ctr"/>
            <a:r>
              <a:rPr lang="ru-RU" sz="2000" b="1" kern="0" dirty="0" smtClean="0">
                <a:solidFill>
                  <a:srgbClr val="FF0000"/>
                </a:solidFill>
                <a:latin typeface="Times New Roman" pitchFamily="18" charset="0"/>
                <a:cs typeface="Times New Roman" pitchFamily="18" charset="0"/>
              </a:rPr>
              <a:t>Силы обеспечения информационной безопасности </a:t>
            </a:r>
            <a:r>
              <a:rPr lang="ru-RU" sz="2000" kern="0" dirty="0" smtClean="0">
                <a:latin typeface="Times New Roman" pitchFamily="18" charset="0"/>
                <a:cs typeface="Times New Roman" pitchFamily="18" charset="0"/>
              </a:rPr>
              <a:t>- </a:t>
            </a:r>
            <a:r>
              <a:rPr lang="ru-RU" sz="2000" b="1" kern="0" dirty="0" smtClean="0">
                <a:latin typeface="Times New Roman" pitchFamily="18" charset="0"/>
                <a:cs typeface="Times New Roman" pitchFamily="18" charset="0"/>
              </a:rPr>
              <a:t>государственные органы</a:t>
            </a:r>
            <a:r>
              <a:rPr lang="ru-RU" sz="2000" kern="0" dirty="0" smtClean="0">
                <a:latin typeface="Times New Roman" pitchFamily="18" charset="0"/>
                <a:cs typeface="Times New Roman" pitchFamily="18" charset="0"/>
              </a:rPr>
              <a:t>, а также </a:t>
            </a:r>
            <a:r>
              <a:rPr lang="ru-RU" sz="2000" b="1" kern="0" dirty="0" smtClean="0">
                <a:latin typeface="Times New Roman" pitchFamily="18" charset="0"/>
                <a:cs typeface="Times New Roman" pitchFamily="18" charset="0"/>
              </a:rPr>
              <a:t>подразделения и должностные лица государственных органов</a:t>
            </a:r>
            <a:r>
              <a:rPr lang="ru-RU" sz="2000" kern="0" dirty="0" smtClean="0">
                <a:latin typeface="Times New Roman" pitchFamily="18" charset="0"/>
                <a:cs typeface="Times New Roman" pitchFamily="18" charset="0"/>
              </a:rPr>
              <a:t>, </a:t>
            </a:r>
            <a:r>
              <a:rPr lang="ru-RU" sz="2000" b="1" kern="0" dirty="0" smtClean="0">
                <a:latin typeface="Times New Roman" pitchFamily="18" charset="0"/>
                <a:cs typeface="Times New Roman" pitchFamily="18" charset="0"/>
              </a:rPr>
              <a:t>органов местного самоуправления и организаций</a:t>
            </a:r>
            <a:r>
              <a:rPr lang="ru-RU" sz="2000" kern="0" dirty="0" smtClean="0">
                <a:latin typeface="Times New Roman" pitchFamily="18" charset="0"/>
                <a:cs typeface="Times New Roman" pitchFamily="18" charset="0"/>
              </a:rPr>
              <a:t>, уполномоченные на решение в соответствии с законодательством Российской Федерации задач по обеспечению информационной безопасности.</a:t>
            </a:r>
          </a:p>
        </p:txBody>
      </p:sp>
      <p:sp>
        <p:nvSpPr>
          <p:cNvPr id="8" name="Прямоугольник 7"/>
          <p:cNvSpPr/>
          <p:nvPr/>
        </p:nvSpPr>
        <p:spPr>
          <a:xfrm>
            <a:off x="0" y="2214554"/>
            <a:ext cx="9906000" cy="2554545"/>
          </a:xfrm>
          <a:prstGeom prst="rect">
            <a:avLst/>
          </a:prstGeom>
        </p:spPr>
        <p:txBody>
          <a:bodyPr wrap="square">
            <a:spAutoFit/>
          </a:bodyPr>
          <a:lstStyle/>
          <a:p>
            <a:pPr algn="ctr"/>
            <a:r>
              <a:rPr lang="ru-RU" sz="2000" b="1" dirty="0" smtClean="0">
                <a:solidFill>
                  <a:srgbClr val="FF0000"/>
                </a:solidFill>
                <a:latin typeface="Times New Roman" pitchFamily="18" charset="0"/>
                <a:cs typeface="Times New Roman" pitchFamily="18" charset="0"/>
              </a:rPr>
              <a:t>Средства обеспечения информационной безопасности </a:t>
            </a:r>
            <a:r>
              <a:rPr lang="ru-RU" sz="2000" dirty="0" smtClean="0">
                <a:latin typeface="Times New Roman" pitchFamily="18" charset="0"/>
                <a:cs typeface="Times New Roman" pitchFamily="18" charset="0"/>
              </a:rPr>
              <a:t>- </a:t>
            </a:r>
            <a:r>
              <a:rPr lang="ru-RU" sz="2000" b="1" dirty="0" smtClean="0">
                <a:latin typeface="Times New Roman" pitchFamily="18" charset="0"/>
                <a:cs typeface="Times New Roman" pitchFamily="18" charset="0"/>
              </a:rPr>
              <a:t>правовые, организационные, технические и другие средства</a:t>
            </a:r>
            <a:r>
              <a:rPr lang="ru-RU" sz="2000" dirty="0" smtClean="0">
                <a:latin typeface="Times New Roman" pitchFamily="18" charset="0"/>
                <a:cs typeface="Times New Roman" pitchFamily="18" charset="0"/>
              </a:rPr>
              <a:t>, используемые силами обеспечения информационной безопасности.</a:t>
            </a:r>
          </a:p>
          <a:p>
            <a:pPr algn="ctr"/>
            <a:endParaRPr lang="ru-RU" sz="2000" dirty="0" smtClean="0">
              <a:latin typeface="Times New Roman" pitchFamily="18" charset="0"/>
              <a:cs typeface="Times New Roman" pitchFamily="18" charset="0"/>
            </a:endParaRPr>
          </a:p>
          <a:p>
            <a:pPr algn="ctr"/>
            <a:r>
              <a:rPr lang="ru-RU" sz="2000" b="1" dirty="0" smtClean="0">
                <a:solidFill>
                  <a:srgbClr val="FF0000"/>
                </a:solidFill>
                <a:latin typeface="Times New Roman" pitchFamily="18" charset="0"/>
                <a:cs typeface="Times New Roman" pitchFamily="18" charset="0"/>
              </a:rPr>
              <a:t>Система обеспечения информационной безопасности </a:t>
            </a:r>
            <a:r>
              <a:rPr lang="ru-RU" sz="2000" dirty="0" smtClean="0">
                <a:latin typeface="Times New Roman" pitchFamily="18" charset="0"/>
                <a:cs typeface="Times New Roman" pitchFamily="18" charset="0"/>
              </a:rPr>
              <a:t>- совокупность </a:t>
            </a:r>
            <a:r>
              <a:rPr lang="ru-RU" sz="2000" b="1" dirty="0" smtClean="0">
                <a:latin typeface="Times New Roman" pitchFamily="18" charset="0"/>
                <a:cs typeface="Times New Roman" pitchFamily="18" charset="0"/>
              </a:rPr>
              <a:t>сил обеспечения </a:t>
            </a:r>
            <a:r>
              <a:rPr lang="ru-RU" sz="2000" dirty="0" smtClean="0">
                <a:latin typeface="Times New Roman" pitchFamily="18" charset="0"/>
                <a:cs typeface="Times New Roman" pitchFamily="18" charset="0"/>
              </a:rPr>
              <a:t>информационной безопасности, осуществляющих скоординированную и спланированную деятельность, и </a:t>
            </a:r>
            <a:r>
              <a:rPr lang="ru-RU" sz="2000" b="1" dirty="0" smtClean="0">
                <a:latin typeface="Times New Roman" pitchFamily="18" charset="0"/>
                <a:cs typeface="Times New Roman" pitchFamily="18" charset="0"/>
              </a:rPr>
              <a:t>используемых ими средств обеспечения </a:t>
            </a:r>
            <a:r>
              <a:rPr lang="ru-RU" sz="2000" dirty="0" smtClean="0">
                <a:latin typeface="Times New Roman" pitchFamily="18" charset="0"/>
                <a:cs typeface="Times New Roman" pitchFamily="18" charset="0"/>
              </a:rPr>
              <a:t>информационной безопасности.</a:t>
            </a:r>
          </a:p>
        </p:txBody>
      </p:sp>
      <p:sp>
        <p:nvSpPr>
          <p:cNvPr id="9" name="Номер слайда 8"/>
          <p:cNvSpPr>
            <a:spLocks noGrp="1"/>
          </p:cNvSpPr>
          <p:nvPr>
            <p:ph type="sldNum" sz="quarter" idx="12"/>
          </p:nvPr>
        </p:nvSpPr>
        <p:spPr/>
        <p:txBody>
          <a:bodyPr/>
          <a:lstStyle/>
          <a:p>
            <a:fld id="{E8889A9A-632F-4A8C-A8FE-29C40953BEE9}" type="slidenum">
              <a:rPr lang="ru-RU" smtClean="0"/>
              <a:pPr/>
              <a:t>6</a:t>
            </a:fld>
            <a:endParaRPr lang="ru-RU"/>
          </a:p>
        </p:txBody>
      </p:sp>
    </p:spTree>
  </p:cSld>
  <p:clrMapOvr>
    <a:masterClrMapping/>
  </p:clrMapOvr>
  <p:transition advClick="0"/>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8914" name="Group 2"/>
          <p:cNvGrpSpPr>
            <a:grpSpLocks/>
          </p:cNvGrpSpPr>
          <p:nvPr/>
        </p:nvGrpSpPr>
        <p:grpSpPr bwMode="auto">
          <a:xfrm>
            <a:off x="0" y="285728"/>
            <a:ext cx="9667908" cy="6572272"/>
            <a:chOff x="567" y="747"/>
            <a:chExt cx="10809" cy="6685"/>
          </a:xfrm>
        </p:grpSpPr>
        <p:sp>
          <p:nvSpPr>
            <p:cNvPr id="38915" name="Text Box 3"/>
            <p:cNvSpPr txBox="1">
              <a:spLocks noChangeArrowheads="1"/>
            </p:cNvSpPr>
            <p:nvPr/>
          </p:nvSpPr>
          <p:spPr bwMode="auto">
            <a:xfrm>
              <a:off x="2907" y="747"/>
              <a:ext cx="5940" cy="720"/>
            </a:xfrm>
            <a:prstGeom prst="rect">
              <a:avLst/>
            </a:prstGeom>
            <a:solidFill>
              <a:srgbClr val="FFFFFF"/>
            </a:solidFill>
            <a:ln w="28575">
              <a:solidFill>
                <a:srgbClr val="000000"/>
              </a:solidFill>
              <a:miter lim="800000"/>
              <a:headEnd/>
              <a:tailEnd/>
            </a:ln>
          </p:spPr>
          <p:txBody>
            <a:bodyPr vert="horz" wrap="square" lIns="91440" tIns="82800" rIns="91440" bIns="0" numCol="1" anchor="t" anchorCtr="0" compatLnSpc="1">
              <a:prstTxWarp prst="textNoShape">
                <a:avLst/>
              </a:prstTxWarp>
            </a:bodyPr>
            <a:lstStyle/>
            <a:p>
              <a:pPr marR="0" lvl="0" indent="0" algn="ctr" defTabSz="914400" rtl="0" eaLnBrk="1" fontAlgn="base" latinLnBrk="0" hangingPunct="1">
                <a:lnSpc>
                  <a:spcPct val="100000"/>
                </a:lnSpc>
                <a:spcBef>
                  <a:spcPct val="0"/>
                </a:spcBef>
                <a:spcAft>
                  <a:spcPts val="0"/>
                </a:spcAft>
                <a:buClrTx/>
                <a:buSzTx/>
                <a:buFontTx/>
                <a:buNone/>
                <a:tabLst/>
              </a:pPr>
              <a:r>
                <a:rPr kumimoji="0" lang="ru-RU" sz="1600" b="1" i="0" u="none" strike="noStrike" cap="none" normalizeH="0" baseline="0" smtClean="0">
                  <a:ln>
                    <a:noFill/>
                  </a:ln>
                  <a:solidFill>
                    <a:schemeClr val="tx1"/>
                  </a:solidFill>
                  <a:effectLst/>
                  <a:latin typeface="Arial" pitchFamily="34" charset="0"/>
                  <a:cs typeface="Arial" pitchFamily="34" charset="0"/>
                </a:rPr>
                <a:t>Потенциальные угрозы БИ</a:t>
              </a:r>
              <a:endParaRPr kumimoji="0" lang="ru-RU" sz="1600" b="0" i="0" u="none" strike="noStrike" cap="none" normalizeH="0" baseline="0" smtClean="0">
                <a:ln>
                  <a:noFill/>
                </a:ln>
                <a:solidFill>
                  <a:schemeClr val="tx1"/>
                </a:solidFill>
                <a:effectLst/>
                <a:latin typeface="Arial" pitchFamily="34" charset="0"/>
                <a:cs typeface="Arial" pitchFamily="34" charset="0"/>
              </a:endParaRPr>
            </a:p>
          </p:txBody>
        </p:sp>
        <p:sp>
          <p:nvSpPr>
            <p:cNvPr id="38916" name="Text Box 4"/>
            <p:cNvSpPr txBox="1">
              <a:spLocks noChangeArrowheads="1"/>
            </p:cNvSpPr>
            <p:nvPr/>
          </p:nvSpPr>
          <p:spPr bwMode="auto">
            <a:xfrm>
              <a:off x="7767" y="2367"/>
              <a:ext cx="3603" cy="1080"/>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R="0" lvl="0" indent="0" algn="ctr" defTabSz="914400" rtl="0" eaLnBrk="1" fontAlgn="base" latinLnBrk="0" hangingPunct="1">
                <a:lnSpc>
                  <a:spcPct val="100000"/>
                </a:lnSpc>
                <a:spcBef>
                  <a:spcPct val="0"/>
                </a:spcBef>
                <a:spcAft>
                  <a:spcPts val="0"/>
                </a:spcAft>
                <a:buClrTx/>
                <a:buSzTx/>
                <a:buFontTx/>
                <a:buNone/>
                <a:tabLst/>
              </a:pPr>
              <a:r>
                <a:rPr kumimoji="0" lang="ru-RU" sz="1600" b="1" i="0" u="none" strike="noStrike" cap="none" normalizeH="0" baseline="0" noProof="1" smtClean="0">
                  <a:ln>
                    <a:noFill/>
                  </a:ln>
                  <a:solidFill>
                    <a:schemeClr val="tx1"/>
                  </a:solidFill>
                  <a:effectLst/>
                  <a:latin typeface="Arial" pitchFamily="34" charset="0"/>
                  <a:cs typeface="Arial" pitchFamily="34" charset="0"/>
                </a:rPr>
                <a:t>Целенаправленные</a:t>
              </a:r>
            </a:p>
            <a:p>
              <a:pPr marR="0" lvl="0" indent="0" algn="ctr" defTabSz="914400" rtl="0" eaLnBrk="1" fontAlgn="base" latinLnBrk="0" hangingPunct="1">
                <a:lnSpc>
                  <a:spcPct val="100000"/>
                </a:lnSpc>
                <a:spcBef>
                  <a:spcPct val="0"/>
                </a:spcBef>
                <a:spcAft>
                  <a:spcPts val="0"/>
                </a:spcAft>
                <a:buClrTx/>
                <a:buSzTx/>
                <a:buFontTx/>
                <a:buNone/>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(искусственные)</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8917" name="Text Box 5"/>
            <p:cNvSpPr txBox="1">
              <a:spLocks noChangeArrowheads="1"/>
            </p:cNvSpPr>
            <p:nvPr/>
          </p:nvSpPr>
          <p:spPr bwMode="auto">
            <a:xfrm>
              <a:off x="747" y="2187"/>
              <a:ext cx="3600" cy="1080"/>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R="0" lvl="0" indent="0" algn="ctr" defTabSz="914400" rtl="0" eaLnBrk="1" fontAlgn="base" latinLnBrk="0" hangingPunct="1">
                <a:lnSpc>
                  <a:spcPct val="100000"/>
                </a:lnSpc>
                <a:spcBef>
                  <a:spcPct val="0"/>
                </a:spcBef>
                <a:spcAft>
                  <a:spcPts val="0"/>
                </a:spcAft>
                <a:buClrTx/>
                <a:buSzTx/>
                <a:buFontTx/>
                <a:buNone/>
                <a:tabLst/>
              </a:pPr>
              <a:r>
                <a:rPr kumimoji="0" lang="ru-RU" sz="1600" b="1" i="0" u="none" strike="noStrike" cap="none" normalizeH="0" baseline="0" noProof="1" smtClean="0">
                  <a:ln>
                    <a:noFill/>
                  </a:ln>
                  <a:solidFill>
                    <a:schemeClr val="tx1"/>
                  </a:solidFill>
                  <a:effectLst/>
                  <a:latin typeface="Arial" pitchFamily="34" charset="0"/>
                  <a:cs typeface="Arial" pitchFamily="34" charset="0"/>
                </a:rPr>
                <a:t>Случайные</a:t>
              </a:r>
            </a:p>
            <a:p>
              <a:pPr marR="0" lvl="0" indent="0" algn="ctr" defTabSz="914400" rtl="0" eaLnBrk="1" fontAlgn="base" latinLnBrk="0" hangingPunct="1">
                <a:lnSpc>
                  <a:spcPct val="100000"/>
                </a:lnSpc>
                <a:spcBef>
                  <a:spcPct val="0"/>
                </a:spcBef>
                <a:spcAft>
                  <a:spcPts val="0"/>
                </a:spcAft>
                <a:buClrTx/>
                <a:buSzTx/>
                <a:buFontTx/>
                <a:buNone/>
                <a:tabLst/>
              </a:pPr>
              <a:r>
                <a:rPr kumimoji="0" lang="ru-RU" sz="1600" b="1" i="0" u="none" strike="noStrike" cap="none" normalizeH="0" baseline="0" smtClean="0">
                  <a:ln>
                    <a:noFill/>
                  </a:ln>
                  <a:solidFill>
                    <a:schemeClr val="tx1"/>
                  </a:solidFill>
                  <a:effectLst/>
                  <a:latin typeface="Arial" pitchFamily="34" charset="0"/>
                  <a:cs typeface="Arial" pitchFamily="34" charset="0"/>
                </a:rPr>
                <a:t>(естественные)</a:t>
              </a:r>
              <a:endParaRPr kumimoji="0" lang="ru-RU" sz="1600" b="0" i="0" u="none" strike="noStrike" cap="none" normalizeH="0" baseline="0" smtClean="0">
                <a:ln>
                  <a:noFill/>
                </a:ln>
                <a:solidFill>
                  <a:schemeClr val="tx1"/>
                </a:solidFill>
                <a:effectLst/>
                <a:latin typeface="Arial" pitchFamily="34" charset="0"/>
                <a:cs typeface="Arial" pitchFamily="34" charset="0"/>
              </a:endParaRPr>
            </a:p>
          </p:txBody>
        </p:sp>
        <p:sp>
          <p:nvSpPr>
            <p:cNvPr id="38918" name="Text Box 6"/>
            <p:cNvSpPr txBox="1">
              <a:spLocks noChangeArrowheads="1"/>
            </p:cNvSpPr>
            <p:nvPr/>
          </p:nvSpPr>
          <p:spPr bwMode="auto">
            <a:xfrm>
              <a:off x="567" y="5247"/>
              <a:ext cx="2520" cy="21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1"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Пожар</a:t>
              </a:r>
              <a:r>
                <a:rPr kumimoji="0" lang="en-US" sz="1600" b="1" i="0" u="none" strike="noStrike" cap="none" normalizeH="0" baseline="0" dirty="0" smtClean="0">
                  <a:ln>
                    <a:noFill/>
                  </a:ln>
                  <a:solidFill>
                    <a:schemeClr val="tx1"/>
                  </a:solidFill>
                  <a:effectLst/>
                  <a:latin typeface="Arial" pitchFamily="34" charset="0"/>
                  <a:cs typeface="Arial" pitchFamily="34" charset="0"/>
                </a:rPr>
                <a:t>;</a:t>
              </a:r>
              <a:endParaRPr kumimoji="0" lang="ru-RU" sz="1600" b="1" i="0" u="none" strike="noStrike" cap="none" normalizeH="0" baseline="0" dirty="0" smtClean="0">
                <a:ln>
                  <a:noFill/>
                </a:ln>
                <a:solidFill>
                  <a:schemeClr val="tx1"/>
                </a:solidFill>
                <a:effectLst/>
                <a:latin typeface="Arial" pitchFamily="34" charset="0"/>
                <a:cs typeface="Arial" pitchFamily="34" charset="0"/>
              </a:endParaRPr>
            </a:p>
            <a:p>
              <a:pPr marR="0" lvl="0"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Наводнения</a:t>
              </a:r>
              <a:r>
                <a:rPr kumimoji="0" lang="en-US" sz="1600" b="1" i="0" u="none" strike="noStrike" cap="none" normalizeH="0" baseline="0" dirty="0" smtClean="0">
                  <a:ln>
                    <a:noFill/>
                  </a:ln>
                  <a:solidFill>
                    <a:schemeClr val="tx1"/>
                  </a:solidFill>
                  <a:effectLst/>
                  <a:latin typeface="Arial" pitchFamily="34" charset="0"/>
                  <a:cs typeface="Arial" pitchFamily="34" charset="0"/>
                </a:rPr>
                <a:t>;</a:t>
              </a:r>
              <a:endParaRPr kumimoji="0" lang="ru-RU" sz="1600" b="1" i="0" u="none" strike="noStrike" cap="none" normalizeH="0" baseline="0" dirty="0" smtClean="0">
                <a:ln>
                  <a:noFill/>
                </a:ln>
                <a:solidFill>
                  <a:schemeClr val="tx1"/>
                </a:solidFill>
                <a:effectLst/>
                <a:latin typeface="Arial" pitchFamily="34" charset="0"/>
                <a:cs typeface="Arial" pitchFamily="34" charset="0"/>
              </a:endParaRPr>
            </a:p>
            <a:p>
              <a:pPr marR="0" lvl="0"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ЭМИ</a:t>
              </a:r>
              <a:r>
                <a:rPr kumimoji="0" lang="en-US" sz="1600" b="1" i="0" u="none" strike="noStrike" cap="none" normalizeH="0" baseline="0" dirty="0" smtClean="0">
                  <a:ln>
                    <a:noFill/>
                  </a:ln>
                  <a:solidFill>
                    <a:schemeClr val="tx1"/>
                  </a:solidFill>
                  <a:effectLst/>
                  <a:latin typeface="Arial" pitchFamily="34" charset="0"/>
                  <a:cs typeface="Arial" pitchFamily="34" charset="0"/>
                </a:rPr>
                <a:t>;</a:t>
              </a:r>
              <a:endParaRPr kumimoji="0" lang="ru-RU" sz="1600" b="1" i="0" u="none" strike="noStrike" cap="none" normalizeH="0" baseline="0" dirty="0" smtClean="0">
                <a:ln>
                  <a:noFill/>
                </a:ln>
                <a:solidFill>
                  <a:schemeClr val="tx1"/>
                </a:solidFill>
                <a:effectLst/>
                <a:latin typeface="Arial" pitchFamily="34" charset="0"/>
                <a:cs typeface="Arial" pitchFamily="34" charset="0"/>
              </a:endParaRPr>
            </a:p>
            <a:p>
              <a:pPr marL="0" marR="0" lvl="1"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землетрясение</a:t>
              </a:r>
              <a:r>
                <a:rPr lang="en-US" sz="1600" b="1" dirty="0" smtClean="0">
                  <a:latin typeface="Arial" pitchFamily="34" charset="0"/>
                  <a:cs typeface="Arial" pitchFamily="34" charset="0"/>
                </a:rPr>
                <a:t>.</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8919" name="Text Box 7"/>
            <p:cNvSpPr txBox="1">
              <a:spLocks noChangeArrowheads="1"/>
            </p:cNvSpPr>
            <p:nvPr/>
          </p:nvSpPr>
          <p:spPr bwMode="auto">
            <a:xfrm>
              <a:off x="5967" y="5247"/>
              <a:ext cx="2656" cy="21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1"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err="1" smtClean="0">
                  <a:ln>
                    <a:noFill/>
                  </a:ln>
                  <a:solidFill>
                    <a:schemeClr val="tx1"/>
                  </a:solidFill>
                  <a:effectLst/>
                  <a:latin typeface="Arial" pitchFamily="34" charset="0"/>
                  <a:cs typeface="Arial" pitchFamily="34" charset="0"/>
                </a:rPr>
                <a:t>несанкцион</a:t>
              </a:r>
              <a:r>
                <a:rPr kumimoji="0" lang="ru-RU" sz="1600" b="1" i="0" u="none" strike="noStrike" cap="none" normalizeH="0" baseline="0" dirty="0" smtClean="0">
                  <a:ln>
                    <a:noFill/>
                  </a:ln>
                  <a:solidFill>
                    <a:schemeClr val="tx1"/>
                  </a:solidFill>
                  <a:effectLst/>
                  <a:latin typeface="Arial" pitchFamily="34" charset="0"/>
                  <a:cs typeface="Arial" pitchFamily="34" charset="0"/>
                </a:rPr>
                <a:t>.                                                 доступ</a:t>
              </a:r>
              <a:r>
                <a:rPr kumimoji="0" lang="en-US" sz="1600" b="1" i="0" u="none" strike="noStrike" cap="none" normalizeH="0" baseline="0" dirty="0" smtClean="0">
                  <a:ln>
                    <a:noFill/>
                  </a:ln>
                  <a:solidFill>
                    <a:schemeClr val="tx1"/>
                  </a:solidFill>
                  <a:effectLst/>
                  <a:latin typeface="Arial" pitchFamily="34" charset="0"/>
                  <a:cs typeface="Arial" pitchFamily="34" charset="0"/>
                </a:rPr>
                <a:t>;</a:t>
              </a:r>
              <a:endParaRPr kumimoji="0" lang="ru-RU" sz="1600" b="1" i="0" u="none" strike="noStrike" cap="none" normalizeH="0" baseline="0" dirty="0" smtClean="0">
                <a:ln>
                  <a:noFill/>
                </a:ln>
                <a:solidFill>
                  <a:schemeClr val="tx1"/>
                </a:solidFill>
                <a:effectLst/>
                <a:latin typeface="Arial" pitchFamily="34" charset="0"/>
                <a:cs typeface="Arial" pitchFamily="34" charset="0"/>
              </a:endParaRPr>
            </a:p>
            <a:p>
              <a:pPr marL="0" marR="0" lvl="1"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err="1" smtClean="0">
                  <a:ln>
                    <a:noFill/>
                  </a:ln>
                  <a:solidFill>
                    <a:schemeClr val="tx1"/>
                  </a:solidFill>
                  <a:effectLst/>
                  <a:latin typeface="Arial" pitchFamily="34" charset="0"/>
                  <a:cs typeface="Arial" pitchFamily="34" charset="0"/>
                </a:rPr>
                <a:t>откл</a:t>
              </a:r>
              <a:r>
                <a:rPr kumimoji="0" lang="ru-RU" sz="1600" b="1" i="0" u="none" strike="noStrike" cap="none" normalizeH="0" baseline="0" dirty="0" smtClean="0">
                  <a:ln>
                    <a:noFill/>
                  </a:ln>
                  <a:solidFill>
                    <a:schemeClr val="tx1"/>
                  </a:solidFill>
                  <a:effectLst/>
                  <a:latin typeface="Arial" pitchFamily="34" charset="0"/>
                  <a:cs typeface="Arial" pitchFamily="34" charset="0"/>
                </a:rPr>
                <a:t>. средств                     защиты</a:t>
              </a:r>
              <a:r>
                <a:rPr kumimoji="0" lang="en-US" sz="1600" b="1" i="0" u="none" strike="noStrike" cap="none" normalizeH="0" baseline="0" dirty="0" smtClean="0">
                  <a:ln>
                    <a:noFill/>
                  </a:ln>
                  <a:solidFill>
                    <a:schemeClr val="tx1"/>
                  </a:solidFill>
                  <a:effectLst/>
                  <a:latin typeface="Arial" pitchFamily="34" charset="0"/>
                  <a:cs typeface="Arial" pitchFamily="34" charset="0"/>
                </a:rPr>
                <a:t>;</a:t>
              </a:r>
              <a:endParaRPr kumimoji="0" lang="ru-RU" sz="1600" b="1" i="0" u="none" strike="noStrike" cap="none" normalizeH="0" baseline="0" dirty="0" smtClean="0">
                <a:ln>
                  <a:noFill/>
                </a:ln>
                <a:solidFill>
                  <a:schemeClr val="tx1"/>
                </a:solidFill>
                <a:effectLst/>
                <a:latin typeface="Arial" pitchFamily="34" charset="0"/>
                <a:cs typeface="Arial" pitchFamily="34" charset="0"/>
              </a:endParaRPr>
            </a:p>
            <a:p>
              <a:pPr marL="0" marR="0" lvl="1"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просмотр     файлов др. ресурс.</a:t>
              </a:r>
            </a:p>
            <a:p>
              <a:pPr marL="0" marR="0" lvl="1"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просмотр </a:t>
              </a:r>
              <a:r>
                <a:rPr kumimoji="0" lang="en-US" sz="1600" b="1" i="0" u="none" strike="noStrike" cap="none" normalizeH="0" baseline="0" dirty="0" smtClean="0">
                  <a:ln>
                    <a:noFill/>
                  </a:ln>
                  <a:solidFill>
                    <a:schemeClr val="tx1"/>
                  </a:solidFill>
                  <a:effectLst/>
                  <a:latin typeface="Arial" pitchFamily="34" charset="0"/>
                  <a:cs typeface="Arial" pitchFamily="34" charset="0"/>
                </a:rPr>
                <a:t>"</a:t>
              </a:r>
              <a:r>
                <a:rPr kumimoji="0" lang="ru-RU" sz="1600" b="1" i="0" u="none" strike="noStrike" cap="none" normalizeH="0" baseline="0" dirty="0" smtClean="0">
                  <a:ln>
                    <a:noFill/>
                  </a:ln>
                  <a:solidFill>
                    <a:schemeClr val="tx1"/>
                  </a:solidFill>
                  <a:effectLst/>
                  <a:latin typeface="Arial" pitchFamily="34" charset="0"/>
                  <a:cs typeface="Arial" pitchFamily="34" charset="0"/>
                </a:rPr>
                <a:t>мусора</a:t>
              </a:r>
              <a:r>
                <a:rPr kumimoji="0" lang="en-US" sz="1600" b="1" i="0" u="none" strike="noStrike" cap="none" normalizeH="0" baseline="0" dirty="0" smtClean="0">
                  <a:ln>
                    <a:noFill/>
                  </a:ln>
                  <a:solidFill>
                    <a:schemeClr val="tx1"/>
                  </a:solidFill>
                  <a:effectLst/>
                  <a:latin typeface="Arial" pitchFamily="34" charset="0"/>
                  <a:cs typeface="Arial" pitchFamily="34" charset="0"/>
                </a:rPr>
                <a:t>"</a:t>
              </a:r>
              <a:endParaRPr kumimoji="0" lang="ru-RU" sz="1600" b="1" i="0" u="none" strike="noStrike" cap="none" normalizeH="0" baseline="0" dirty="0" smtClean="0">
                <a:ln>
                  <a:noFill/>
                </a:ln>
                <a:solidFill>
                  <a:schemeClr val="tx1"/>
                </a:solidFill>
                <a:effectLst/>
                <a:latin typeface="Arial" pitchFamily="34" charset="0"/>
                <a:cs typeface="Arial" pitchFamily="34" charset="0"/>
              </a:endParaRPr>
            </a:p>
            <a:p>
              <a:pPr marR="0" lvl="0"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внедрение вирусов</a:t>
              </a:r>
            </a:p>
            <a:p>
              <a:pPr marR="0" lvl="0" indent="0" defTabSz="914400" rtl="0" eaLnBrk="1" fontAlgn="base" latinLnBrk="0" hangingPunct="1">
                <a:lnSpc>
                  <a:spcPct val="100000"/>
                </a:lnSpc>
                <a:spcBef>
                  <a:spcPct val="0"/>
                </a:spcBef>
                <a:spcAft>
                  <a:spcPts val="0"/>
                </a:spcAft>
                <a:buClrTx/>
                <a:buSzTx/>
                <a:buFontTx/>
                <a:buNone/>
                <a:tabLst/>
              </a:pP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8920" name="Text Box 8"/>
            <p:cNvSpPr txBox="1">
              <a:spLocks noChangeArrowheads="1"/>
            </p:cNvSpPr>
            <p:nvPr/>
          </p:nvSpPr>
          <p:spPr bwMode="auto">
            <a:xfrm>
              <a:off x="3267" y="5247"/>
              <a:ext cx="2520" cy="218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1"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при вводе</a:t>
              </a:r>
            </a:p>
            <a:p>
              <a:pPr marL="0" marR="0" lvl="1"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в ПО</a:t>
              </a:r>
            </a:p>
            <a:p>
              <a:pPr marR="0" lvl="0"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в аппаратуре</a:t>
              </a:r>
            </a:p>
            <a:p>
              <a:pPr marR="0" lvl="0"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работе операторов</a:t>
              </a:r>
            </a:p>
            <a:p>
              <a:pPr marR="0" lvl="0"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сбой ПС защиты</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8921" name="Text Box 9"/>
            <p:cNvSpPr txBox="1">
              <a:spLocks noChangeArrowheads="1"/>
            </p:cNvSpPr>
            <p:nvPr/>
          </p:nvSpPr>
          <p:spPr bwMode="auto">
            <a:xfrm>
              <a:off x="8770" y="5256"/>
              <a:ext cx="2606" cy="2176"/>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1"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сбор </a:t>
              </a:r>
              <a:r>
                <a:rPr lang="ru-RU" sz="1600" b="1" dirty="0" err="1" smtClean="0">
                  <a:latin typeface="Arial" pitchFamily="34" charset="0"/>
                  <a:cs typeface="Arial" pitchFamily="34" charset="0"/>
                </a:rPr>
                <a:t>э</a:t>
              </a:r>
              <a:r>
                <a:rPr kumimoji="0" lang="ru-RU" sz="1600" b="1" i="0" u="none" strike="noStrike" cap="none" normalizeH="0" baseline="0" dirty="0" err="1" smtClean="0">
                  <a:ln>
                    <a:noFill/>
                  </a:ln>
                  <a:solidFill>
                    <a:schemeClr val="tx1"/>
                  </a:solidFill>
                  <a:effectLst/>
                  <a:latin typeface="Arial" pitchFamily="34" charset="0"/>
                  <a:cs typeface="Arial" pitchFamily="34" charset="0"/>
                </a:rPr>
                <a:t>л.маг.изл</a:t>
              </a:r>
              <a:r>
                <a:rPr kumimoji="0" lang="ru-RU" sz="1600" b="1" i="0" u="none" strike="noStrike" cap="none" normalizeH="0" baseline="0" dirty="0" smtClean="0">
                  <a:ln>
                    <a:noFill/>
                  </a:ln>
                  <a:solidFill>
                    <a:schemeClr val="tx1"/>
                  </a:solidFill>
                  <a:effectLst/>
                  <a:latin typeface="Arial" pitchFamily="34" charset="0"/>
                  <a:cs typeface="Arial" pitchFamily="34" charset="0"/>
                </a:rPr>
                <a:t>.</a:t>
              </a:r>
              <a:r>
                <a:rPr kumimoji="0" lang="en-US" sz="1600" b="1" i="0" u="none" strike="noStrike" cap="none" normalizeH="0" baseline="0" dirty="0" smtClean="0">
                  <a:ln>
                    <a:noFill/>
                  </a:ln>
                  <a:solidFill>
                    <a:schemeClr val="tx1"/>
                  </a:solidFill>
                  <a:effectLst/>
                  <a:latin typeface="Arial" pitchFamily="34" charset="0"/>
                  <a:cs typeface="Arial" pitchFamily="34" charset="0"/>
                </a:rPr>
                <a:t>;</a:t>
              </a:r>
              <a:endParaRPr kumimoji="0" lang="ru-RU" sz="1600" b="1" i="0" u="none" strike="noStrike" cap="none" normalizeH="0" baseline="0" dirty="0" smtClean="0">
                <a:ln>
                  <a:noFill/>
                </a:ln>
                <a:solidFill>
                  <a:schemeClr val="tx1"/>
                </a:solidFill>
                <a:effectLst/>
                <a:latin typeface="Arial" pitchFamily="34" charset="0"/>
                <a:cs typeface="Arial" pitchFamily="34" charset="0"/>
              </a:endParaRPr>
            </a:p>
            <a:p>
              <a:pPr marL="0" marR="0" lvl="1"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хищение </a:t>
              </a:r>
              <a:r>
                <a:rPr lang="ru-RU" sz="1600" b="1" dirty="0" err="1" smtClean="0">
                  <a:latin typeface="Arial" pitchFamily="34" charset="0"/>
                  <a:cs typeface="Arial" pitchFamily="34" charset="0"/>
                </a:rPr>
                <a:t>н</a:t>
              </a:r>
              <a:r>
                <a:rPr kumimoji="0" lang="ru-RU" sz="1600" b="1" i="0" u="none" strike="noStrike" cap="none" normalizeH="0" baseline="0" dirty="0" err="1" smtClean="0">
                  <a:ln>
                    <a:noFill/>
                  </a:ln>
                  <a:solidFill>
                    <a:schemeClr val="tx1"/>
                  </a:solidFill>
                  <a:effectLst/>
                  <a:latin typeface="Arial" pitchFamily="34" charset="0"/>
                  <a:cs typeface="Arial" pitchFamily="34" charset="0"/>
                </a:rPr>
                <a:t>акоп.инф</a:t>
              </a:r>
              <a:r>
                <a:rPr kumimoji="0" lang="ru-RU" sz="1600" b="1" i="0" u="none" strike="noStrike" cap="none" normalizeH="0" baseline="0" dirty="0" smtClean="0">
                  <a:ln>
                    <a:noFill/>
                  </a:ln>
                  <a:solidFill>
                    <a:schemeClr val="tx1"/>
                  </a:solidFill>
                  <a:effectLst/>
                  <a:latin typeface="Arial" pitchFamily="34" charset="0"/>
                  <a:cs typeface="Arial" pitchFamily="34" charset="0"/>
                </a:rPr>
                <a:t>.</a:t>
              </a:r>
              <a:r>
                <a:rPr kumimoji="0" lang="en-US" sz="1600" b="1" i="0" u="none" strike="noStrike" cap="none" normalizeH="0" baseline="0" dirty="0" smtClean="0">
                  <a:ln>
                    <a:noFill/>
                  </a:ln>
                  <a:solidFill>
                    <a:schemeClr val="tx1"/>
                  </a:solidFill>
                  <a:effectLst/>
                  <a:latin typeface="Arial" pitchFamily="34" charset="0"/>
                  <a:cs typeface="Arial" pitchFamily="34" charset="0"/>
                </a:rPr>
                <a:t>;</a:t>
              </a:r>
              <a:endParaRPr kumimoji="0" lang="ru-RU" sz="1600" b="1" i="0" u="none" strike="noStrike" cap="none" normalizeH="0" baseline="0" dirty="0" smtClean="0">
                <a:ln>
                  <a:noFill/>
                </a:ln>
                <a:solidFill>
                  <a:schemeClr val="tx1"/>
                </a:solidFill>
                <a:effectLst/>
                <a:latin typeface="Arial" pitchFamily="34" charset="0"/>
                <a:cs typeface="Arial" pitchFamily="34" charset="0"/>
              </a:endParaRPr>
            </a:p>
            <a:p>
              <a:pPr marR="0" lvl="0"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подключение к   </a:t>
              </a:r>
              <a:r>
                <a:rPr kumimoji="0" lang="ru-RU" sz="1600" b="1" i="0" u="none" strike="noStrike" cap="none" normalizeH="0" baseline="0" dirty="0" err="1" smtClean="0">
                  <a:ln>
                    <a:noFill/>
                  </a:ln>
                  <a:solidFill>
                    <a:schemeClr val="tx1"/>
                  </a:solidFill>
                  <a:effectLst/>
                  <a:latin typeface="Arial" pitchFamily="34" charset="0"/>
                  <a:cs typeface="Arial" pitchFamily="34" charset="0"/>
                </a:rPr>
                <a:t>локальн</a:t>
              </a:r>
              <a:r>
                <a:rPr kumimoji="0" lang="ru-RU" sz="1600" b="1" i="0" u="none" strike="noStrike" cap="none" normalizeH="0" baseline="0" dirty="0" smtClean="0">
                  <a:ln>
                    <a:noFill/>
                  </a:ln>
                  <a:solidFill>
                    <a:schemeClr val="tx1"/>
                  </a:solidFill>
                  <a:effectLst/>
                  <a:latin typeface="Arial" pitchFamily="34" charset="0"/>
                  <a:cs typeface="Arial" pitchFamily="34" charset="0"/>
                </a:rPr>
                <a:t>. сети</a:t>
              </a:r>
              <a:r>
                <a:rPr kumimoji="0" lang="en-US" sz="1600" b="1" i="0" u="none" strike="noStrike" cap="none" normalizeH="0" baseline="0" dirty="0" smtClean="0">
                  <a:ln>
                    <a:noFill/>
                  </a:ln>
                  <a:solidFill>
                    <a:schemeClr val="tx1"/>
                  </a:solidFill>
                  <a:effectLst/>
                  <a:latin typeface="Arial" pitchFamily="34" charset="0"/>
                  <a:cs typeface="Arial" pitchFamily="34" charset="0"/>
                </a:rPr>
                <a:t>;</a:t>
              </a:r>
              <a:endParaRPr kumimoji="0" lang="ru-RU" sz="1600" b="1" i="0" u="none" strike="noStrike" cap="none" normalizeH="0" baseline="0" dirty="0" smtClean="0">
                <a:ln>
                  <a:noFill/>
                </a:ln>
                <a:solidFill>
                  <a:schemeClr val="tx1"/>
                </a:solidFill>
                <a:effectLst/>
                <a:latin typeface="Arial" pitchFamily="34" charset="0"/>
                <a:cs typeface="Arial" pitchFamily="34" charset="0"/>
              </a:endParaRPr>
            </a:p>
            <a:p>
              <a:pPr marR="0" lvl="0" indent="0" defTabSz="914400" rtl="0" eaLnBrk="1" fontAlgn="base" latinLnBrk="0" hangingPunct="1">
                <a:lnSpc>
                  <a:spcPct val="100000"/>
                </a:lnSpc>
                <a:spcBef>
                  <a:spcPct val="0"/>
                </a:spcBef>
                <a:spcAft>
                  <a:spcPts val="0"/>
                </a:spcAft>
                <a:buClrTx/>
                <a:buSzTx/>
                <a:buFont typeface="Arial" pitchFamily="34" charset="0"/>
                <a:buChar char="-"/>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маскировка под оператора</a:t>
              </a:r>
              <a:r>
                <a:rPr lang="ru-RU" sz="1600" b="1" dirty="0" smtClean="0">
                  <a:latin typeface="Arial" pitchFamily="34" charset="0"/>
                  <a:cs typeface="Arial" pitchFamily="34" charset="0"/>
                </a:rPr>
                <a:t>.</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8922" name="Line 10"/>
            <p:cNvSpPr>
              <a:spLocks noChangeShapeType="1"/>
            </p:cNvSpPr>
            <p:nvPr/>
          </p:nvSpPr>
          <p:spPr bwMode="auto">
            <a:xfrm flipH="1">
              <a:off x="2547" y="1467"/>
              <a:ext cx="3060" cy="720"/>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pPr algn="ctr">
                <a:spcAft>
                  <a:spcPts val="0"/>
                </a:spcAft>
              </a:pPr>
              <a:endParaRPr lang="ru-RU" sz="1600"/>
            </a:p>
          </p:txBody>
        </p:sp>
        <p:sp>
          <p:nvSpPr>
            <p:cNvPr id="38923" name="Line 11"/>
            <p:cNvSpPr>
              <a:spLocks noChangeShapeType="1"/>
            </p:cNvSpPr>
            <p:nvPr/>
          </p:nvSpPr>
          <p:spPr bwMode="auto">
            <a:xfrm>
              <a:off x="6147" y="1467"/>
              <a:ext cx="3420" cy="900"/>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pPr algn="ctr">
                <a:spcAft>
                  <a:spcPts val="0"/>
                </a:spcAft>
              </a:pPr>
              <a:endParaRPr lang="ru-RU" sz="1600"/>
            </a:p>
          </p:txBody>
        </p:sp>
        <p:sp>
          <p:nvSpPr>
            <p:cNvPr id="38924" name="Text Box 12"/>
            <p:cNvSpPr txBox="1">
              <a:spLocks noChangeArrowheads="1"/>
            </p:cNvSpPr>
            <p:nvPr/>
          </p:nvSpPr>
          <p:spPr bwMode="auto">
            <a:xfrm>
              <a:off x="598" y="3999"/>
              <a:ext cx="2520" cy="900"/>
            </a:xfrm>
            <a:prstGeom prst="rect">
              <a:avLst/>
            </a:prstGeom>
            <a:solidFill>
              <a:srgbClr val="FFFFFF"/>
            </a:solidFill>
            <a:ln w="2857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R="0" lvl="0" indent="0" algn="ctr" defTabSz="914400" rtl="0" eaLnBrk="1" fontAlgn="base" latinLnBrk="0" hangingPunct="1">
                <a:lnSpc>
                  <a:spcPct val="100000"/>
                </a:lnSpc>
                <a:spcBef>
                  <a:spcPct val="0"/>
                </a:spcBef>
                <a:spcAft>
                  <a:spcPts val="0"/>
                </a:spcAft>
                <a:buClrTx/>
                <a:buSzTx/>
                <a:buFontTx/>
                <a:buNone/>
                <a:tabLst/>
              </a:pPr>
              <a:r>
                <a:rPr kumimoji="0" lang="ru-RU" sz="1600" b="1" i="0" u="none" strike="noStrike" cap="none" normalizeH="0" baseline="0" noProof="1" smtClean="0">
                  <a:ln>
                    <a:noFill/>
                  </a:ln>
                  <a:solidFill>
                    <a:schemeClr val="tx1"/>
                  </a:solidFill>
                  <a:effectLst/>
                  <a:latin typeface="Arial" pitchFamily="34" charset="0"/>
                  <a:cs typeface="Arial" pitchFamily="34" charset="0"/>
                </a:rPr>
                <a:t>Стихийные</a:t>
              </a:r>
            </a:p>
            <a:p>
              <a:pPr marR="0" lvl="0" indent="0" algn="ctr" defTabSz="914400" rtl="0" eaLnBrk="1" fontAlgn="base" latinLnBrk="0" hangingPunct="1">
                <a:lnSpc>
                  <a:spcPct val="100000"/>
                </a:lnSpc>
                <a:spcBef>
                  <a:spcPct val="0"/>
                </a:spcBef>
                <a:spcAft>
                  <a:spcPts val="0"/>
                </a:spcAft>
                <a:buClrTx/>
                <a:buSzTx/>
                <a:buFontTx/>
                <a:buNone/>
                <a:tabLst/>
              </a:pPr>
              <a:r>
                <a:rPr kumimoji="0" lang="ru-RU" sz="1600" b="1" i="0" u="none" strike="noStrike" cap="none" normalizeH="0" baseline="0" smtClean="0">
                  <a:ln>
                    <a:noFill/>
                  </a:ln>
                  <a:solidFill>
                    <a:schemeClr val="tx1"/>
                  </a:solidFill>
                  <a:effectLst/>
                  <a:latin typeface="Arial" pitchFamily="34" charset="0"/>
                  <a:cs typeface="Arial" pitchFamily="34" charset="0"/>
                </a:rPr>
                <a:t>бедствия</a:t>
              </a:r>
              <a:endParaRPr kumimoji="0" lang="ru-RU" sz="1600" b="0" i="0" u="none" strike="noStrike" cap="none" normalizeH="0" baseline="0" smtClean="0">
                <a:ln>
                  <a:noFill/>
                </a:ln>
                <a:solidFill>
                  <a:schemeClr val="tx1"/>
                </a:solidFill>
                <a:effectLst/>
                <a:latin typeface="Arial" pitchFamily="34" charset="0"/>
                <a:cs typeface="Arial" pitchFamily="34" charset="0"/>
              </a:endParaRPr>
            </a:p>
          </p:txBody>
        </p:sp>
        <p:sp>
          <p:nvSpPr>
            <p:cNvPr id="38925" name="Text Box 13"/>
            <p:cNvSpPr txBox="1">
              <a:spLocks noChangeArrowheads="1"/>
            </p:cNvSpPr>
            <p:nvPr/>
          </p:nvSpPr>
          <p:spPr bwMode="auto">
            <a:xfrm>
              <a:off x="3356" y="3998"/>
              <a:ext cx="2520" cy="900"/>
            </a:xfrm>
            <a:prstGeom prst="rect">
              <a:avLst/>
            </a:prstGeom>
            <a:solidFill>
              <a:srgbClr val="FFFFFF"/>
            </a:solidFill>
            <a:ln w="2857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R="0" lvl="0" indent="0" algn="ctr" defTabSz="914400" rtl="0" eaLnBrk="1" fontAlgn="base" latinLnBrk="0" hangingPunct="1">
                <a:lnSpc>
                  <a:spcPct val="100000"/>
                </a:lnSpc>
                <a:spcBef>
                  <a:spcPct val="0"/>
                </a:spcBef>
                <a:spcAft>
                  <a:spcPts val="0"/>
                </a:spcAft>
                <a:buClrTx/>
                <a:buSzTx/>
                <a:buFontTx/>
                <a:buNone/>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Ошибки процесса</a:t>
              </a:r>
            </a:p>
            <a:p>
              <a:pPr marR="0" lvl="0" indent="0" algn="ctr" defTabSz="914400" rtl="0" eaLnBrk="1" fontAlgn="base" latinLnBrk="0" hangingPunct="1">
                <a:lnSpc>
                  <a:spcPct val="100000"/>
                </a:lnSpc>
                <a:spcBef>
                  <a:spcPct val="0"/>
                </a:spcBef>
                <a:spcAft>
                  <a:spcPts val="0"/>
                </a:spcAft>
                <a:buClrTx/>
                <a:buSzTx/>
                <a:buFontTx/>
                <a:buNone/>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переработки</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8926" name="Text Box 14"/>
            <p:cNvSpPr txBox="1">
              <a:spLocks noChangeArrowheads="1"/>
            </p:cNvSpPr>
            <p:nvPr/>
          </p:nvSpPr>
          <p:spPr bwMode="auto">
            <a:xfrm>
              <a:off x="6110" y="3975"/>
              <a:ext cx="2520" cy="900"/>
            </a:xfrm>
            <a:prstGeom prst="rect">
              <a:avLst/>
            </a:prstGeom>
            <a:solidFill>
              <a:srgbClr val="FFFFFF"/>
            </a:solidFill>
            <a:ln w="2857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R="0" lvl="0" indent="0" algn="ctr" defTabSz="914400" rtl="0" eaLnBrk="1" fontAlgn="base" latinLnBrk="0" hangingPunct="1">
                <a:lnSpc>
                  <a:spcPct val="100000"/>
                </a:lnSpc>
                <a:spcBef>
                  <a:spcPct val="0"/>
                </a:spcBef>
                <a:spcAft>
                  <a:spcPts val="0"/>
                </a:spcAft>
                <a:buClrTx/>
                <a:buSzTx/>
                <a:buFontTx/>
                <a:buNone/>
                <a:tabLst/>
              </a:pPr>
              <a:r>
                <a:rPr kumimoji="0" lang="ru-RU" sz="1600" b="1" i="0" u="none" strike="noStrike" cap="none" normalizeH="0" baseline="0" smtClean="0">
                  <a:ln>
                    <a:noFill/>
                  </a:ln>
                  <a:solidFill>
                    <a:schemeClr val="tx1"/>
                  </a:solidFill>
                  <a:effectLst/>
                  <a:latin typeface="Arial" pitchFamily="34" charset="0"/>
                  <a:cs typeface="Arial" pitchFamily="34" charset="0"/>
                </a:rPr>
                <a:t>Со стороны персонала</a:t>
              </a:r>
              <a:endParaRPr kumimoji="0" lang="ru-RU" sz="1600" b="0" i="0" u="none" strike="noStrike" cap="none" normalizeH="0" baseline="0" smtClean="0">
                <a:ln>
                  <a:noFill/>
                </a:ln>
                <a:solidFill>
                  <a:schemeClr val="tx1"/>
                </a:solidFill>
                <a:effectLst/>
                <a:latin typeface="Arial" pitchFamily="34" charset="0"/>
                <a:cs typeface="Arial" pitchFamily="34" charset="0"/>
              </a:endParaRPr>
            </a:p>
          </p:txBody>
        </p:sp>
        <p:sp>
          <p:nvSpPr>
            <p:cNvPr id="38927" name="Text Box 15"/>
            <p:cNvSpPr txBox="1">
              <a:spLocks noChangeArrowheads="1"/>
            </p:cNvSpPr>
            <p:nvPr/>
          </p:nvSpPr>
          <p:spPr bwMode="auto">
            <a:xfrm>
              <a:off x="8847" y="3987"/>
              <a:ext cx="2520" cy="900"/>
            </a:xfrm>
            <a:prstGeom prst="rect">
              <a:avLst/>
            </a:prstGeom>
            <a:solidFill>
              <a:srgbClr val="FFFFFF"/>
            </a:solidFill>
            <a:ln w="28575">
              <a:solidFill>
                <a:srgbClr val="000000"/>
              </a:solidFill>
              <a:miter lim="800000"/>
              <a:headEnd/>
              <a:tailEnd/>
            </a:ln>
            <a:effectLst/>
          </p:spPr>
          <p:txBody>
            <a:bodyPr vert="horz" wrap="square" lIns="91440" tIns="45720" rIns="91440" bIns="45720" numCol="1" anchor="t" anchorCtr="0" compatLnSpc="1">
              <a:prstTxWarp prst="textNoShape">
                <a:avLst/>
              </a:prstTxWarp>
            </a:bodyPr>
            <a:lstStyle/>
            <a:p>
              <a:pPr marR="0" lvl="0" indent="0" algn="ctr" defTabSz="914400" rtl="0" eaLnBrk="1" fontAlgn="base" latinLnBrk="0" hangingPunct="1">
                <a:lnSpc>
                  <a:spcPct val="100000"/>
                </a:lnSpc>
                <a:spcBef>
                  <a:spcPct val="0"/>
                </a:spcBef>
                <a:spcAft>
                  <a:spcPts val="0"/>
                </a:spcAft>
                <a:buClrTx/>
                <a:buSzTx/>
                <a:buFontTx/>
                <a:buNone/>
                <a:tabLst/>
              </a:pPr>
              <a:r>
                <a:rPr kumimoji="0" lang="ru-RU" sz="1600" b="1" i="0" u="none" strike="noStrike" cap="none" normalizeH="0" baseline="0" dirty="0" smtClean="0">
                  <a:ln>
                    <a:noFill/>
                  </a:ln>
                  <a:solidFill>
                    <a:schemeClr val="tx1"/>
                  </a:solidFill>
                  <a:effectLst/>
                  <a:latin typeface="Arial" pitchFamily="34" charset="0"/>
                  <a:cs typeface="Arial" pitchFamily="34" charset="0"/>
                </a:rPr>
                <a:t>Со стороны посторон</a:t>
              </a:r>
              <a:r>
                <a:rPr lang="ru-RU" sz="1600" b="1" dirty="0" smtClean="0">
                  <a:latin typeface="Arial" pitchFamily="34" charset="0"/>
                  <a:cs typeface="Arial" pitchFamily="34" charset="0"/>
                </a:rPr>
                <a:t>них</a:t>
              </a:r>
              <a:r>
                <a:rPr kumimoji="0" lang="ru-RU" sz="1600" b="1" i="0" u="none" strike="noStrike" cap="none" normalizeH="0" baseline="0" dirty="0" smtClean="0">
                  <a:ln>
                    <a:noFill/>
                  </a:ln>
                  <a:solidFill>
                    <a:schemeClr val="tx1"/>
                  </a:solidFill>
                  <a:effectLst/>
                  <a:latin typeface="Arial" pitchFamily="34" charset="0"/>
                  <a:cs typeface="Arial" pitchFamily="34" charset="0"/>
                </a:rPr>
                <a:t> лиц</a:t>
              </a:r>
              <a:endParaRPr kumimoji="0" lang="ru-RU" sz="1600" b="0" i="0" u="none" strike="noStrike" cap="none" normalizeH="0" baseline="0" dirty="0" smtClean="0">
                <a:ln>
                  <a:noFill/>
                </a:ln>
                <a:solidFill>
                  <a:schemeClr val="tx1"/>
                </a:solidFill>
                <a:effectLst/>
                <a:latin typeface="Arial" pitchFamily="34" charset="0"/>
                <a:cs typeface="Arial" pitchFamily="34" charset="0"/>
              </a:endParaRPr>
            </a:p>
          </p:txBody>
        </p:sp>
        <p:sp>
          <p:nvSpPr>
            <p:cNvPr id="38928" name="Line 16"/>
            <p:cNvSpPr>
              <a:spLocks noChangeShapeType="1"/>
            </p:cNvSpPr>
            <p:nvPr/>
          </p:nvSpPr>
          <p:spPr bwMode="auto">
            <a:xfrm>
              <a:off x="2727" y="3267"/>
              <a:ext cx="1800" cy="720"/>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pPr algn="ctr">
                <a:spcAft>
                  <a:spcPts val="0"/>
                </a:spcAft>
              </a:pPr>
              <a:endParaRPr lang="ru-RU" sz="1600"/>
            </a:p>
          </p:txBody>
        </p:sp>
        <p:sp>
          <p:nvSpPr>
            <p:cNvPr id="38929" name="Line 17"/>
            <p:cNvSpPr>
              <a:spLocks noChangeShapeType="1"/>
            </p:cNvSpPr>
            <p:nvPr/>
          </p:nvSpPr>
          <p:spPr bwMode="auto">
            <a:xfrm flipH="1">
              <a:off x="1827" y="3267"/>
              <a:ext cx="540" cy="720"/>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pPr algn="ctr">
                <a:spcAft>
                  <a:spcPts val="0"/>
                </a:spcAft>
              </a:pPr>
              <a:endParaRPr lang="ru-RU" sz="1600"/>
            </a:p>
          </p:txBody>
        </p:sp>
        <p:sp>
          <p:nvSpPr>
            <p:cNvPr id="38930" name="Line 18"/>
            <p:cNvSpPr>
              <a:spLocks noChangeShapeType="1"/>
            </p:cNvSpPr>
            <p:nvPr/>
          </p:nvSpPr>
          <p:spPr bwMode="auto">
            <a:xfrm flipH="1">
              <a:off x="7227" y="3447"/>
              <a:ext cx="2160" cy="540"/>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pPr algn="ctr">
                <a:spcAft>
                  <a:spcPts val="0"/>
                </a:spcAft>
              </a:pPr>
              <a:endParaRPr lang="ru-RU" sz="1600"/>
            </a:p>
          </p:txBody>
        </p:sp>
        <p:sp>
          <p:nvSpPr>
            <p:cNvPr id="38931" name="Line 19"/>
            <p:cNvSpPr>
              <a:spLocks noChangeShapeType="1"/>
            </p:cNvSpPr>
            <p:nvPr/>
          </p:nvSpPr>
          <p:spPr bwMode="auto">
            <a:xfrm>
              <a:off x="9747" y="3447"/>
              <a:ext cx="540" cy="540"/>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pPr algn="ctr">
                <a:spcAft>
                  <a:spcPts val="0"/>
                </a:spcAft>
              </a:pPr>
              <a:endParaRPr lang="ru-RU" sz="1600"/>
            </a:p>
          </p:txBody>
        </p:sp>
      </p:grpSp>
      <p:sp>
        <p:nvSpPr>
          <p:cNvPr id="20" name="Номер слайда 19"/>
          <p:cNvSpPr>
            <a:spLocks noGrp="1"/>
          </p:cNvSpPr>
          <p:nvPr>
            <p:ph type="sldNum" sz="quarter" idx="12"/>
          </p:nvPr>
        </p:nvSpPr>
        <p:spPr/>
        <p:txBody>
          <a:bodyPr/>
          <a:lstStyle/>
          <a:p>
            <a:fld id="{E8889A9A-632F-4A8C-A8FE-29C40953BEE9}" type="slidenum">
              <a:rPr lang="ru-RU" smtClean="0"/>
              <a:pPr/>
              <a:t>7</a:t>
            </a:fld>
            <a:endParaRPr lang="ru-RU"/>
          </a:p>
        </p:txBody>
      </p:sp>
    </p:spTree>
  </p:cSld>
  <p:clrMapOvr>
    <a:masterClrMapping/>
  </p:clrMapOvr>
  <p:transition advClick="0"/>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9938" name="Group 2"/>
          <p:cNvGrpSpPr>
            <a:grpSpLocks/>
          </p:cNvGrpSpPr>
          <p:nvPr/>
        </p:nvGrpSpPr>
        <p:grpSpPr bwMode="auto">
          <a:xfrm>
            <a:off x="166654" y="285728"/>
            <a:ext cx="9501254" cy="6572272"/>
            <a:chOff x="1107" y="10647"/>
            <a:chExt cx="9720" cy="3780"/>
          </a:xfrm>
        </p:grpSpPr>
        <p:sp>
          <p:nvSpPr>
            <p:cNvPr id="39939" name="Text Box 3"/>
            <p:cNvSpPr txBox="1">
              <a:spLocks noChangeArrowheads="1"/>
            </p:cNvSpPr>
            <p:nvPr/>
          </p:nvSpPr>
          <p:spPr bwMode="auto">
            <a:xfrm>
              <a:off x="3807" y="10647"/>
              <a:ext cx="4500" cy="720"/>
            </a:xfrm>
            <a:prstGeom prst="rect">
              <a:avLst/>
            </a:prstGeom>
            <a:solidFill>
              <a:srgbClr val="FFFFFF"/>
            </a:solidFill>
            <a:ln w="28575">
              <a:solidFill>
                <a:srgbClr val="000000"/>
              </a:solidFill>
              <a:miter lim="800000"/>
              <a:headEnd/>
              <a:tailEnd/>
            </a:ln>
            <a:effectLst/>
          </p:spPr>
          <p:txBody>
            <a:bodyPr vert="horz" wrap="square" lIns="91440" tIns="8280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ru-RU" sz="2800" b="1" i="0" u="none" strike="noStrike" cap="none" normalizeH="0" baseline="0" dirty="0" smtClean="0">
                  <a:ln>
                    <a:noFill/>
                  </a:ln>
                  <a:solidFill>
                    <a:schemeClr val="tx1"/>
                  </a:solidFill>
                  <a:effectLst/>
                  <a:latin typeface="Arial" pitchFamily="34" charset="0"/>
                  <a:cs typeface="Arial" pitchFamily="34" charset="0"/>
                </a:rPr>
                <a:t>Методы    защиты</a:t>
              </a:r>
              <a:r>
                <a:rPr kumimoji="0" lang="ru-RU" sz="2800" b="1" i="0" u="none" strike="noStrike" cap="none" normalizeH="0" dirty="0" smtClean="0">
                  <a:ln>
                    <a:noFill/>
                  </a:ln>
                  <a:solidFill>
                    <a:schemeClr val="tx1"/>
                  </a:solidFill>
                  <a:effectLst/>
                  <a:latin typeface="Arial" pitchFamily="34" charset="0"/>
                  <a:cs typeface="Arial" pitchFamily="34" charset="0"/>
                </a:rPr>
                <a:t> информации</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0" name="Text Box 4"/>
            <p:cNvSpPr txBox="1">
              <a:spLocks noChangeArrowheads="1"/>
            </p:cNvSpPr>
            <p:nvPr/>
          </p:nvSpPr>
          <p:spPr bwMode="auto">
            <a:xfrm>
              <a:off x="1107" y="11907"/>
              <a:ext cx="3960" cy="720"/>
            </a:xfrm>
            <a:prstGeom prst="rect">
              <a:avLst/>
            </a:prstGeom>
            <a:solidFill>
              <a:srgbClr val="FFFFFF"/>
            </a:solidFill>
            <a:ln w="28575">
              <a:solidFill>
                <a:srgbClr val="000000"/>
              </a:solidFill>
              <a:miter lim="800000"/>
              <a:headEnd/>
              <a:tailEnd/>
            </a:ln>
            <a:effectLst/>
          </p:spPr>
          <p:txBody>
            <a:bodyPr vert="horz" wrap="square" lIns="91440" tIns="8280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2800" b="1" i="0" u="none" strike="noStrike" cap="none" normalizeH="0" baseline="0" smtClean="0">
                  <a:ln>
                    <a:noFill/>
                  </a:ln>
                  <a:solidFill>
                    <a:schemeClr val="tx1"/>
                  </a:solidFill>
                  <a:effectLst/>
                  <a:latin typeface="Arial" pitchFamily="34" charset="0"/>
                  <a:cs typeface="Arial" pitchFamily="34" charset="0"/>
                </a:rPr>
                <a:t>Организационные   80%</a:t>
              </a:r>
              <a:endParaRPr kumimoji="0" lang="ru-RU" sz="2800" b="0" i="0" u="none" strike="noStrike" cap="none" normalizeH="0" baseline="0" smtClean="0">
                <a:ln>
                  <a:noFill/>
                </a:ln>
                <a:solidFill>
                  <a:schemeClr val="tx1"/>
                </a:solidFill>
                <a:effectLst/>
                <a:latin typeface="Arial" pitchFamily="34" charset="0"/>
                <a:cs typeface="Arial" pitchFamily="34" charset="0"/>
              </a:endParaRPr>
            </a:p>
          </p:txBody>
        </p:sp>
        <p:sp>
          <p:nvSpPr>
            <p:cNvPr id="39941" name="Text Box 5"/>
            <p:cNvSpPr txBox="1">
              <a:spLocks noChangeArrowheads="1"/>
            </p:cNvSpPr>
            <p:nvPr/>
          </p:nvSpPr>
          <p:spPr bwMode="auto">
            <a:xfrm>
              <a:off x="6867" y="11907"/>
              <a:ext cx="3960" cy="720"/>
            </a:xfrm>
            <a:prstGeom prst="rect">
              <a:avLst/>
            </a:prstGeom>
            <a:solidFill>
              <a:srgbClr val="FFFFFF"/>
            </a:solidFill>
            <a:ln w="28575">
              <a:solidFill>
                <a:srgbClr val="000000"/>
              </a:solidFill>
              <a:miter lim="800000"/>
              <a:headEnd/>
              <a:tailEnd/>
            </a:ln>
            <a:effectLst/>
          </p:spPr>
          <p:txBody>
            <a:bodyPr vert="horz" wrap="square" lIns="91440" tIns="8280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ru-RU" sz="2800" b="1" i="0" u="none" strike="noStrike" cap="none" normalizeH="0" baseline="0" smtClean="0">
                  <a:ln>
                    <a:noFill/>
                  </a:ln>
                  <a:solidFill>
                    <a:schemeClr val="tx1"/>
                  </a:solidFill>
                  <a:effectLst/>
                  <a:latin typeface="Arial" pitchFamily="34" charset="0"/>
                  <a:cs typeface="Arial" pitchFamily="34" charset="0"/>
                </a:rPr>
                <a:t>Технические   20%</a:t>
              </a:r>
              <a:endParaRPr kumimoji="0" lang="ru-RU" sz="2800" b="0" i="0" u="none" strike="noStrike" cap="none" normalizeH="0" baseline="0" smtClean="0">
                <a:ln>
                  <a:noFill/>
                </a:ln>
                <a:solidFill>
                  <a:schemeClr val="tx1"/>
                </a:solidFill>
                <a:effectLst/>
                <a:latin typeface="Arial" pitchFamily="34" charset="0"/>
                <a:cs typeface="Arial" pitchFamily="34" charset="0"/>
              </a:endParaRPr>
            </a:p>
          </p:txBody>
        </p:sp>
        <p:sp>
          <p:nvSpPr>
            <p:cNvPr id="39942" name="Text Box 6"/>
            <p:cNvSpPr txBox="1">
              <a:spLocks noChangeArrowheads="1"/>
            </p:cNvSpPr>
            <p:nvPr/>
          </p:nvSpPr>
          <p:spPr bwMode="auto">
            <a:xfrm>
              <a:off x="1107" y="12807"/>
              <a:ext cx="3960" cy="1440"/>
            </a:xfrm>
            <a:prstGeom prst="rect">
              <a:avLst/>
            </a:prstGeom>
            <a:solidFill>
              <a:srgbClr val="FFFFFF"/>
            </a:solidFill>
            <a:ln w="9525">
              <a:solidFill>
                <a:srgbClr val="FFFFFF"/>
              </a:solidFill>
              <a:miter lim="800000"/>
              <a:headEnd/>
              <a:tailEnd/>
            </a:ln>
            <a:effectLst/>
          </p:spPr>
          <p:txBody>
            <a:bodyPr vert="horz" wrap="square" lIns="91440" tIns="45720" rIns="0" bIns="45720" numCol="1" anchor="t" anchorCtr="0" compatLnSpc="1">
              <a:prstTxWarp prst="textNoShape">
                <a:avLst/>
              </a:prstTxWarp>
            </a:bodyPr>
            <a:lstStyle/>
            <a:p>
              <a:pPr marL="0" marR="0" lvl="1"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ru-RU" sz="2800" b="1" i="0" u="none" strike="noStrike" cap="none" normalizeH="0" baseline="0" dirty="0" smtClean="0">
                  <a:ln>
                    <a:noFill/>
                  </a:ln>
                  <a:solidFill>
                    <a:schemeClr val="tx1"/>
                  </a:solidFill>
                  <a:effectLst/>
                  <a:latin typeface="Arial" pitchFamily="34" charset="0"/>
                  <a:cs typeface="Arial" pitchFamily="34" charset="0"/>
                </a:rPr>
                <a:t> Административные 50%</a:t>
              </a:r>
              <a:r>
                <a:rPr kumimoji="0" lang="en-US" sz="2800" b="1" i="0" u="none" strike="noStrike" cap="none" normalizeH="0" baseline="0" dirty="0" smtClean="0">
                  <a:ln>
                    <a:noFill/>
                  </a:ln>
                  <a:solidFill>
                    <a:schemeClr val="tx1"/>
                  </a:solidFill>
                  <a:effectLst/>
                  <a:latin typeface="Arial" pitchFamily="34" charset="0"/>
                  <a:cs typeface="Arial" pitchFamily="34" charset="0"/>
                </a:rPr>
                <a:t>;</a:t>
              </a:r>
              <a:endParaRPr kumimoji="0" lang="ru-RU" sz="2800" b="1" i="0" u="none" strike="noStrike" cap="none" normalizeH="0" baseline="0" dirty="0" smtClean="0">
                <a:ln>
                  <a:noFill/>
                </a:ln>
                <a:solidFill>
                  <a:schemeClr val="tx1"/>
                </a:solidFill>
                <a:effectLst/>
                <a:latin typeface="Arial" pitchFamily="34" charset="0"/>
                <a:cs typeface="Arial" pitchFamily="34" charset="0"/>
              </a:endParaRPr>
            </a:p>
            <a:p>
              <a:pPr marL="0" marR="0" lvl="1"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ru-RU" sz="2800" b="1" i="0" u="none" strike="noStrike" cap="none" normalizeH="0" baseline="0" dirty="0" smtClean="0">
                  <a:ln>
                    <a:noFill/>
                  </a:ln>
                  <a:solidFill>
                    <a:schemeClr val="tx1"/>
                  </a:solidFill>
                  <a:effectLst/>
                  <a:latin typeface="Arial" pitchFamily="34" charset="0"/>
                  <a:cs typeface="Arial" pitchFamily="34" charset="0"/>
                </a:rPr>
                <a:t> физические  22%</a:t>
              </a:r>
              <a:r>
                <a:rPr kumimoji="0" lang="en-US" sz="2800" b="1" i="0" u="none" strike="noStrike" cap="none" normalizeH="0" baseline="0" dirty="0" smtClean="0">
                  <a:ln>
                    <a:noFill/>
                  </a:ln>
                  <a:solidFill>
                    <a:schemeClr val="tx1"/>
                  </a:solidFill>
                  <a:effectLst/>
                  <a:latin typeface="Arial" pitchFamily="34" charset="0"/>
                  <a:cs typeface="Arial" pitchFamily="34" charset="0"/>
                </a:rPr>
                <a:t>;</a:t>
              </a:r>
              <a:endParaRPr kumimoji="0" lang="ru-RU" sz="2800" b="1" i="0" u="none" strike="noStrike" cap="none" normalizeH="0" baseline="0" dirty="0" smtClean="0">
                <a:ln>
                  <a:noFill/>
                </a:ln>
                <a:solidFill>
                  <a:schemeClr val="tx1"/>
                </a:solidFill>
                <a:effectLst/>
                <a:latin typeface="Arial" pitchFamily="34" charset="0"/>
                <a:cs typeface="Arial" pitchFamily="34" charset="0"/>
              </a:endParaRPr>
            </a:p>
            <a:p>
              <a:pPr marR="0" lvl="0" indent="0" algn="l" defTabSz="914400" rtl="0" eaLnBrk="1" fontAlgn="base" latinLnBrk="0" hangingPunct="1">
                <a:lnSpc>
                  <a:spcPct val="100000"/>
                </a:lnSpc>
                <a:spcBef>
                  <a:spcPct val="0"/>
                </a:spcBef>
                <a:spcAft>
                  <a:spcPct val="0"/>
                </a:spcAft>
                <a:buClrTx/>
                <a:buSzTx/>
                <a:buFont typeface="Arial" pitchFamily="34" charset="0"/>
                <a:buChar char="-"/>
                <a:tabLst/>
              </a:pPr>
              <a:r>
                <a:rPr kumimoji="0" lang="ru-RU" sz="2800" b="1" i="0" u="none" strike="noStrike" cap="none" normalizeH="0" baseline="0" dirty="0" smtClean="0">
                  <a:ln>
                    <a:noFill/>
                  </a:ln>
                  <a:solidFill>
                    <a:schemeClr val="tx1"/>
                  </a:solidFill>
                  <a:effectLst/>
                  <a:latin typeface="Arial" pitchFamily="34" charset="0"/>
                  <a:cs typeface="Arial" pitchFamily="34" charset="0"/>
                </a:rPr>
                <a:t> законодательные 8%</a:t>
              </a:r>
              <a:r>
                <a:rPr kumimoji="0" lang="en-US" sz="2800" b="1" i="0" u="none" strike="noStrike" cap="none" normalizeH="0" baseline="0" dirty="0" smtClean="0">
                  <a:ln>
                    <a:noFill/>
                  </a:ln>
                  <a:solidFill>
                    <a:schemeClr val="tx1"/>
                  </a:solidFill>
                  <a:effectLst/>
                  <a:latin typeface="Arial" pitchFamily="34" charset="0"/>
                  <a:cs typeface="Arial" pitchFamily="34" charset="0"/>
                </a:rPr>
                <a:t>;</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3" name="Text Box 7"/>
            <p:cNvSpPr txBox="1">
              <a:spLocks noChangeArrowheads="1"/>
            </p:cNvSpPr>
            <p:nvPr/>
          </p:nvSpPr>
          <p:spPr bwMode="auto">
            <a:xfrm>
              <a:off x="6867" y="12807"/>
              <a:ext cx="3960" cy="1620"/>
            </a:xfrm>
            <a:prstGeom prst="rect">
              <a:avLst/>
            </a:prstGeom>
            <a:solidFill>
              <a:srgbClr val="FFFFFF"/>
            </a:solidFill>
            <a:ln w="9525">
              <a:solidFill>
                <a:srgbClr val="FFFFFF"/>
              </a:solidFill>
              <a:miter lim="800000"/>
              <a:headEnd/>
              <a:tailEnd/>
            </a:ln>
            <a:effectLst/>
          </p:spPr>
          <p:txBody>
            <a:bodyPr vert="horz" wrap="square" lIns="91440" tIns="45720" rIns="91440" bIns="45720" numCol="1" anchor="t" anchorCtr="0" compatLnSpc="1">
              <a:prstTxWarp prst="textNoShape">
                <a:avLst/>
              </a:prstTxWarp>
            </a:bodyPr>
            <a:lstStyle/>
            <a:p>
              <a:pPr marL="0" marR="0" lvl="1" indent="0" algn="l" defTabSz="914400" rtl="0" eaLnBrk="1" fontAlgn="base" latinLnBrk="0" hangingPunct="1">
                <a:lnSpc>
                  <a:spcPct val="100000"/>
                </a:lnSpc>
                <a:spcBef>
                  <a:spcPct val="0"/>
                </a:spcBef>
                <a:spcAft>
                  <a:spcPts val="0"/>
                </a:spcAft>
                <a:buClrTx/>
                <a:buSzTx/>
                <a:buFont typeface="Arial" pitchFamily="34" charset="0"/>
                <a:buChar char="-"/>
                <a:tabLst/>
              </a:pPr>
              <a:r>
                <a:rPr kumimoji="0" lang="ru-RU" sz="2800" b="1" i="0" u="none" strike="noStrike" cap="none" normalizeH="0" baseline="0" dirty="0" smtClean="0">
                  <a:ln>
                    <a:noFill/>
                  </a:ln>
                  <a:solidFill>
                    <a:schemeClr val="tx1"/>
                  </a:solidFill>
                  <a:effectLst/>
                  <a:latin typeface="Arial" pitchFamily="34" charset="0"/>
                  <a:cs typeface="Arial" pitchFamily="34" charset="0"/>
                </a:rPr>
                <a:t> Аппаратные</a:t>
              </a:r>
              <a:r>
                <a:rPr kumimoji="0" lang="en-US" sz="2800" b="1" i="0" u="none" strike="noStrike" cap="none" normalizeH="0" baseline="0" dirty="0" smtClean="0">
                  <a:ln>
                    <a:noFill/>
                  </a:ln>
                  <a:solidFill>
                    <a:schemeClr val="tx1"/>
                  </a:solidFill>
                  <a:effectLst/>
                  <a:latin typeface="Arial" pitchFamily="34" charset="0"/>
                  <a:cs typeface="Arial" pitchFamily="34" charset="0"/>
                </a:rPr>
                <a:t>;</a:t>
              </a:r>
              <a:endParaRPr kumimoji="0" lang="ru-RU" sz="2800" b="1" i="0" u="none" strike="noStrike" cap="none" normalizeH="0" baseline="0" dirty="0" smtClean="0">
                <a:ln>
                  <a:noFill/>
                </a:ln>
                <a:solidFill>
                  <a:schemeClr val="tx1"/>
                </a:solidFill>
                <a:effectLst/>
                <a:latin typeface="Arial" pitchFamily="34" charset="0"/>
                <a:cs typeface="Arial" pitchFamily="34" charset="0"/>
              </a:endParaRPr>
            </a:p>
            <a:p>
              <a:pPr marR="0" lvl="0" indent="0" algn="l" defTabSz="914400" rtl="0" eaLnBrk="1" fontAlgn="base" latinLnBrk="0" hangingPunct="1">
                <a:lnSpc>
                  <a:spcPct val="100000"/>
                </a:lnSpc>
                <a:spcBef>
                  <a:spcPct val="0"/>
                </a:spcBef>
                <a:spcAft>
                  <a:spcPts val="0"/>
                </a:spcAft>
                <a:buClrTx/>
                <a:buSzTx/>
                <a:buFont typeface="Arial" pitchFamily="34" charset="0"/>
                <a:buChar char="-"/>
                <a:tabLst/>
              </a:pPr>
              <a:r>
                <a:rPr kumimoji="0" lang="ru-RU" sz="2800" b="1" i="0" u="none" strike="noStrike" cap="none" normalizeH="0" baseline="0" dirty="0" smtClean="0">
                  <a:ln>
                    <a:noFill/>
                  </a:ln>
                  <a:solidFill>
                    <a:schemeClr val="tx1"/>
                  </a:solidFill>
                  <a:effectLst/>
                  <a:latin typeface="Arial" pitchFamily="34" charset="0"/>
                  <a:cs typeface="Arial" pitchFamily="34" charset="0"/>
                </a:rPr>
                <a:t> Программные</a:t>
              </a:r>
              <a:r>
                <a:rPr kumimoji="0" lang="en-US" sz="2800" b="1" i="0" u="none" strike="noStrike" cap="none" normalizeH="0" baseline="0" dirty="0" smtClean="0">
                  <a:ln>
                    <a:noFill/>
                  </a:ln>
                  <a:solidFill>
                    <a:schemeClr val="tx1"/>
                  </a:solidFill>
                  <a:effectLst/>
                  <a:latin typeface="Arial" pitchFamily="34" charset="0"/>
                  <a:cs typeface="Arial" pitchFamily="34" charset="0"/>
                </a:rPr>
                <a:t>;</a:t>
              </a:r>
              <a:endParaRPr kumimoji="0" lang="ru-RU" sz="2800" b="1" i="0" u="none" strike="noStrike" cap="none" normalizeH="0" baseline="0" dirty="0" smtClean="0">
                <a:ln>
                  <a:noFill/>
                </a:ln>
                <a:solidFill>
                  <a:schemeClr val="tx1"/>
                </a:solidFill>
                <a:effectLst/>
                <a:latin typeface="Arial" pitchFamily="34" charset="0"/>
                <a:cs typeface="Arial" pitchFamily="34" charset="0"/>
              </a:endParaRPr>
            </a:p>
            <a:p>
              <a:pPr marR="0" lvl="0" indent="0" algn="l" defTabSz="914400" rtl="0" eaLnBrk="1" fontAlgn="base" latinLnBrk="0" hangingPunct="1">
                <a:lnSpc>
                  <a:spcPct val="100000"/>
                </a:lnSpc>
                <a:spcBef>
                  <a:spcPct val="0"/>
                </a:spcBef>
                <a:spcAft>
                  <a:spcPts val="0"/>
                </a:spcAft>
                <a:buClrTx/>
                <a:buSzTx/>
                <a:buFontTx/>
                <a:buNone/>
                <a:tabLst/>
              </a:pPr>
              <a:r>
                <a:rPr kumimoji="0" lang="ru-RU" sz="2800" b="1" i="0" u="none" strike="noStrike" cap="none" normalizeH="0" baseline="0" dirty="0" smtClean="0">
                  <a:ln>
                    <a:noFill/>
                  </a:ln>
                  <a:solidFill>
                    <a:schemeClr val="tx1"/>
                  </a:solidFill>
                  <a:effectLst/>
                  <a:latin typeface="Arial" pitchFamily="34" charset="0"/>
                  <a:cs typeface="Arial" pitchFamily="34" charset="0"/>
                </a:rPr>
                <a:t>              . . .</a:t>
              </a:r>
            </a:p>
            <a:p>
              <a:pPr marR="0" lvl="0" indent="0" algn="l" defTabSz="914400" rtl="0" eaLnBrk="1" fontAlgn="base" latinLnBrk="0" hangingPunct="1">
                <a:lnSpc>
                  <a:spcPct val="100000"/>
                </a:lnSpc>
                <a:spcBef>
                  <a:spcPct val="0"/>
                </a:spcBef>
                <a:spcAft>
                  <a:spcPts val="0"/>
                </a:spcAft>
                <a:buClrTx/>
                <a:buSzTx/>
                <a:buFontTx/>
                <a:buNone/>
                <a:tabLst/>
              </a:pPr>
              <a:r>
                <a:rPr lang="ru-RU" sz="2800" b="1" dirty="0" smtClean="0">
                  <a:latin typeface="Arial" pitchFamily="34" charset="0"/>
                  <a:cs typeface="Arial" pitchFamily="34" charset="0"/>
                </a:rPr>
                <a:t>-</a:t>
              </a:r>
              <a:r>
                <a:rPr kumimoji="0" lang="ru-RU" sz="2800" b="1" i="0" u="none" strike="noStrike" cap="none" normalizeH="0" baseline="0" dirty="0" smtClean="0">
                  <a:ln>
                    <a:noFill/>
                  </a:ln>
                  <a:solidFill>
                    <a:schemeClr val="tx1"/>
                  </a:solidFill>
                  <a:effectLst/>
                  <a:latin typeface="Arial" pitchFamily="34" charset="0"/>
                  <a:cs typeface="Arial" pitchFamily="34" charset="0"/>
                </a:rPr>
                <a:t> криптографические</a:t>
              </a:r>
              <a:r>
                <a:rPr kumimoji="0" lang="en-US" sz="2800" b="1" i="0" u="none" strike="noStrike" cap="none" normalizeH="0" baseline="0" dirty="0" smtClean="0">
                  <a:ln>
                    <a:noFill/>
                  </a:ln>
                  <a:solidFill>
                    <a:schemeClr val="tx1"/>
                  </a:solidFill>
                  <a:effectLst/>
                  <a:latin typeface="Arial" pitchFamily="34" charset="0"/>
                  <a:cs typeface="Arial" pitchFamily="34" charset="0"/>
                </a:rPr>
                <a:t>.</a:t>
              </a:r>
              <a:endParaRPr kumimoji="0" lang="ru-RU" sz="2800" b="0" i="0" u="none" strike="noStrike" cap="none" normalizeH="0" baseline="0" dirty="0" smtClean="0">
                <a:ln>
                  <a:noFill/>
                </a:ln>
                <a:solidFill>
                  <a:schemeClr val="tx1"/>
                </a:solidFill>
                <a:effectLst/>
                <a:latin typeface="Arial" pitchFamily="34" charset="0"/>
                <a:cs typeface="Arial" pitchFamily="34" charset="0"/>
              </a:endParaRPr>
            </a:p>
          </p:txBody>
        </p:sp>
        <p:sp>
          <p:nvSpPr>
            <p:cNvPr id="39944" name="Line 8"/>
            <p:cNvSpPr>
              <a:spLocks noChangeShapeType="1"/>
            </p:cNvSpPr>
            <p:nvPr/>
          </p:nvSpPr>
          <p:spPr bwMode="auto">
            <a:xfrm flipH="1">
              <a:off x="3087" y="11367"/>
              <a:ext cx="2700" cy="540"/>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ru-RU" sz="2800">
                <a:latin typeface="Arial" pitchFamily="34" charset="0"/>
                <a:cs typeface="Arial" pitchFamily="34" charset="0"/>
              </a:endParaRPr>
            </a:p>
          </p:txBody>
        </p:sp>
        <p:sp>
          <p:nvSpPr>
            <p:cNvPr id="39945" name="Line 9"/>
            <p:cNvSpPr>
              <a:spLocks noChangeShapeType="1"/>
            </p:cNvSpPr>
            <p:nvPr/>
          </p:nvSpPr>
          <p:spPr bwMode="auto">
            <a:xfrm>
              <a:off x="6327" y="11367"/>
              <a:ext cx="2880" cy="540"/>
            </a:xfrm>
            <a:prstGeom prst="line">
              <a:avLst/>
            </a:prstGeom>
            <a:noFill/>
            <a:ln w="9525">
              <a:solidFill>
                <a:srgbClr val="000000"/>
              </a:solidFill>
              <a:round/>
              <a:headEnd/>
              <a:tailEnd/>
            </a:ln>
            <a:effectLst/>
          </p:spPr>
          <p:txBody>
            <a:bodyPr vert="horz" wrap="square" lIns="91440" tIns="45720" rIns="91440" bIns="45720" numCol="1" anchor="t" anchorCtr="0" compatLnSpc="1">
              <a:prstTxWarp prst="textNoShape">
                <a:avLst/>
              </a:prstTxWarp>
            </a:bodyPr>
            <a:lstStyle/>
            <a:p>
              <a:endParaRPr lang="ru-RU" sz="2800">
                <a:latin typeface="Arial" pitchFamily="34" charset="0"/>
                <a:cs typeface="Arial" pitchFamily="34" charset="0"/>
              </a:endParaRPr>
            </a:p>
          </p:txBody>
        </p:sp>
      </p:grpSp>
      <p:sp>
        <p:nvSpPr>
          <p:cNvPr id="10" name="Номер слайда 9"/>
          <p:cNvSpPr>
            <a:spLocks noGrp="1"/>
          </p:cNvSpPr>
          <p:nvPr>
            <p:ph type="sldNum" sz="quarter" idx="12"/>
          </p:nvPr>
        </p:nvSpPr>
        <p:spPr/>
        <p:txBody>
          <a:bodyPr/>
          <a:lstStyle/>
          <a:p>
            <a:fld id="{E8889A9A-632F-4A8C-A8FE-29C40953BEE9}" type="slidenum">
              <a:rPr lang="ru-RU" smtClean="0"/>
              <a:pPr/>
              <a:t>8</a:t>
            </a:fld>
            <a:endParaRPr lang="ru-RU"/>
          </a:p>
        </p:txBody>
      </p:sp>
    </p:spTree>
  </p:cSld>
  <p:clrMapOvr>
    <a:masterClrMapping/>
  </p:clrMapOvr>
  <p:transition advClick="0"/>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0" y="0"/>
            <a:ext cx="9906000" cy="428604"/>
          </a:xfrm>
        </p:spPr>
        <p:txBody>
          <a:bodyPr>
            <a:normAutofit/>
          </a:bodyPr>
          <a:lstStyle/>
          <a:p>
            <a:pPr algn="ctr"/>
            <a:r>
              <a:rPr lang="ru-RU" sz="2000" dirty="0" smtClean="0">
                <a:solidFill>
                  <a:srgbClr val="C00000"/>
                </a:solidFill>
                <a:effectLst/>
                <a:latin typeface="Times New Roman" pitchFamily="18" charset="0"/>
                <a:cs typeface="Times New Roman" pitchFamily="18" charset="0"/>
              </a:rPr>
              <a:t>Общие сведения о методах защиты</a:t>
            </a:r>
            <a:endParaRPr lang="ru-RU" sz="2000" dirty="0">
              <a:solidFill>
                <a:srgbClr val="C00000"/>
              </a:solidFill>
              <a:effectLst/>
              <a:latin typeface="Times New Roman" pitchFamily="18" charset="0"/>
              <a:cs typeface="Times New Roman" pitchFamily="18" charset="0"/>
            </a:endParaRPr>
          </a:p>
        </p:txBody>
      </p:sp>
      <p:sp>
        <p:nvSpPr>
          <p:cNvPr id="64527" name="Text Box 15"/>
          <p:cNvSpPr txBox="1">
            <a:spLocks noChangeArrowheads="1"/>
          </p:cNvSpPr>
          <p:nvPr/>
        </p:nvSpPr>
        <p:spPr bwMode="auto">
          <a:xfrm>
            <a:off x="0" y="428604"/>
            <a:ext cx="9906000" cy="6370975"/>
          </a:xfrm>
          <a:prstGeom prst="rect">
            <a:avLst/>
          </a:prstGeom>
          <a:noFill/>
          <a:ln w="9525" algn="ctr">
            <a:noFill/>
            <a:miter lim="800000"/>
            <a:headEnd/>
            <a:tailEnd/>
          </a:ln>
          <a:effectLst/>
        </p:spPr>
        <p:txBody>
          <a:bodyPr wrap="square">
            <a:spAutoFit/>
          </a:bodyPr>
          <a:lstStyle/>
          <a:p>
            <a:r>
              <a:rPr lang="ru-RU" sz="2000" b="1" dirty="0" smtClean="0">
                <a:solidFill>
                  <a:srgbClr val="1F0BB5"/>
                </a:solidFill>
              </a:rPr>
              <a:t>Защита информации обеспечивается:</a:t>
            </a:r>
            <a:endParaRPr lang="en-US" sz="2000" b="1" dirty="0" smtClean="0">
              <a:solidFill>
                <a:srgbClr val="1F0BB5"/>
              </a:solidFill>
            </a:endParaRPr>
          </a:p>
          <a:p>
            <a:endParaRPr lang="ru-RU" sz="2000" b="1" dirty="0" smtClean="0">
              <a:solidFill>
                <a:srgbClr val="1F0BB5"/>
              </a:solidFill>
            </a:endParaRPr>
          </a:p>
          <a:p>
            <a:pPr lvl="1">
              <a:buFont typeface="Wingdings" pitchFamily="2" charset="2"/>
              <a:buChar char="ü"/>
            </a:pPr>
            <a:r>
              <a:rPr lang="ru-RU" sz="2000" dirty="0" smtClean="0"/>
              <a:t>Резервированием файлов</a:t>
            </a:r>
            <a:r>
              <a:rPr lang="en-US" sz="2000" dirty="0" smtClean="0"/>
              <a:t>;</a:t>
            </a:r>
            <a:endParaRPr lang="ru-RU" sz="2000" dirty="0" smtClean="0"/>
          </a:p>
          <a:p>
            <a:pPr lvl="1">
              <a:buFont typeface="Wingdings" pitchFamily="2" charset="2"/>
              <a:buChar char="ü"/>
            </a:pPr>
            <a:r>
              <a:rPr lang="ru-RU" sz="2000" dirty="0" smtClean="0"/>
              <a:t>Восстановлением файлов</a:t>
            </a:r>
            <a:r>
              <a:rPr lang="en-US" sz="2000" dirty="0" smtClean="0"/>
              <a:t>;</a:t>
            </a:r>
            <a:endParaRPr lang="ru-RU" sz="2000" dirty="0" smtClean="0"/>
          </a:p>
          <a:p>
            <a:pPr lvl="1">
              <a:buFont typeface="Wingdings" pitchFamily="2" charset="2"/>
              <a:buChar char="ü"/>
            </a:pPr>
            <a:r>
              <a:rPr lang="ru-RU" sz="2000" dirty="0" smtClean="0"/>
              <a:t>Применением антивирусных средств</a:t>
            </a:r>
            <a:r>
              <a:rPr lang="en-US" sz="2000" dirty="0" smtClean="0"/>
              <a:t>;</a:t>
            </a:r>
            <a:endParaRPr lang="ru-RU" sz="2000" dirty="0" smtClean="0"/>
          </a:p>
          <a:p>
            <a:pPr lvl="1">
              <a:buFont typeface="Wingdings" pitchFamily="2" charset="2"/>
              <a:buChar char="ü"/>
            </a:pPr>
            <a:r>
              <a:rPr lang="ru-RU" sz="2000" dirty="0" smtClean="0"/>
              <a:t>Ограничением доступа к данным.</a:t>
            </a:r>
          </a:p>
          <a:p>
            <a:endParaRPr lang="ru-RU" sz="2000" b="1" i="1" dirty="0" smtClean="0"/>
          </a:p>
          <a:p>
            <a:r>
              <a:rPr lang="ru-RU" sz="2000" b="1" i="1" dirty="0" smtClean="0">
                <a:solidFill>
                  <a:srgbClr val="1F0BB5"/>
                </a:solidFill>
              </a:rPr>
              <a:t>Ограничение доступа к данным обеспечивается</a:t>
            </a:r>
            <a:r>
              <a:rPr lang="en-US" sz="2000" b="1" i="1" dirty="0" smtClean="0">
                <a:solidFill>
                  <a:srgbClr val="1F0BB5"/>
                </a:solidFill>
              </a:rPr>
              <a:t>:</a:t>
            </a:r>
          </a:p>
          <a:p>
            <a:endParaRPr lang="en-US" sz="2000" b="1" i="1" dirty="0" smtClean="0">
              <a:solidFill>
                <a:srgbClr val="1F0BB5"/>
              </a:solidFill>
            </a:endParaRPr>
          </a:p>
          <a:p>
            <a:pPr>
              <a:buFontTx/>
              <a:buChar char="-"/>
            </a:pPr>
            <a:r>
              <a:rPr lang="en-US" sz="2000" dirty="0" smtClean="0"/>
              <a:t> </a:t>
            </a:r>
            <a:r>
              <a:rPr lang="ru-RU" sz="2000" dirty="0" smtClean="0"/>
              <a:t>программными и техническими средствами</a:t>
            </a:r>
            <a:r>
              <a:rPr lang="en-US" sz="2000" dirty="0" smtClean="0"/>
              <a:t>;</a:t>
            </a:r>
          </a:p>
          <a:p>
            <a:pPr>
              <a:buFontTx/>
              <a:buChar char="-"/>
            </a:pPr>
            <a:r>
              <a:rPr lang="ru-RU" sz="2000" dirty="0" smtClean="0"/>
              <a:t> применением</a:t>
            </a:r>
          </a:p>
          <a:p>
            <a:pPr lvl="1">
              <a:buFont typeface="Wingdings" pitchFamily="2" charset="2"/>
              <a:buChar char="Ø"/>
            </a:pPr>
            <a:r>
              <a:rPr lang="ru-RU" sz="2000" b="1" i="1" dirty="0" smtClean="0">
                <a:solidFill>
                  <a:srgbClr val="C00000"/>
                </a:solidFill>
              </a:rPr>
              <a:t>паролей,</a:t>
            </a:r>
            <a:r>
              <a:rPr lang="ru-RU" sz="2000" b="1" i="1" dirty="0" smtClean="0"/>
              <a:t> </a:t>
            </a:r>
            <a:endParaRPr lang="ru-RU" sz="2000" dirty="0" smtClean="0"/>
          </a:p>
          <a:p>
            <a:pPr lvl="1">
              <a:buFont typeface="Wingdings" pitchFamily="2" charset="2"/>
              <a:buChar char="Ø"/>
            </a:pPr>
            <a:r>
              <a:rPr lang="ru-RU" sz="2000" b="1" i="1" dirty="0" smtClean="0">
                <a:solidFill>
                  <a:srgbClr val="C00000"/>
                </a:solidFill>
              </a:rPr>
              <a:t>шифрованием</a:t>
            </a:r>
            <a:r>
              <a:rPr lang="ru-RU" sz="2000" dirty="0" smtClean="0"/>
              <a:t> файлов,</a:t>
            </a:r>
            <a:r>
              <a:rPr lang="ru-RU" sz="2000" b="1" dirty="0" smtClean="0"/>
              <a:t> </a:t>
            </a:r>
            <a:endParaRPr lang="ru-RU" sz="2000" dirty="0" smtClean="0"/>
          </a:p>
          <a:p>
            <a:pPr lvl="1">
              <a:buFont typeface="Wingdings" pitchFamily="2" charset="2"/>
              <a:buChar char="Ø"/>
            </a:pPr>
            <a:r>
              <a:rPr lang="ru-RU" sz="2000" b="1" i="1" dirty="0" smtClean="0">
                <a:solidFill>
                  <a:srgbClr val="C00000"/>
                </a:solidFill>
              </a:rPr>
              <a:t>защитой</a:t>
            </a:r>
            <a:r>
              <a:rPr lang="ru-RU" sz="2000" b="1" i="1" dirty="0" smtClean="0"/>
              <a:t> </a:t>
            </a:r>
            <a:r>
              <a:rPr lang="ru-RU" sz="2000" dirty="0" smtClean="0"/>
              <a:t>дисков и</a:t>
            </a:r>
            <a:r>
              <a:rPr lang="ru-RU" sz="2000" b="1" i="1" dirty="0" smtClean="0"/>
              <a:t> </a:t>
            </a:r>
            <a:r>
              <a:rPr lang="ru-RU" sz="2000" b="1" i="1" dirty="0" smtClean="0">
                <a:solidFill>
                  <a:srgbClr val="C00000"/>
                </a:solidFill>
              </a:rPr>
              <a:t>уничтожением</a:t>
            </a:r>
            <a:r>
              <a:rPr lang="ru-RU" sz="2000" dirty="0" smtClean="0"/>
              <a:t> файлов после их удаления, </a:t>
            </a:r>
          </a:p>
          <a:p>
            <a:pPr lvl="1">
              <a:buFont typeface="Wingdings" pitchFamily="2" charset="2"/>
              <a:buChar char="Ø"/>
            </a:pPr>
            <a:r>
              <a:rPr lang="ru-RU" sz="2000" dirty="0" smtClean="0"/>
              <a:t>использованием</a:t>
            </a:r>
            <a:r>
              <a:rPr lang="ru-RU" sz="2000" b="1" dirty="0" smtClean="0"/>
              <a:t> </a:t>
            </a:r>
            <a:r>
              <a:rPr lang="ru-RU" sz="2000" b="1" i="1" dirty="0" smtClean="0">
                <a:solidFill>
                  <a:srgbClr val="C00000"/>
                </a:solidFill>
              </a:rPr>
              <a:t>электронных ключей</a:t>
            </a:r>
            <a:r>
              <a:rPr lang="ru-RU" sz="2000" b="1" i="1" dirty="0" smtClean="0"/>
              <a:t>,</a:t>
            </a:r>
            <a:r>
              <a:rPr lang="ru-RU" sz="2000" dirty="0" smtClean="0"/>
              <a:t> </a:t>
            </a:r>
          </a:p>
          <a:p>
            <a:pPr lvl="1">
              <a:buFont typeface="Wingdings" pitchFamily="2" charset="2"/>
              <a:buChar char="Ø"/>
            </a:pPr>
            <a:r>
              <a:rPr lang="ru-RU" sz="2000" dirty="0" smtClean="0"/>
              <a:t>изготовлением ЭВМ в специальном </a:t>
            </a:r>
            <a:r>
              <a:rPr lang="ru-RU" sz="2000" b="1" i="1" dirty="0" smtClean="0">
                <a:solidFill>
                  <a:srgbClr val="C00000"/>
                </a:solidFill>
              </a:rPr>
              <a:t>защищенном</a:t>
            </a:r>
            <a:r>
              <a:rPr lang="ru-RU" sz="2000" dirty="0" smtClean="0"/>
              <a:t> исполнении.</a:t>
            </a:r>
          </a:p>
          <a:p>
            <a:pPr lvl="1">
              <a:buFont typeface="Wingdings" pitchFamily="2" charset="2"/>
              <a:buChar char="Ø"/>
            </a:pPr>
            <a:endParaRPr lang="ru-RU" sz="2000" dirty="0" smtClean="0"/>
          </a:p>
          <a:p>
            <a:pPr lvl="1" algn="ctr"/>
            <a:r>
              <a:rPr lang="ru-RU" sz="2400" i="1" dirty="0" smtClean="0">
                <a:solidFill>
                  <a:srgbClr val="1F0BB5"/>
                </a:solidFill>
              </a:rPr>
              <a:t>Под</a:t>
            </a:r>
            <a:r>
              <a:rPr lang="ru-RU" sz="2400" b="1" i="1" dirty="0" smtClean="0">
                <a:solidFill>
                  <a:srgbClr val="1F0BB5"/>
                </a:solidFill>
              </a:rPr>
              <a:t> ограничением доступа к информации</a:t>
            </a:r>
            <a:r>
              <a:rPr lang="en-US" sz="2400" b="1" i="1" dirty="0" smtClean="0">
                <a:solidFill>
                  <a:srgbClr val="1F0BB5"/>
                </a:solidFill>
              </a:rPr>
              <a:t> (</a:t>
            </a:r>
            <a:r>
              <a:rPr lang="ru-RU" sz="2400" b="1" i="1" dirty="0" smtClean="0">
                <a:solidFill>
                  <a:srgbClr val="1F0BB5"/>
                </a:solidFill>
              </a:rPr>
              <a:t>данным</a:t>
            </a:r>
            <a:r>
              <a:rPr lang="en-US" sz="2400" b="1" i="1" dirty="0" smtClean="0">
                <a:solidFill>
                  <a:srgbClr val="1F0BB5"/>
                </a:solidFill>
              </a:rPr>
              <a:t>)</a:t>
            </a:r>
            <a:r>
              <a:rPr lang="ru-RU" sz="2400" i="1" dirty="0" smtClean="0">
                <a:solidFill>
                  <a:srgbClr val="1F0BB5"/>
                </a:solidFill>
              </a:rPr>
              <a:t> понимается </a:t>
            </a:r>
            <a:r>
              <a:rPr lang="ru-RU" sz="2400" i="1" dirty="0" smtClean="0">
                <a:solidFill>
                  <a:srgbClr val="C00000"/>
                </a:solidFill>
              </a:rPr>
              <a:t>исключение несанкционированного доступа к ней.</a:t>
            </a:r>
            <a:endParaRPr lang="ru-RU" sz="2400" dirty="0" smtClean="0">
              <a:solidFill>
                <a:srgbClr val="C00000"/>
              </a:solidFill>
            </a:endParaRPr>
          </a:p>
          <a:p>
            <a:pPr lvl="1">
              <a:buFont typeface="Wingdings" pitchFamily="2" charset="2"/>
              <a:buChar char="Ø"/>
            </a:pPr>
            <a:endParaRPr lang="ru-RU" sz="2000" dirty="0"/>
          </a:p>
        </p:txBody>
      </p:sp>
      <p:sp>
        <p:nvSpPr>
          <p:cNvPr id="4" name="Номер слайда 3"/>
          <p:cNvSpPr>
            <a:spLocks noGrp="1"/>
          </p:cNvSpPr>
          <p:nvPr>
            <p:ph type="sldNum" sz="quarter" idx="12"/>
          </p:nvPr>
        </p:nvSpPr>
        <p:spPr/>
        <p:txBody>
          <a:bodyPr/>
          <a:lstStyle/>
          <a:p>
            <a:fld id="{E8889A9A-632F-4A8C-A8FE-29C40953BEE9}" type="slidenum">
              <a:rPr lang="ru-RU" smtClean="0"/>
              <a:pPr/>
              <a:t>9</a:t>
            </a:fld>
            <a:endParaRPr lang="ru-RU"/>
          </a:p>
        </p:txBody>
      </p:sp>
    </p:spTree>
  </p:cSld>
  <p:clrMapOvr>
    <a:masterClrMapping/>
  </p:clrMapOvr>
  <p:transition advClick="0"/>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Аспект">
  <a:themeElements>
    <a:clrScheme name="Городская">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Аспект">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Аспект">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3563</TotalTime>
  <Words>1942</Words>
  <Application>Microsoft PowerPoint</Application>
  <PresentationFormat>Лист A4 (210x297 мм)</PresentationFormat>
  <Paragraphs>281</Paragraphs>
  <Slides>29</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29</vt:i4>
      </vt:variant>
    </vt:vector>
  </HeadingPairs>
  <TitlesOfParts>
    <vt:vector size="30" baseType="lpstr">
      <vt:lpstr>Аспект</vt:lpstr>
      <vt:lpstr>Дисциплина «Информатика»  Лекция 16 Тема:   Основы защиты информации.</vt:lpstr>
      <vt:lpstr>Цели лекции:</vt:lpstr>
      <vt:lpstr>Учебные вопросы:</vt:lpstr>
      <vt:lpstr>Понятие защиты информации</vt:lpstr>
      <vt:lpstr>Понятие защиты информации</vt:lpstr>
      <vt:lpstr>Понятие защиты информации</vt:lpstr>
      <vt:lpstr>Слайд 7</vt:lpstr>
      <vt:lpstr>Слайд 8</vt:lpstr>
      <vt:lpstr>Общие сведения о методах защиты</vt:lpstr>
      <vt:lpstr>Общие сведения о методах защиты</vt:lpstr>
      <vt:lpstr>Общие сведения о методах защиты</vt:lpstr>
      <vt:lpstr>Общие сведения о методах защиты</vt:lpstr>
      <vt:lpstr>Общие сведения о методах защиты</vt:lpstr>
      <vt:lpstr>Слайд 14</vt:lpstr>
      <vt:lpstr>Слайд 15</vt:lpstr>
      <vt:lpstr>Общие сведения о методах защиты</vt:lpstr>
      <vt:lpstr>Слайд 17</vt:lpstr>
      <vt:lpstr>Слайд 18</vt:lpstr>
      <vt:lpstr>Компьютерная вирусология</vt:lpstr>
      <vt:lpstr>Компьютерная вирусология</vt:lpstr>
      <vt:lpstr>Слайд 21</vt:lpstr>
      <vt:lpstr>Компьютерная вирусология</vt:lpstr>
      <vt:lpstr>Компьютерная вирусология</vt:lpstr>
      <vt:lpstr>Слайд 24</vt:lpstr>
      <vt:lpstr>Слайд 25</vt:lpstr>
      <vt:lpstr>Слайд 26</vt:lpstr>
      <vt:lpstr>Слайд 27</vt:lpstr>
      <vt:lpstr>Слайд 28</vt:lpstr>
      <vt:lpstr>Слайд 29</vt:lpstr>
    </vt:vector>
  </TitlesOfParts>
  <Company>RFRTA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Заголовок слайда отсутствует</dc:title>
  <dc:creator>K_L_B</dc:creator>
  <cp:lastModifiedBy>bae</cp:lastModifiedBy>
  <cp:revision>247</cp:revision>
  <cp:lastPrinted>2006-09-18T11:46:39Z</cp:lastPrinted>
  <dcterms:created xsi:type="dcterms:W3CDTF">2002-09-15T08:06:25Z</dcterms:created>
  <dcterms:modified xsi:type="dcterms:W3CDTF">2019-12-11T05:24:15Z</dcterms:modified>
</cp:coreProperties>
</file>