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73" r:id="rId1"/>
  </p:sldMasterIdLst>
  <p:notesMasterIdLst>
    <p:notesMasterId r:id="rId49"/>
  </p:notesMasterIdLst>
  <p:sldIdLst>
    <p:sldId id="256" r:id="rId2"/>
    <p:sldId id="269" r:id="rId3"/>
    <p:sldId id="270" r:id="rId4"/>
    <p:sldId id="271" r:id="rId5"/>
    <p:sldId id="272" r:id="rId6"/>
    <p:sldId id="276" r:id="rId7"/>
    <p:sldId id="277" r:id="rId8"/>
    <p:sldId id="275" r:id="rId9"/>
    <p:sldId id="279" r:id="rId10"/>
    <p:sldId id="280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7" r:id="rId45"/>
    <p:sldId id="274" r:id="rId46"/>
    <p:sldId id="316" r:id="rId47"/>
    <p:sldId id="281" r:id="rId48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92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490051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89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ja-JP" alt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827A5-6BB9-D342-B325-4334BC8A2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0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8053D-9845-4E45-AB9B-6827D693D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-17463"/>
            <a:ext cx="2055813" cy="61468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-17463"/>
            <a:ext cx="6019800" cy="61468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98037-CE47-2A41-98C5-045C6C425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21256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09BE8-2488-0E45-B26F-5A9D62FCD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459CA-F9C3-B647-B702-DF1F0290E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713F5-A82F-5946-B293-9133B7B9B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CBFC2-2DE8-D742-BCBD-C940BCBDD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6FAF4-1A1A-4F46-98D3-18B8BBB39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86398-4E08-C048-B7FB-E26F7A769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C54BE-776A-E544-A588-683F2DB8B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1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3393A-4B09-5846-9D85-3E529EC5A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6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30679-9F81-2D48-8E1D-4ECBC1799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6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463"/>
            <a:ext cx="82280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dirty="0"/>
              <a:t>タイトルテキストの書式を編集するにはクリックします。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  <a:endParaRPr lang="en-GB" altLang="ja-JP"/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fld id="{30ECA09B-544A-6B44-9DD4-47C9279D1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1588"/>
          </a:xfrm>
          <a:prstGeom prst="line">
            <a:avLst/>
          </a:prstGeom>
          <a:noFill/>
          <a:ln w="1908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rgbClr val="234271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oughtbot/factory_girl" TargetMode="External"/><Relationship Id="rId3" Type="http://schemas.openxmlformats.org/officeDocument/2006/relationships/hyperlink" Target="https://github.com/teamcapybara/capybar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gilealliance.org/glossary/tdd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tterspecs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oughtbot/factory_gir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oughtbot/factory_girl/blob/master/GETTING_STARTED.md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thefrontiergroup.com.au/2014/12/using-factorygirl-easily-create-complex-data-sets-rails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spec.inf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spec.inf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3068638"/>
            <a:ext cx="8229600" cy="3116262"/>
          </a:xfrm>
        </p:spPr>
        <p:txBody>
          <a:bodyPr lIns="0" tIns="0" rIns="0" bIns="0" anchor="ctr"/>
          <a:lstStyle/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Day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10: </a:t>
            </a:r>
            <a:r>
              <a:rPr lang="en-US" altLang="ja-JP" sz="3000" dirty="0" smtClean="0"/>
              <a:t>1</a:t>
            </a:r>
            <a:r>
              <a:rPr lang="en-US" altLang="ja-JP" sz="3000" dirty="0" smtClean="0"/>
              <a:t>5</a:t>
            </a:r>
            <a:r>
              <a:rPr lang="en-US" altLang="ja-JP" sz="3000" dirty="0" smtClean="0"/>
              <a:t>/</a:t>
            </a:r>
            <a:r>
              <a:rPr lang="en-US" altLang="ja-JP" sz="3000" dirty="0" smtClean="0"/>
              <a:t>June/</a:t>
            </a:r>
            <a:r>
              <a:rPr lang="en-US" altLang="ja-JP" sz="3000" dirty="0" smtClean="0"/>
              <a:t>201</a:t>
            </a:r>
            <a:r>
              <a:rPr lang="en-US" altLang="ja-JP" sz="3000" dirty="0" smtClean="0"/>
              <a:t>7</a:t>
            </a:r>
            <a:endParaRPr lang="en-US" altLang="ja-JP" sz="3000" dirty="0" smtClean="0"/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ja-JP" sz="3000" dirty="0"/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Test Script writing and </a:t>
            </a:r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Test running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/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First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Coding</a:t>
            </a:r>
            <a:endParaRPr lang="en-US" altLang="ja-JP" sz="3000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1038"/>
            <a:ext cx="7772400" cy="2220912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BJECT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RIENTED 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WEB</a:t>
            </a:r>
            <a:r>
              <a:rPr lang="ja-JP" alt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　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P</a:t>
            </a:r>
            <a:r>
              <a:rPr lang="en-US" sz="3200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ROGRAMMING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SING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UBY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7463"/>
            <a:ext cx="8229600" cy="1435101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dirty="0" smtClean="0"/>
              <a:t>Procedure of TDD</a:t>
            </a:r>
            <a:endParaRPr lang="ja-JP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341313" indent="-341313">
              <a:buClr>
                <a:srgbClr val="666600"/>
              </a:buClr>
              <a:buSzPct val="75000"/>
              <a:buFont typeface="Wingdings" charset="0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ja-JP" dirty="0" smtClean="0"/>
              <a:t>Create Test Environment First.</a:t>
            </a:r>
            <a:endParaRPr lang="ja-JP" dirty="0"/>
          </a:p>
        </p:txBody>
      </p:sp>
      <p:sp>
        <p:nvSpPr>
          <p:cNvPr id="22531" name="テキスト ボックス 4"/>
          <p:cNvSpPr txBox="1">
            <a:spLocks noChangeArrowheads="1"/>
          </p:cNvSpPr>
          <p:nvPr/>
        </p:nvSpPr>
        <p:spPr bwMode="auto">
          <a:xfrm>
            <a:off x="611188" y="6308725"/>
            <a:ext cx="6840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ja-JP">
                <a:solidFill>
                  <a:schemeClr val="tx1"/>
                </a:solidFill>
              </a:rPr>
              <a:t>P304, Kiso Ruby on Rails, Impress Japan, 2007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253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411413"/>
            <a:ext cx="6227762" cy="38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2382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7463"/>
            <a:ext cx="8229600" cy="1435101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dirty="0" smtClean="0"/>
              <a:t>In Test, “Failure” has meaning</a:t>
            </a:r>
            <a:endParaRPr lang="ja-JP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341313" indent="-341313">
              <a:buClr>
                <a:srgbClr val="666600"/>
              </a:buClr>
              <a:buSzPct val="75000"/>
              <a:buFont typeface="Wingdings" charset="0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ja-JP" dirty="0" smtClean="0"/>
              <a:t>We prepare “Test” before we start writing programs.  This will become ‘specification.’</a:t>
            </a:r>
            <a:endParaRPr lang="ja-JP" dirty="0"/>
          </a:p>
          <a:p>
            <a:pPr marL="341313" indent="-341313">
              <a:buClr>
                <a:srgbClr val="666600"/>
              </a:buClr>
              <a:buSzPct val="75000"/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/>
          </a:p>
          <a:p>
            <a:pPr marL="341313" indent="-341313">
              <a:buClr>
                <a:srgbClr val="666600"/>
              </a:buClr>
              <a:buSzPct val="75000"/>
              <a:buFont typeface="Wingdings" charset="0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ja-JP" dirty="0" smtClean="0"/>
              <a:t>We Test first before we write program, the test should “Fail” and that proves the “Test works properly.”</a:t>
            </a:r>
          </a:p>
          <a:p>
            <a:pPr marL="741363" lvl="1" indent="-284163">
              <a:buClr>
                <a:srgbClr val="999900"/>
              </a:buClr>
              <a:buSzPct val="75000"/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/>
          </a:p>
          <a:p>
            <a:pPr marL="341313" indent="-341313">
              <a:buClr>
                <a:srgbClr val="666600"/>
              </a:buClr>
              <a:buSzPct val="75000"/>
              <a:buFont typeface="Wingdings" charset="0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ja-JP" dirty="0" smtClean="0"/>
              <a:t>Here the “</a:t>
            </a:r>
            <a:r>
              <a:rPr lang="en-US" altLang="ja-JP" dirty="0" smtClean="0">
                <a:solidFill>
                  <a:srgbClr val="FF0000"/>
                </a:solidFill>
              </a:rPr>
              <a:t>Failure</a:t>
            </a:r>
            <a:r>
              <a:rPr lang="en-US" altLang="ja-JP" dirty="0" smtClean="0"/>
              <a:t>” is not an “Error”</a:t>
            </a:r>
            <a:endParaRPr lang="en-US" dirty="0">
              <a:solidFill>
                <a:srgbClr val="FF0000"/>
              </a:solidFill>
            </a:endParaRPr>
          </a:p>
          <a:p>
            <a:pPr marL="741363" lvl="1" indent="-284163">
              <a:buClr>
                <a:srgbClr val="999900"/>
              </a:buClr>
              <a:buSzPct val="75000"/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616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7463"/>
            <a:ext cx="8229600" cy="1435101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dirty="0" smtClean="0"/>
              <a:t>4 steps to introduce Test</a:t>
            </a:r>
            <a:endParaRPr lang="ja-JP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75225"/>
          </a:xfrm>
        </p:spPr>
        <p:txBody>
          <a:bodyPr/>
          <a:lstStyle/>
          <a:p>
            <a:pPr marL="341313" indent="-341313">
              <a:buClr>
                <a:srgbClr val="666600"/>
              </a:buClr>
              <a:buSzPct val="75000"/>
              <a:buFont typeface="Wingdings" charset="0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ja-JP" sz="2200" dirty="0" smtClean="0"/>
              <a:t>Step 1: Write “Test”</a:t>
            </a:r>
            <a:endParaRPr lang="ja-JP" sz="2200" dirty="0"/>
          </a:p>
          <a:p>
            <a:pPr marL="741363" lvl="1" indent="-284163">
              <a:buClr>
                <a:srgbClr val="999900"/>
              </a:buClr>
              <a:buSzPct val="7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ja-JP" sz="1800" dirty="0" smtClean="0"/>
              <a:t>Make Specification Clear, and write “Test” according to how it should work.</a:t>
            </a:r>
          </a:p>
          <a:p>
            <a:pPr marL="741363" lvl="1" indent="-284163">
              <a:buClr>
                <a:srgbClr val="999900"/>
              </a:buClr>
              <a:buSzPct val="75000"/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/>
          </a:p>
          <a:p>
            <a:pPr marL="341313" indent="-341313">
              <a:buClr>
                <a:srgbClr val="666600"/>
              </a:buClr>
              <a:buSzPct val="75000"/>
              <a:buFont typeface="Wingdings" charset="0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dirty="0"/>
              <a:t>Step 2: </a:t>
            </a:r>
            <a:r>
              <a:rPr lang="en-US" sz="2200" dirty="0" smtClean="0"/>
              <a:t>Confirm it “</a:t>
            </a:r>
            <a:r>
              <a:rPr lang="en-US" sz="2200" dirty="0">
                <a:solidFill>
                  <a:srgbClr val="FF0000"/>
                </a:solidFill>
              </a:rPr>
              <a:t>f</a:t>
            </a:r>
            <a:r>
              <a:rPr lang="en-US" sz="2200" dirty="0" smtClean="0">
                <a:solidFill>
                  <a:srgbClr val="FF0000"/>
                </a:solidFill>
              </a:rPr>
              <a:t>ails</a:t>
            </a:r>
            <a:r>
              <a:rPr lang="en-US" sz="2200" dirty="0" smtClean="0"/>
              <a:t>” before writing program.</a:t>
            </a:r>
          </a:p>
          <a:p>
            <a:pPr marL="741363" lvl="1" indent="-284163">
              <a:buClr>
                <a:srgbClr val="999900"/>
              </a:buClr>
              <a:buSzPct val="7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ja-JP" sz="1800" dirty="0" smtClean="0"/>
              <a:t>Prepare “Test Script” and execute test to prove it works before writing programs.  (Debug the test script.)</a:t>
            </a:r>
          </a:p>
          <a:p>
            <a:pPr marL="741363" lvl="1" indent="-284163">
              <a:buClr>
                <a:srgbClr val="999900"/>
              </a:buClr>
              <a:buSzPct val="75000"/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/>
          </a:p>
          <a:p>
            <a:pPr marL="341313" indent="-341313">
              <a:buClr>
                <a:srgbClr val="666600"/>
              </a:buClr>
              <a:buSzPct val="75000"/>
              <a:buFont typeface="Wingdings" charset="0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dirty="0"/>
              <a:t>Step 3: </a:t>
            </a:r>
            <a:r>
              <a:rPr lang="en-US" sz="2200" dirty="0" smtClean="0"/>
              <a:t>Coding</a:t>
            </a:r>
            <a:endParaRPr lang="ja-JP" sz="2200" dirty="0"/>
          </a:p>
          <a:p>
            <a:pPr marL="741363" lvl="1" indent="-284163">
              <a:buClr>
                <a:srgbClr val="999900"/>
              </a:buClr>
              <a:buSzPct val="7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ja-JP" sz="1800" dirty="0" smtClean="0"/>
              <a:t>So that the program passes the test</a:t>
            </a:r>
          </a:p>
          <a:p>
            <a:pPr marL="741363" lvl="1" indent="-284163">
              <a:buClr>
                <a:srgbClr val="999900"/>
              </a:buClr>
              <a:buSzPct val="75000"/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/>
          </a:p>
          <a:p>
            <a:pPr marL="341313" indent="-341313">
              <a:buClr>
                <a:srgbClr val="666600"/>
              </a:buClr>
              <a:buSzPct val="75000"/>
              <a:buFont typeface="Wingdings" charset="0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dirty="0"/>
              <a:t>Step 4: </a:t>
            </a:r>
            <a:r>
              <a:rPr lang="en-US" sz="2200" dirty="0" smtClean="0">
                <a:solidFill>
                  <a:srgbClr val="FF0000"/>
                </a:solidFill>
              </a:rPr>
              <a:t>Refactoring</a:t>
            </a:r>
            <a:endParaRPr lang="ja-JP" sz="2200" dirty="0">
              <a:solidFill>
                <a:srgbClr val="FF0000"/>
              </a:solidFill>
            </a:endParaRPr>
          </a:p>
          <a:p>
            <a:pPr marL="741363" lvl="1" indent="-284163">
              <a:buClr>
                <a:srgbClr val="999900"/>
              </a:buClr>
              <a:buSzPct val="7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ja-JP" sz="1800" dirty="0" smtClean="0"/>
              <a:t>Keep it passes the test, and clean the source code.</a:t>
            </a:r>
          </a:p>
        </p:txBody>
      </p:sp>
    </p:spTree>
    <p:extLst>
      <p:ext uri="{BB962C8B-B14F-4D97-AF65-F5344CB8AC3E}">
        <p14:creationId xmlns:p14="http://schemas.microsoft.com/office/powerpoint/2010/main" val="35300915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Let us introduce </a:t>
            </a:r>
            <a:r>
              <a:rPr kumimoji="1" lang="en-US" altLang="ja-JP" dirty="0" err="1" smtClean="0"/>
              <a:t>RSpec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Now type the following command in the GNOME terminal;</a:t>
            </a:r>
          </a:p>
          <a:p>
            <a:r>
              <a:rPr lang="en-US" altLang="ja-JP" dirty="0">
                <a:solidFill>
                  <a:srgbClr val="0000FF"/>
                </a:solidFill>
              </a:rPr>
              <a:t>	</a:t>
            </a:r>
            <a:r>
              <a:rPr lang="en-US" altLang="ja-JP" dirty="0" smtClean="0">
                <a:solidFill>
                  <a:srgbClr val="0000FF"/>
                </a:solidFill>
              </a:rPr>
              <a:t>gem install </a:t>
            </a:r>
            <a:r>
              <a:rPr lang="en-US" altLang="ja-JP" dirty="0" err="1" smtClean="0">
                <a:solidFill>
                  <a:srgbClr val="0000FF"/>
                </a:solidFill>
              </a:rPr>
              <a:t>rspec</a:t>
            </a:r>
            <a:r>
              <a:rPr lang="en-US" altLang="ja-JP" dirty="0" smtClean="0">
                <a:solidFill>
                  <a:srgbClr val="0000FF"/>
                </a:solidFill>
              </a:rPr>
              <a:t>-rails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If you get version display by typing the following command, </a:t>
            </a:r>
            <a:r>
              <a:rPr lang="en-US" altLang="ja-JP" dirty="0" err="1" smtClean="0"/>
              <a:t>RSpec</a:t>
            </a:r>
            <a:r>
              <a:rPr lang="en-US" altLang="ja-JP" dirty="0" smtClean="0"/>
              <a:t> is successfully installed.</a:t>
            </a:r>
          </a:p>
          <a:p>
            <a:r>
              <a:rPr kumimoji="1" lang="en-US" altLang="ja-JP" dirty="0">
                <a:solidFill>
                  <a:srgbClr val="0000FF"/>
                </a:solidFill>
              </a:rPr>
              <a:t>	</a:t>
            </a:r>
            <a:r>
              <a:rPr kumimoji="1" lang="en-US" altLang="ja-JP" dirty="0" err="1" smtClean="0">
                <a:solidFill>
                  <a:srgbClr val="0000FF"/>
                </a:solidFill>
              </a:rPr>
              <a:t>rspec</a:t>
            </a:r>
            <a:r>
              <a:rPr kumimoji="1" lang="en-US" altLang="ja-JP" dirty="0" smtClean="0">
                <a:solidFill>
                  <a:srgbClr val="0000FF"/>
                </a:solidFill>
              </a:rPr>
              <a:t> –v</a:t>
            </a:r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5733256"/>
            <a:ext cx="35941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9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Add </a:t>
            </a:r>
            <a:r>
              <a:rPr kumimoji="1" lang="en-US" altLang="ja-JP" dirty="0" err="1" smtClean="0"/>
              <a:t>RSpec</a:t>
            </a:r>
            <a:r>
              <a:rPr kumimoji="1" lang="en-US" altLang="ja-JP" dirty="0" smtClean="0"/>
              <a:t> to </a:t>
            </a:r>
            <a:r>
              <a:rPr kumimoji="1" lang="en-US" altLang="ja-JP" dirty="0" err="1" smtClean="0"/>
              <a:t>Gemfile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000" dirty="0" smtClean="0"/>
              <a:t>Open (projects)/</a:t>
            </a:r>
            <a:r>
              <a:rPr kumimoji="1" lang="en-US" altLang="ja-JP" sz="2000" dirty="0" err="1" smtClean="0"/>
              <a:t>Gemfile</a:t>
            </a:r>
            <a:r>
              <a:rPr kumimoji="1" lang="en-US" altLang="ja-JP" sz="2000" dirty="0" smtClean="0"/>
              <a:t>, then add the following scripts;</a:t>
            </a:r>
          </a:p>
          <a:p>
            <a:endParaRPr lang="en-US" altLang="ja-JP" sz="2000" dirty="0"/>
          </a:p>
          <a:p>
            <a:r>
              <a:rPr lang="en-US" altLang="ja-JP" sz="2000" dirty="0"/>
              <a:t>group :test, :development do</a:t>
            </a:r>
          </a:p>
          <a:p>
            <a:r>
              <a:rPr lang="en-US" altLang="ja-JP" sz="2000" dirty="0" smtClean="0"/>
              <a:t>	gem </a:t>
            </a:r>
            <a:r>
              <a:rPr lang="en-US" altLang="ja-JP" sz="2000" dirty="0"/>
              <a:t>"</a:t>
            </a:r>
            <a:r>
              <a:rPr lang="en-US" altLang="ja-JP" sz="2000" dirty="0" err="1"/>
              <a:t>rspec</a:t>
            </a:r>
            <a:r>
              <a:rPr lang="en-US" altLang="ja-JP" sz="2000" dirty="0"/>
              <a:t>-</a:t>
            </a:r>
            <a:r>
              <a:rPr lang="en-US" altLang="ja-JP" sz="2000" dirty="0" smtClean="0"/>
              <a:t>rails"</a:t>
            </a:r>
            <a:endParaRPr lang="en-US" altLang="ja-JP" sz="2000" dirty="0" smtClean="0"/>
          </a:p>
          <a:p>
            <a:r>
              <a:rPr lang="ja-JP" altLang="ja-JP" sz="2000" dirty="0"/>
              <a:t> </a:t>
            </a:r>
            <a:r>
              <a:rPr lang="ja-JP" altLang="en-US" sz="2000" dirty="0" smtClean="0"/>
              <a:t>   </a:t>
            </a:r>
            <a:r>
              <a:rPr lang="en-US" altLang="ja-JP" sz="2000" dirty="0" smtClean="0"/>
              <a:t>gem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"rails</a:t>
            </a:r>
            <a:r>
              <a:rPr lang="en-US" altLang="ja-JP" sz="2000" dirty="0" smtClean="0"/>
              <a:t>-controller-</a:t>
            </a:r>
            <a:r>
              <a:rPr lang="en-US" altLang="ja-JP" sz="2000" dirty="0" smtClean="0"/>
              <a:t>testing"</a:t>
            </a:r>
            <a:endParaRPr lang="en-US" altLang="ja-JP" sz="2000" dirty="0"/>
          </a:p>
          <a:p>
            <a:r>
              <a:rPr lang="en-US" altLang="ja-JP" sz="2000" dirty="0" smtClean="0"/>
              <a:t>	gem </a:t>
            </a:r>
            <a:r>
              <a:rPr lang="en-US" altLang="ja-JP" sz="2000" dirty="0"/>
              <a:t>"</a:t>
            </a:r>
            <a:r>
              <a:rPr lang="en-US" altLang="ja-JP" sz="2000" dirty="0" err="1" smtClean="0"/>
              <a:t>factory_girl_rails</a:t>
            </a:r>
            <a:r>
              <a:rPr lang="en-US" altLang="ja-JP" sz="2000" dirty="0"/>
              <a:t>"</a:t>
            </a:r>
            <a:endParaRPr lang="en-US" altLang="ja-JP" sz="2000" dirty="0" smtClean="0"/>
          </a:p>
          <a:p>
            <a:r>
              <a:rPr lang="en-US" altLang="ja-JP" sz="2000" dirty="0" smtClean="0"/>
              <a:t>	gem </a:t>
            </a:r>
            <a:r>
              <a:rPr lang="en-US" altLang="ja-JP" sz="2000" dirty="0"/>
              <a:t>"capybara"</a:t>
            </a:r>
          </a:p>
          <a:p>
            <a:r>
              <a:rPr lang="en-US" altLang="ja-JP" sz="2000" dirty="0" smtClean="0"/>
              <a:t>	gem </a:t>
            </a:r>
            <a:r>
              <a:rPr lang="en-US" altLang="ja-JP" sz="2000" dirty="0"/>
              <a:t>"</a:t>
            </a:r>
            <a:r>
              <a:rPr lang="en-US" altLang="ja-JP" sz="2000" dirty="0" err="1"/>
              <a:t>database_cleaner</a:t>
            </a:r>
            <a:r>
              <a:rPr lang="en-US" altLang="ja-JP" sz="2000" dirty="0"/>
              <a:t>"</a:t>
            </a:r>
          </a:p>
          <a:p>
            <a:r>
              <a:rPr lang="en-US" altLang="ja-JP" sz="2000" dirty="0"/>
              <a:t>end</a:t>
            </a:r>
            <a:endParaRPr kumimoji="1" lang="ja-JP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3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bundle install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Type the following as usual, after you edit the </a:t>
            </a:r>
            <a:r>
              <a:rPr kumimoji="1" lang="en-US" altLang="ja-JP" dirty="0" err="1" smtClean="0"/>
              <a:t>Gemfile</a:t>
            </a:r>
            <a:endParaRPr kumimoji="1" lang="en-US" altLang="ja-JP" dirty="0" smtClean="0"/>
          </a:p>
          <a:p>
            <a:r>
              <a:rPr lang="en-US" altLang="ja-JP" dirty="0">
                <a:solidFill>
                  <a:srgbClr val="0000FF"/>
                </a:solidFill>
              </a:rPr>
              <a:t>	</a:t>
            </a:r>
            <a:r>
              <a:rPr lang="en-US" altLang="ja-JP" dirty="0" smtClean="0">
                <a:solidFill>
                  <a:srgbClr val="0000FF"/>
                </a:solidFill>
              </a:rPr>
              <a:t>bundle install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6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7463"/>
            <a:ext cx="8229600" cy="1435101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ja-JP" dirty="0" smtClean="0"/>
              <a:t>Test folder and the files</a:t>
            </a:r>
            <a:endParaRPr kumimoji="0" lang="ja-JP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indent="0">
              <a:buClr>
                <a:srgbClr val="666600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dirty="0" smtClean="0"/>
              <a:t>You would see ‘test’ folder in the project directory, however they are all for Test::Unit and we will not use those files.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924944"/>
            <a:ext cx="28575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808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What</a:t>
            </a:r>
            <a:r>
              <a:rPr lang="ja-JP" altLang="en-US" dirty="0" smtClean="0"/>
              <a:t> </a:t>
            </a:r>
            <a:r>
              <a:rPr lang="en-US" altLang="ja-JP" dirty="0" smtClean="0"/>
              <a:t>have</a:t>
            </a:r>
            <a:r>
              <a:rPr lang="ja-JP" altLang="en-US" dirty="0" smtClean="0"/>
              <a:t> </a:t>
            </a: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installed?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RSpec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automation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suite</a:t>
            </a:r>
          </a:p>
          <a:p>
            <a:r>
              <a:rPr lang="ja-JP" altLang="ja-JP" dirty="0" smtClean="0"/>
              <a:t>F</a:t>
            </a:r>
            <a:r>
              <a:rPr lang="en-US" altLang="ja-JP" dirty="0" err="1" smtClean="0"/>
              <a:t>actoryGirl</a:t>
            </a:r>
            <a:r>
              <a:rPr lang="ja-JP" altLang="en-US" dirty="0" smtClean="0"/>
              <a:t> </a:t>
            </a:r>
            <a:r>
              <a:rPr lang="en-US" altLang="ja-JP" dirty="0" smtClean="0"/>
              <a:t>–</a:t>
            </a:r>
            <a:r>
              <a:rPr lang="ja-JP" altLang="en-US" dirty="0" smtClean="0"/>
              <a:t> </a:t>
            </a:r>
            <a:r>
              <a:rPr lang="en-US" altLang="ja-JP" dirty="0" smtClean="0"/>
              <a:t>Generation of Test Data</a:t>
            </a:r>
          </a:p>
          <a:p>
            <a:r>
              <a:rPr kumimoji="1" lang="en-US" altLang="ja-JP" dirty="0" smtClean="0"/>
              <a:t>Capybara – Web screen input emulator</a:t>
            </a:r>
          </a:p>
          <a:p>
            <a:r>
              <a:rPr kumimoji="1" lang="en-US" altLang="ja-JP" dirty="0" err="1" smtClean="0"/>
              <a:t>DatabaseCleaner</a:t>
            </a:r>
            <a:r>
              <a:rPr kumimoji="1" lang="en-US" altLang="ja-JP" dirty="0" smtClean="0"/>
              <a:t> – Test Data remover</a:t>
            </a:r>
          </a:p>
          <a:p>
            <a:r>
              <a:rPr lang="en-US" altLang="ja-JP" dirty="0">
                <a:hlinkClick r:id="rId2"/>
              </a:rPr>
              <a:t>https://github.com/thoughtbot/</a:t>
            </a:r>
            <a:r>
              <a:rPr lang="en-US" altLang="ja-JP" dirty="0" smtClean="0">
                <a:hlinkClick r:id="rId2"/>
              </a:rPr>
              <a:t>factory_girl</a:t>
            </a:r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https://github.com/teamcapybara/</a:t>
            </a:r>
            <a:r>
              <a:rPr lang="en-US" altLang="ja-JP" dirty="0" smtClean="0">
                <a:hlinkClick r:id="rId3"/>
              </a:rPr>
              <a:t>capybara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974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Prepare </a:t>
            </a:r>
            <a:r>
              <a:rPr kumimoji="1" lang="en-US" altLang="ja-JP" dirty="0" err="1" smtClean="0"/>
              <a:t>RSpec</a:t>
            </a:r>
            <a:r>
              <a:rPr kumimoji="1" lang="en-US" altLang="ja-JP" dirty="0" smtClean="0"/>
              <a:t> 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Type the following command to prepare </a:t>
            </a:r>
            <a:r>
              <a:rPr kumimoji="1" lang="en-US" altLang="ja-JP" dirty="0" err="1" smtClean="0"/>
              <a:t>RSpec</a:t>
            </a:r>
            <a:r>
              <a:rPr kumimoji="1" lang="en-US" altLang="ja-JP" dirty="0" smtClean="0"/>
              <a:t> environment</a:t>
            </a:r>
          </a:p>
          <a:p>
            <a:r>
              <a:rPr kumimoji="1" lang="en-US" altLang="ja-JP" dirty="0" smtClean="0">
                <a:solidFill>
                  <a:srgbClr val="0000FF"/>
                </a:solidFill>
              </a:rPr>
              <a:t>	rails g </a:t>
            </a:r>
            <a:r>
              <a:rPr kumimoji="1" lang="en-US" altLang="ja-JP" dirty="0" err="1" smtClean="0">
                <a:solidFill>
                  <a:srgbClr val="0000FF"/>
                </a:solidFill>
              </a:rPr>
              <a:t>rspec:install</a:t>
            </a:r>
            <a:endParaRPr kumimoji="1" lang="en-US" altLang="ja-JP" dirty="0" smtClean="0">
              <a:solidFill>
                <a:srgbClr val="0000FF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373216"/>
            <a:ext cx="53975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3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Now we catch up!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 catch up with the principle;</a:t>
            </a:r>
            <a:endParaRPr lang="en-US" altLang="ja-JP" dirty="0" smtClean="0"/>
          </a:p>
          <a:p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“We should not write any code until we had failed the test.”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Prepare </a:t>
            </a:r>
            <a:r>
              <a:rPr kumimoji="1" lang="en-US" altLang="ja-JP" dirty="0" err="1" smtClean="0"/>
              <a:t>rspec</a:t>
            </a:r>
            <a:r>
              <a:rPr kumimoji="1" lang="en-US" altLang="ja-JP" dirty="0" smtClean="0"/>
              <a:t> for commodity model! Type</a:t>
            </a:r>
          </a:p>
          <a:p>
            <a:r>
              <a:rPr lang="en-US" altLang="ja-JP" dirty="0">
                <a:solidFill>
                  <a:srgbClr val="0000FF"/>
                </a:solidFill>
              </a:rPr>
              <a:t>	</a:t>
            </a:r>
            <a:r>
              <a:rPr lang="en-US" altLang="ja-JP" dirty="0" smtClean="0">
                <a:solidFill>
                  <a:srgbClr val="0000FF"/>
                </a:solidFill>
              </a:rPr>
              <a:t>rails g </a:t>
            </a:r>
            <a:r>
              <a:rPr lang="en-US" altLang="ja-JP" dirty="0" err="1" smtClean="0">
                <a:solidFill>
                  <a:srgbClr val="0000FF"/>
                </a:solidFill>
              </a:rPr>
              <a:t>rspec:model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 err="1" smtClean="0">
                <a:solidFill>
                  <a:srgbClr val="0000FF"/>
                </a:solidFill>
              </a:rPr>
              <a:t>ik_</a:t>
            </a:r>
            <a:r>
              <a:rPr lang="en-US" altLang="ja-JP" dirty="0" err="1" smtClean="0">
                <a:solidFill>
                  <a:srgbClr val="0000FF"/>
                </a:solidFill>
              </a:rPr>
              <a:t>memo</a:t>
            </a:r>
            <a:endParaRPr lang="en-US" altLang="ja-JP" dirty="0" smtClean="0">
              <a:solidFill>
                <a:srgbClr val="0000FF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157192"/>
            <a:ext cx="7480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0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Share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ToDo</a:t>
            </a:r>
            <a:r>
              <a:rPr lang="ja-JP" altLang="en-US" dirty="0" smtClean="0"/>
              <a:t>/</a:t>
            </a:r>
            <a:r>
              <a:rPr lang="en-US" altLang="ja-JP" dirty="0" smtClean="0"/>
              <a:t>Done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others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Use</a:t>
            </a:r>
            <a:r>
              <a:rPr lang="ja-JP" altLang="en-US" dirty="0" smtClean="0"/>
              <a:t> </a:t>
            </a:r>
            <a:r>
              <a:rPr lang="en-US" altLang="ja-JP" dirty="0" smtClean="0"/>
              <a:t>Markdown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notation.</a:t>
            </a:r>
          </a:p>
          <a:p>
            <a:pPr>
              <a:defRPr/>
            </a:pPr>
            <a:endParaRPr lang="en-US" altLang="ja-JP" dirty="0" smtClean="0"/>
          </a:p>
          <a:p>
            <a:pPr>
              <a:defRPr/>
            </a:pPr>
            <a:r>
              <a:rPr lang="en-US" altLang="ja-JP" dirty="0" smtClean="0"/>
              <a:t>How to write?  See attached Document in the lecture slides folder.</a:t>
            </a:r>
          </a:p>
          <a:p>
            <a:pPr>
              <a:defRPr/>
            </a:pPr>
            <a:endParaRPr lang="en-US" altLang="ja-JP" dirty="0" smtClean="0"/>
          </a:p>
          <a:p>
            <a:pPr>
              <a:defRPr/>
            </a:pPr>
            <a:r>
              <a:rPr lang="en-US" altLang="ja-JP" dirty="0" smtClean="0"/>
              <a:t>How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view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file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 </a:t>
            </a:r>
            <a:r>
              <a:rPr lang="en-US" altLang="ja-JP" dirty="0" smtClean="0"/>
              <a:t>environment?</a:t>
            </a:r>
            <a:r>
              <a:rPr lang="ja-JP" altLang="en-US" dirty="0" smtClean="0"/>
              <a:t>  </a:t>
            </a:r>
            <a:r>
              <a:rPr lang="en-US" altLang="ja-JP" dirty="0" smtClean="0"/>
              <a:t>There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Firefox</a:t>
            </a:r>
            <a:r>
              <a:rPr lang="ja-JP" altLang="en-US" dirty="0" smtClean="0"/>
              <a:t> </a:t>
            </a:r>
            <a:r>
              <a:rPr lang="en-US" altLang="ja-JP" dirty="0" smtClean="0"/>
              <a:t>add-on.</a:t>
            </a:r>
          </a:p>
          <a:p>
            <a:pPr>
              <a:defRPr/>
            </a:pPr>
            <a:r>
              <a:rPr lang="ja-JP" altLang="en-US" dirty="0" smtClean="0"/>
              <a:t> </a:t>
            </a:r>
            <a:endParaRPr lang="ja-JP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Rspec</a:t>
            </a:r>
            <a:r>
              <a:rPr lang="en-US" altLang="ja-JP" dirty="0" smtClean="0"/>
              <a:t> file</a:t>
            </a:r>
            <a:r>
              <a:rPr kumimoji="1" lang="en-US" altLang="ja-JP" dirty="0" smtClean="0"/>
              <a:t> for Views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628800"/>
            <a:ext cx="8228013" cy="4529138"/>
          </a:xfrm>
        </p:spPr>
        <p:txBody>
          <a:bodyPr/>
          <a:lstStyle/>
          <a:p>
            <a:r>
              <a:rPr kumimoji="1" lang="en-US" altLang="ja-JP" dirty="0" smtClean="0"/>
              <a:t>Now then we generate test fo</a:t>
            </a:r>
            <a:r>
              <a:rPr lang="en-US" altLang="ja-JP" dirty="0" smtClean="0"/>
              <a:t>r views;</a:t>
            </a:r>
          </a:p>
          <a:p>
            <a:r>
              <a:rPr kumimoji="1" lang="en-US" altLang="ja-JP" dirty="0">
                <a:solidFill>
                  <a:srgbClr val="0000FF"/>
                </a:solidFill>
              </a:rPr>
              <a:t>	</a:t>
            </a:r>
            <a:r>
              <a:rPr kumimoji="1" lang="en-US" altLang="ja-JP" dirty="0" smtClean="0">
                <a:solidFill>
                  <a:srgbClr val="0000FF"/>
                </a:solidFill>
              </a:rPr>
              <a:t>rails g </a:t>
            </a:r>
            <a:r>
              <a:rPr kumimoji="1" lang="en-US" altLang="ja-JP" dirty="0" err="1" smtClean="0">
                <a:solidFill>
                  <a:srgbClr val="0000FF"/>
                </a:solidFill>
              </a:rPr>
              <a:t>rspec:view</a:t>
            </a:r>
            <a:r>
              <a:rPr kumimoji="1" lang="en-US" altLang="ja-JP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00FF"/>
                </a:solidFill>
              </a:rPr>
              <a:t>ik_</a:t>
            </a:r>
            <a:r>
              <a:rPr lang="en-US" altLang="ja-JP" dirty="0" err="1" smtClean="0">
                <a:solidFill>
                  <a:srgbClr val="0000FF"/>
                </a:solidFill>
              </a:rPr>
              <a:t>memo</a:t>
            </a:r>
            <a:r>
              <a:rPr kumimoji="1" lang="en-US" altLang="ja-JP" dirty="0" err="1" smtClean="0">
                <a:solidFill>
                  <a:srgbClr val="0000FF"/>
                </a:solidFill>
              </a:rPr>
              <a:t>s</a:t>
            </a:r>
            <a:r>
              <a:rPr kumimoji="1" lang="en-US" altLang="ja-JP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</a:rPr>
              <a:t>index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Now we get </a:t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lang="en-US" altLang="ja-JP" dirty="0" err="1" smtClean="0">
                <a:solidFill>
                  <a:schemeClr val="accent5">
                    <a:lumMod val="75000"/>
                  </a:schemeClr>
                </a:solidFill>
              </a:rPr>
              <a:t>ik_m</a:t>
            </a:r>
            <a:r>
              <a:rPr lang="en-US" altLang="ja-JP" dirty="0" err="1" smtClean="0">
                <a:solidFill>
                  <a:schemeClr val="accent5">
                    <a:lumMod val="75000"/>
                  </a:schemeClr>
                </a:solidFill>
              </a:rPr>
              <a:t>emo</a:t>
            </a:r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</a:rPr>
              <a:t>_spec.rb</a:t>
            </a:r>
            <a:endParaRPr kumimoji="1" lang="en-US" altLang="ja-JP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lang="en-US" altLang="ja-JP" dirty="0" smtClean="0">
                <a:solidFill>
                  <a:schemeClr val="tx1"/>
                </a:solidFill>
              </a:rPr>
              <a:t>nd</a:t>
            </a:r>
          </a:p>
          <a:p>
            <a:r>
              <a:rPr kumimoji="1" lang="en-US" altLang="ja-JP" dirty="0">
                <a:solidFill>
                  <a:srgbClr val="4A6717"/>
                </a:solidFill>
              </a:rPr>
              <a:t>	</a:t>
            </a:r>
            <a:r>
              <a:rPr kumimoji="1" lang="en-US" altLang="ja-JP" dirty="0" err="1" smtClean="0">
                <a:solidFill>
                  <a:srgbClr val="4A6717"/>
                </a:solidFill>
              </a:rPr>
              <a:t>index.html.erb_spec.rb</a:t>
            </a:r>
            <a:endParaRPr kumimoji="1" lang="en-US" altLang="ja-JP" dirty="0" smtClean="0">
              <a:solidFill>
                <a:srgbClr val="4A6717"/>
              </a:solidFill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rspec</a:t>
            </a:r>
            <a:r>
              <a:rPr lang="en-US" altLang="ja-JP" dirty="0" smtClean="0">
                <a:solidFill>
                  <a:schemeClr val="tx1"/>
                </a:solidFill>
              </a:rPr>
              <a:t> files.</a:t>
            </a: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589240"/>
            <a:ext cx="8128000" cy="9398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852936"/>
            <a:ext cx="2738976" cy="23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4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Rspec</a:t>
            </a:r>
            <a:r>
              <a:rPr kumimoji="1" lang="en-US" altLang="ja-JP" dirty="0" smtClean="0"/>
              <a:t> file for controller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For controller, type</a:t>
            </a:r>
          </a:p>
          <a:p>
            <a:r>
              <a:rPr lang="en-US" altLang="ja-JP" dirty="0">
                <a:solidFill>
                  <a:srgbClr val="0000FF"/>
                </a:solidFill>
              </a:rPr>
              <a:t>	</a:t>
            </a:r>
            <a:r>
              <a:rPr lang="en-US" altLang="ja-JP" dirty="0" smtClean="0">
                <a:solidFill>
                  <a:srgbClr val="0000FF"/>
                </a:solidFill>
              </a:rPr>
              <a:t>rails g </a:t>
            </a:r>
            <a:r>
              <a:rPr lang="en-US" altLang="ja-JP" dirty="0" err="1" smtClean="0">
                <a:solidFill>
                  <a:srgbClr val="0000FF"/>
                </a:solidFill>
              </a:rPr>
              <a:t>rspec:controller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 err="1" smtClean="0">
                <a:solidFill>
                  <a:srgbClr val="0000FF"/>
                </a:solidFill>
              </a:rPr>
              <a:t>ik_</a:t>
            </a:r>
            <a:r>
              <a:rPr lang="en-US" altLang="ja-JP" dirty="0" err="1" smtClean="0">
                <a:solidFill>
                  <a:srgbClr val="0000FF"/>
                </a:solidFill>
              </a:rPr>
              <a:t>memos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021288"/>
            <a:ext cx="6350000" cy="4572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284984"/>
            <a:ext cx="3517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4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RSpec’s</a:t>
            </a:r>
            <a:r>
              <a:rPr kumimoji="1" lang="en-US" altLang="ja-JP" dirty="0" smtClean="0"/>
              <a:t> way of thinking…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Before you write a program code, </a:t>
            </a:r>
            <a:r>
              <a:rPr lang="en-US" altLang="ja-JP" dirty="0" smtClean="0"/>
              <a:t>we should write a specification first in principle.</a:t>
            </a:r>
          </a:p>
          <a:p>
            <a:r>
              <a:rPr kumimoji="1" lang="en-US" altLang="ja-JP" dirty="0" smtClean="0"/>
              <a:t> First, we describe the program’s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behaviour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smtClean="0"/>
              <a:t>as an executable sample.</a:t>
            </a:r>
          </a:p>
          <a:p>
            <a:r>
              <a:rPr kumimoji="1" lang="en-US" altLang="ja-JP" dirty="0" smtClean="0"/>
              <a:t>Here, the group of logical test cases is ‘</a:t>
            </a:r>
            <a:r>
              <a:rPr kumimoji="1" lang="en-US" altLang="ja-JP" dirty="0" err="1" smtClean="0">
                <a:solidFill>
                  <a:srgbClr val="FF6600"/>
                </a:solidFill>
              </a:rPr>
              <a:t>behaviou</a:t>
            </a:r>
            <a:r>
              <a:rPr kumimoji="1" lang="en-US" altLang="ja-JP" dirty="0" err="1" smtClean="0"/>
              <a:t>r</a:t>
            </a:r>
            <a:r>
              <a:rPr kumimoji="1" lang="en-US" altLang="ja-JP" dirty="0" smtClean="0"/>
              <a:t>,’ and the verification of the code is called as ‘</a:t>
            </a:r>
            <a:r>
              <a:rPr kumimoji="1" lang="en-US" altLang="ja-JP" dirty="0" smtClean="0">
                <a:solidFill>
                  <a:srgbClr val="FF6600"/>
                </a:solidFill>
              </a:rPr>
              <a:t>expectation</a:t>
            </a:r>
            <a:r>
              <a:rPr kumimoji="1" lang="en-US" altLang="ja-JP" dirty="0" smtClean="0"/>
              <a:t>.’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062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Preparation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use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FactoryGirl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>
                <a:solidFill>
                  <a:srgbClr val="0000FF"/>
                </a:solidFill>
              </a:rPr>
              <a:t>spec</a:t>
            </a:r>
            <a:r>
              <a:rPr kumimoji="1" lang="ja-JP" altLang="en-US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dirty="0" smtClean="0"/>
              <a:t>directory,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file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rails_helper.rb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Uncomment the following line (near line23):</a:t>
            </a:r>
          </a:p>
          <a:p>
            <a:r>
              <a:rPr lang="en-US" altLang="ja-JP" dirty="0" err="1" smtClean="0">
                <a:solidFill>
                  <a:srgbClr val="0000FF"/>
                </a:solidFill>
              </a:rPr>
              <a:t>Dir</a:t>
            </a:r>
            <a:r>
              <a:rPr lang="en-US" altLang="ja-JP" dirty="0">
                <a:solidFill>
                  <a:srgbClr val="0000FF"/>
                </a:solidFill>
              </a:rPr>
              <a:t>[</a:t>
            </a:r>
            <a:r>
              <a:rPr lang="en-US" altLang="ja-JP" dirty="0" err="1">
                <a:solidFill>
                  <a:srgbClr val="0000FF"/>
                </a:solidFill>
              </a:rPr>
              <a:t>Rails.root.join</a:t>
            </a:r>
            <a:r>
              <a:rPr lang="en-US" altLang="ja-JP" dirty="0">
                <a:solidFill>
                  <a:srgbClr val="0000FF"/>
                </a:solidFill>
              </a:rPr>
              <a:t>(‘spec/support/**/*.</a:t>
            </a:r>
            <a:r>
              <a:rPr lang="en-US" altLang="ja-JP" dirty="0" err="1">
                <a:solidFill>
                  <a:srgbClr val="0000FF"/>
                </a:solidFill>
              </a:rPr>
              <a:t>rb</a:t>
            </a:r>
            <a:r>
              <a:rPr lang="en-US" altLang="ja-JP" dirty="0">
                <a:solidFill>
                  <a:srgbClr val="0000FF"/>
                </a:solidFill>
              </a:rPr>
              <a:t>’)].each { |f| </a:t>
            </a:r>
            <a:r>
              <a:rPr lang="en-US" altLang="ja-JP" dirty="0" smtClean="0">
                <a:solidFill>
                  <a:srgbClr val="0000FF"/>
                </a:solidFill>
              </a:rPr>
              <a:t>require f </a:t>
            </a:r>
            <a:r>
              <a:rPr lang="en-US" altLang="ja-JP" dirty="0">
                <a:solidFill>
                  <a:srgbClr val="0000FF"/>
                </a:solidFill>
              </a:rPr>
              <a:t>}</a:t>
            </a:r>
          </a:p>
          <a:p>
            <a:r>
              <a:rPr lang="en-US" altLang="ja-JP" dirty="0" smtClean="0"/>
              <a:t>Then, add the following:</a:t>
            </a:r>
          </a:p>
          <a:p>
            <a:r>
              <a:rPr lang="en-US" altLang="ja-JP" dirty="0" err="1" smtClean="0">
                <a:solidFill>
                  <a:srgbClr val="0000FF"/>
                </a:solidFill>
              </a:rPr>
              <a:t>config.include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 err="1">
                <a:solidFill>
                  <a:srgbClr val="0000FF"/>
                </a:solidFill>
              </a:rPr>
              <a:t>FactoryGirl</a:t>
            </a:r>
            <a:r>
              <a:rPr lang="en-US" altLang="ja-JP" dirty="0">
                <a:solidFill>
                  <a:srgbClr val="0000FF"/>
                </a:solidFill>
              </a:rPr>
              <a:t>::Syntax::Methods</a:t>
            </a:r>
          </a:p>
          <a:p>
            <a:r>
              <a:rPr lang="en-US" altLang="ja-JP" dirty="0" smtClean="0"/>
              <a:t>and</a:t>
            </a:r>
            <a:endParaRPr lang="en-US" altLang="ja-JP" dirty="0"/>
          </a:p>
          <a:p>
            <a:r>
              <a:rPr lang="en-US" altLang="ja-JP" dirty="0">
                <a:solidFill>
                  <a:srgbClr val="0000FF"/>
                </a:solidFill>
              </a:rPr>
              <a:t>require 'capybara/</a:t>
            </a:r>
            <a:r>
              <a:rPr lang="en-US" altLang="ja-JP" dirty="0" smtClean="0">
                <a:solidFill>
                  <a:srgbClr val="0000FF"/>
                </a:solidFill>
              </a:rPr>
              <a:t>rails’</a:t>
            </a:r>
            <a:endParaRPr lang="en-US" altLang="ja-JP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73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Spec/</a:t>
            </a:r>
            <a:r>
              <a:rPr kumimoji="1" lang="en-US" altLang="ja-JP" dirty="0" err="1" smtClean="0"/>
              <a:t>rails_helper.rb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1726630"/>
            <a:ext cx="5112568" cy="51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6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Prepare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Database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Cleaner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 dirty="0" smtClean="0"/>
              <a:t>I</a:t>
            </a:r>
            <a:r>
              <a:rPr lang="en-US" altLang="ja-JP" dirty="0" smtClean="0"/>
              <a:t>n</a:t>
            </a:r>
          </a:p>
          <a:p>
            <a:r>
              <a:rPr lang="en-US" altLang="ja-JP" sz="2000" dirty="0">
                <a:solidFill>
                  <a:srgbClr val="008000"/>
                </a:solidFill>
              </a:rPr>
              <a:t>spec/</a:t>
            </a:r>
            <a:r>
              <a:rPr lang="en-US" altLang="ja-JP" sz="2000" dirty="0" err="1">
                <a:solidFill>
                  <a:srgbClr val="008000"/>
                </a:solidFill>
              </a:rPr>
              <a:t>spec_helper.rb</a:t>
            </a:r>
            <a:endParaRPr lang="en-US" altLang="ja-JP" sz="2000" dirty="0">
              <a:solidFill>
                <a:srgbClr val="008000"/>
              </a:solidFill>
            </a:endParaRPr>
          </a:p>
          <a:p>
            <a:r>
              <a:rPr lang="en-US" altLang="ja-JP" sz="2000" dirty="0" smtClean="0"/>
              <a:t>Add the following in the configure block;</a:t>
            </a:r>
          </a:p>
          <a:p>
            <a:r>
              <a:rPr lang="en-US" altLang="ja-JP" sz="2000" dirty="0" err="1" smtClean="0">
                <a:solidFill>
                  <a:srgbClr val="0000FF"/>
                </a:solidFill>
              </a:rPr>
              <a:t>config.before</a:t>
            </a:r>
            <a:r>
              <a:rPr lang="en-US" altLang="ja-JP" sz="2000" dirty="0">
                <a:solidFill>
                  <a:srgbClr val="0000FF"/>
                </a:solidFill>
              </a:rPr>
              <a:t>(:suite) do</a:t>
            </a:r>
          </a:p>
          <a:p>
            <a:r>
              <a:rPr lang="en-US" altLang="ja-JP" sz="2000" dirty="0" smtClean="0">
                <a:solidFill>
                  <a:srgbClr val="0000FF"/>
                </a:solidFill>
              </a:rPr>
              <a:t>  </a:t>
            </a:r>
            <a:r>
              <a:rPr lang="en-US" altLang="ja-JP" sz="2000" dirty="0" err="1" smtClean="0">
                <a:solidFill>
                  <a:srgbClr val="0000FF"/>
                </a:solidFill>
              </a:rPr>
              <a:t>DatabaseCleaner.strategy</a:t>
            </a:r>
            <a:r>
              <a:rPr lang="en-US" altLang="ja-JP" sz="2000" dirty="0" smtClean="0">
                <a:solidFill>
                  <a:srgbClr val="0000FF"/>
                </a:solidFill>
              </a:rPr>
              <a:t> </a:t>
            </a:r>
            <a:r>
              <a:rPr lang="en-US" altLang="ja-JP" sz="2000" dirty="0">
                <a:solidFill>
                  <a:srgbClr val="0000FF"/>
                </a:solidFill>
              </a:rPr>
              <a:t>= :truncation</a:t>
            </a:r>
          </a:p>
          <a:p>
            <a:r>
              <a:rPr lang="en-US" altLang="ja-JP" sz="2000" dirty="0">
                <a:solidFill>
                  <a:srgbClr val="0000FF"/>
                </a:solidFill>
              </a:rPr>
              <a:t>end</a:t>
            </a:r>
          </a:p>
          <a:p>
            <a:r>
              <a:rPr lang="en-US" altLang="ja-JP" sz="2000" dirty="0" err="1">
                <a:solidFill>
                  <a:srgbClr val="0000FF"/>
                </a:solidFill>
              </a:rPr>
              <a:t>config.before</a:t>
            </a:r>
            <a:r>
              <a:rPr lang="en-US" altLang="ja-JP" sz="2000" dirty="0">
                <a:solidFill>
                  <a:srgbClr val="0000FF"/>
                </a:solidFill>
              </a:rPr>
              <a:t>(:each) do</a:t>
            </a:r>
          </a:p>
          <a:p>
            <a:r>
              <a:rPr lang="en-US" altLang="ja-JP" sz="2000" dirty="0" smtClean="0">
                <a:solidFill>
                  <a:srgbClr val="0000FF"/>
                </a:solidFill>
              </a:rPr>
              <a:t>  </a:t>
            </a:r>
            <a:r>
              <a:rPr lang="en-US" altLang="ja-JP" sz="2000" dirty="0" err="1" smtClean="0">
                <a:solidFill>
                  <a:srgbClr val="0000FF"/>
                </a:solidFill>
              </a:rPr>
              <a:t>DatabaseCleaner.start</a:t>
            </a:r>
            <a:endParaRPr lang="en-US" altLang="ja-JP" sz="2000" dirty="0">
              <a:solidFill>
                <a:srgbClr val="0000FF"/>
              </a:solidFill>
            </a:endParaRPr>
          </a:p>
          <a:p>
            <a:r>
              <a:rPr lang="en-US" altLang="ja-JP" sz="2000" dirty="0" smtClean="0">
                <a:solidFill>
                  <a:srgbClr val="0000FF"/>
                </a:solidFill>
              </a:rPr>
              <a:t>end</a:t>
            </a:r>
            <a:endParaRPr lang="en-US" altLang="ja-JP" sz="2000" dirty="0">
              <a:solidFill>
                <a:srgbClr val="0000FF"/>
              </a:solidFill>
            </a:endParaRPr>
          </a:p>
          <a:p>
            <a:r>
              <a:rPr lang="en-US" altLang="ja-JP" sz="2000" dirty="0" err="1">
                <a:solidFill>
                  <a:srgbClr val="0000FF"/>
                </a:solidFill>
              </a:rPr>
              <a:t>config.after</a:t>
            </a:r>
            <a:r>
              <a:rPr lang="en-US" altLang="ja-JP" sz="2000" dirty="0">
                <a:solidFill>
                  <a:srgbClr val="0000FF"/>
                </a:solidFill>
              </a:rPr>
              <a:t>(:each) do</a:t>
            </a:r>
          </a:p>
          <a:p>
            <a:r>
              <a:rPr lang="en-US" altLang="ja-JP" sz="2000" dirty="0" smtClean="0">
                <a:solidFill>
                  <a:srgbClr val="0000FF"/>
                </a:solidFill>
              </a:rPr>
              <a:t>  </a:t>
            </a:r>
            <a:r>
              <a:rPr lang="en-US" altLang="ja-JP" sz="2000" dirty="0" err="1" smtClean="0">
                <a:solidFill>
                  <a:srgbClr val="0000FF"/>
                </a:solidFill>
              </a:rPr>
              <a:t>DatabaseCleaner.clean</a:t>
            </a:r>
            <a:endParaRPr lang="en-US" altLang="ja-JP" sz="2000" dirty="0">
              <a:solidFill>
                <a:srgbClr val="0000FF"/>
              </a:solidFill>
            </a:endParaRPr>
          </a:p>
          <a:p>
            <a:r>
              <a:rPr lang="en-US" altLang="ja-JP" sz="2000" dirty="0">
                <a:solidFill>
                  <a:srgbClr val="0000FF"/>
                </a:solidFill>
              </a:rPr>
              <a:t>e</a:t>
            </a:r>
            <a:r>
              <a:rPr lang="en-US" altLang="ja-JP" sz="2000" dirty="0" smtClean="0">
                <a:solidFill>
                  <a:srgbClr val="0000FF"/>
                </a:solidFill>
              </a:rPr>
              <a:t>nd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11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Spec/</a:t>
            </a:r>
            <a:r>
              <a:rPr kumimoji="1" lang="en-US" altLang="ja-JP" dirty="0" err="1" smtClean="0"/>
              <a:t>spec_helper.rb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7776864" cy="47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5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Prepare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</a:t>
            </a:r>
            <a:r>
              <a:rPr lang="ja-JP" altLang="en-US" dirty="0"/>
              <a:t> </a:t>
            </a:r>
            <a:r>
              <a:rPr lang="en-US" altLang="ja-JP" dirty="0" smtClean="0"/>
              <a:t>table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 dirty="0" smtClean="0"/>
              <a:t>R</a:t>
            </a:r>
            <a:r>
              <a:rPr lang="en-US" altLang="ja-JP" dirty="0" smtClean="0"/>
              <a:t>ails</a:t>
            </a:r>
            <a:r>
              <a:rPr lang="ja-JP" altLang="en-US" dirty="0" smtClean="0"/>
              <a:t> </a:t>
            </a:r>
            <a:r>
              <a:rPr lang="en-US" altLang="ja-JP" dirty="0" smtClean="0"/>
              <a:t>migration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generate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database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table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“Development”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purpose,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fo</a:t>
            </a:r>
            <a:r>
              <a:rPr lang="ja-JP" altLang="en-US" dirty="0" smtClean="0"/>
              <a:t>r </a:t>
            </a:r>
            <a:r>
              <a:rPr lang="en-US" altLang="ja-JP" dirty="0" smtClean="0"/>
              <a:t>“Test”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purpose.</a:t>
            </a:r>
            <a:r>
              <a:rPr lang="ja-JP" altLang="en-US" dirty="0" smtClean="0"/>
              <a:t>  </a:t>
            </a:r>
            <a:r>
              <a:rPr lang="en-US" altLang="ja-JP" dirty="0" smtClean="0"/>
              <a:t>So</a:t>
            </a:r>
            <a:r>
              <a:rPr lang="ja-JP" altLang="en-US" dirty="0" smtClean="0"/>
              <a:t> </a:t>
            </a:r>
            <a:r>
              <a:rPr lang="en-US" altLang="ja-JP" dirty="0" smtClean="0"/>
              <a:t>type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ja-JP" altLang="ja-JP" dirty="0" smtClean="0"/>
              <a:t>f</a:t>
            </a:r>
            <a:r>
              <a:rPr lang="en-US" altLang="ja-JP" dirty="0" err="1" smtClean="0"/>
              <a:t>ollowing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command:</a:t>
            </a:r>
          </a:p>
          <a:p>
            <a:r>
              <a:rPr lang="ja-JP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rake</a:t>
            </a:r>
            <a:r>
              <a:rPr lang="ja-JP" altLang="en-US" dirty="0" smtClean="0">
                <a:solidFill>
                  <a:srgbClr val="0000FF"/>
                </a:solidFill>
              </a:rPr>
              <a:t> </a:t>
            </a:r>
            <a:r>
              <a:rPr lang="en-US" altLang="ja-JP" dirty="0" err="1" smtClean="0">
                <a:solidFill>
                  <a:srgbClr val="0000FF"/>
                </a:solidFill>
              </a:rPr>
              <a:t>db:migrate</a:t>
            </a:r>
            <a:r>
              <a:rPr lang="ja-JP" altLang="en-US" dirty="0" smtClean="0">
                <a:solidFill>
                  <a:srgbClr val="0000FF"/>
                </a:solidFill>
              </a:rPr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RAILS_ENV=test</a:t>
            </a:r>
          </a:p>
          <a:p>
            <a:endParaRPr lang="en-US" altLang="ja-JP" dirty="0" smtClean="0"/>
          </a:p>
          <a:p>
            <a:r>
              <a:rPr kumimoji="1" lang="en-US" altLang="ja-JP" dirty="0" smtClean="0"/>
              <a:t>When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complete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should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back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development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mode;</a:t>
            </a:r>
          </a:p>
          <a:p>
            <a:r>
              <a:rPr lang="ja-JP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rake</a:t>
            </a:r>
            <a:r>
              <a:rPr lang="ja-JP" altLang="en-US" dirty="0">
                <a:solidFill>
                  <a:srgbClr val="0000FF"/>
                </a:solidFill>
              </a:rPr>
              <a:t> </a:t>
            </a:r>
            <a:r>
              <a:rPr lang="en-US" altLang="ja-JP" dirty="0" err="1">
                <a:solidFill>
                  <a:srgbClr val="0000FF"/>
                </a:solidFill>
              </a:rPr>
              <a:t>db:migrate</a:t>
            </a:r>
            <a:r>
              <a:rPr lang="ja-JP" altLang="en-US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RAILS_ENV</a:t>
            </a:r>
            <a:r>
              <a:rPr lang="en-US" altLang="ja-JP" dirty="0" smtClean="0">
                <a:solidFill>
                  <a:srgbClr val="0000FF"/>
                </a:solidFill>
              </a:rPr>
              <a:t>=</a:t>
            </a:r>
            <a:r>
              <a:rPr lang="ja-JP" altLang="ja-JP" dirty="0" smtClean="0">
                <a:solidFill>
                  <a:srgbClr val="0000FF"/>
                </a:solidFill>
              </a:rPr>
              <a:t>d</a:t>
            </a:r>
            <a:r>
              <a:rPr lang="en-US" altLang="ja-JP" dirty="0" err="1" smtClean="0">
                <a:solidFill>
                  <a:srgbClr val="0000FF"/>
                </a:solidFill>
              </a:rPr>
              <a:t>evelopment</a:t>
            </a:r>
            <a:endParaRPr lang="en-US" altLang="ja-JP" dirty="0">
              <a:solidFill>
                <a:srgbClr val="0000FF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552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smtClean="0"/>
              <a:t>r</a:t>
            </a:r>
            <a:r>
              <a:rPr kumimoji="1" lang="en-US" altLang="ja-JP" sz="4000" dirty="0" smtClean="0"/>
              <a:t>ake</a:t>
            </a:r>
            <a:r>
              <a:rPr kumimoji="1" lang="ja-JP" altLang="en-US" sz="4000" dirty="0" smtClean="0"/>
              <a:t> </a:t>
            </a:r>
            <a:r>
              <a:rPr kumimoji="1" lang="en-US" altLang="ja-JP" sz="4000" dirty="0" err="1" smtClean="0"/>
              <a:t>db:</a:t>
            </a:r>
            <a:r>
              <a:rPr kumimoji="1" lang="en-US" altLang="ja-JP" sz="4000" dirty="0" err="1" smtClean="0"/>
              <a:t>migrate</a:t>
            </a:r>
            <a:r>
              <a:rPr lang="ja-JP" altLang="en-US" sz="4000" dirty="0"/>
              <a:t>　</a:t>
            </a:r>
            <a:r>
              <a:rPr kumimoji="1" lang="en-US" altLang="ja-JP" sz="4000" dirty="0" smtClean="0"/>
              <a:t>RAILS_ENV</a:t>
            </a:r>
            <a:r>
              <a:rPr kumimoji="1" lang="en-US" altLang="ja-JP" sz="4000" dirty="0" smtClean="0"/>
              <a:t>=test</a:t>
            </a:r>
            <a:endParaRPr kumimoji="1" lang="ja-JP" altLang="en-US" sz="4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481388"/>
            <a:ext cx="5941611" cy="53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to write spec file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860"/>
              </a:lnSpc>
              <a:spcBef>
                <a:spcPts val="0"/>
              </a:spcBef>
              <a:defRPr/>
            </a:pPr>
            <a:r>
              <a:rPr lang="en-US" altLang="ja-JP" sz="2400" dirty="0">
                <a:solidFill>
                  <a:srgbClr val="008000"/>
                </a:solidFill>
              </a:rPr>
              <a:t>describe Array, </a:t>
            </a:r>
            <a:r>
              <a:rPr lang="en-US" altLang="ja-JP" sz="2400" dirty="0">
                <a:solidFill>
                  <a:srgbClr val="0000FF"/>
                </a:solidFill>
              </a:rPr>
              <a:t>"when empty" </a:t>
            </a:r>
            <a:r>
              <a:rPr lang="en-US" altLang="ja-JP" sz="2400" dirty="0">
                <a:solidFill>
                  <a:srgbClr val="008000"/>
                </a:solidFill>
              </a:rPr>
              <a:t>do </a:t>
            </a:r>
          </a:p>
          <a:p>
            <a:pPr>
              <a:lnSpc>
                <a:spcPts val="2860"/>
              </a:lnSpc>
              <a:spcBef>
                <a:spcPts val="0"/>
              </a:spcBef>
              <a:defRPr/>
            </a:pPr>
            <a:r>
              <a:rPr lang="en-US" altLang="ja-JP" sz="2400" dirty="0">
                <a:solidFill>
                  <a:srgbClr val="008000"/>
                </a:solidFill>
              </a:rPr>
              <a:t>	before do </a:t>
            </a:r>
          </a:p>
          <a:p>
            <a:pPr>
              <a:lnSpc>
                <a:spcPts val="2860"/>
              </a:lnSpc>
              <a:spcBef>
                <a:spcPts val="0"/>
              </a:spcBef>
              <a:defRPr/>
            </a:pPr>
            <a:r>
              <a:rPr lang="en-US" altLang="ja-JP" sz="2400" dirty="0">
                <a:solidFill>
                  <a:srgbClr val="008000"/>
                </a:solidFill>
              </a:rPr>
              <a:t>			</a:t>
            </a:r>
            <a:r>
              <a:rPr lang="en-US" altLang="ja-JP" sz="2400" dirty="0">
                <a:solidFill>
                  <a:srgbClr val="FF0000"/>
                </a:solidFill>
              </a:rPr>
              <a:t>@</a:t>
            </a:r>
            <a:r>
              <a:rPr lang="en-US" altLang="ja-JP" sz="2400" dirty="0" err="1">
                <a:solidFill>
                  <a:srgbClr val="FF0000"/>
                </a:solidFill>
              </a:rPr>
              <a:t>empty_array</a:t>
            </a:r>
            <a:r>
              <a:rPr lang="en-US" altLang="ja-JP" sz="2400" dirty="0">
                <a:solidFill>
                  <a:srgbClr val="FF0000"/>
                </a:solidFill>
              </a:rPr>
              <a:t> = [] </a:t>
            </a:r>
          </a:p>
          <a:p>
            <a:pPr>
              <a:lnSpc>
                <a:spcPts val="2860"/>
              </a:lnSpc>
              <a:spcBef>
                <a:spcPts val="0"/>
              </a:spcBef>
              <a:defRPr/>
            </a:pPr>
            <a:r>
              <a:rPr lang="en-US" altLang="ja-JP" sz="2400" dirty="0">
                <a:solidFill>
                  <a:srgbClr val="008000"/>
                </a:solidFill>
              </a:rPr>
              <a:t>	end </a:t>
            </a:r>
          </a:p>
          <a:p>
            <a:pPr>
              <a:lnSpc>
                <a:spcPts val="2860"/>
              </a:lnSpc>
              <a:spcBef>
                <a:spcPts val="0"/>
              </a:spcBef>
              <a:defRPr/>
            </a:pPr>
            <a:r>
              <a:rPr lang="en-US" altLang="ja-JP" sz="2400" dirty="0">
                <a:solidFill>
                  <a:srgbClr val="008000"/>
                </a:solidFill>
              </a:rPr>
              <a:t>	it </a:t>
            </a:r>
            <a:r>
              <a:rPr lang="en-US" altLang="ja-JP" sz="2400" dirty="0">
                <a:solidFill>
                  <a:srgbClr val="0000FF"/>
                </a:solidFill>
              </a:rPr>
              <a:t>"should be empty" </a:t>
            </a:r>
            <a:r>
              <a:rPr lang="en-US" altLang="ja-JP" sz="2400" dirty="0">
                <a:solidFill>
                  <a:srgbClr val="008000"/>
                </a:solidFill>
              </a:rPr>
              <a:t>do</a:t>
            </a:r>
          </a:p>
          <a:p>
            <a:pPr>
              <a:lnSpc>
                <a:spcPts val="2860"/>
              </a:lnSpc>
              <a:spcBef>
                <a:spcPts val="0"/>
              </a:spcBef>
              <a:defRPr/>
            </a:pPr>
            <a:r>
              <a:rPr lang="en-US" altLang="ja-JP" sz="2400" dirty="0">
                <a:solidFill>
                  <a:srgbClr val="008000"/>
                </a:solidFill>
              </a:rPr>
              <a:t>			</a:t>
            </a:r>
            <a:r>
              <a:rPr lang="en-US" altLang="ja-JP" sz="2400" dirty="0">
                <a:solidFill>
                  <a:srgbClr val="FF0000"/>
                </a:solidFill>
              </a:rPr>
              <a:t>@</a:t>
            </a:r>
            <a:r>
              <a:rPr lang="en-US" altLang="ja-JP" sz="2400" dirty="0" err="1">
                <a:solidFill>
                  <a:srgbClr val="FF0000"/>
                </a:solidFill>
              </a:rPr>
              <a:t>empty_array</a:t>
            </a:r>
            <a:r>
              <a:rPr lang="en-US" altLang="ja-JP" sz="2400" dirty="0" err="1">
                <a:solidFill>
                  <a:srgbClr val="008000"/>
                </a:solidFill>
              </a:rPr>
              <a:t>.should</a:t>
            </a:r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 err="1">
                <a:solidFill>
                  <a:srgbClr val="FF0000"/>
                </a:solidFill>
              </a:rPr>
              <a:t>be_empty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>
              <a:lnSpc>
                <a:spcPts val="2860"/>
              </a:lnSpc>
              <a:spcBef>
                <a:spcPts val="0"/>
              </a:spcBef>
              <a:defRPr/>
            </a:pPr>
            <a:r>
              <a:rPr lang="en-US" altLang="ja-JP" sz="2400" dirty="0">
                <a:solidFill>
                  <a:srgbClr val="008000"/>
                </a:solidFill>
              </a:rPr>
              <a:t>	end</a:t>
            </a:r>
          </a:p>
          <a:p>
            <a:pPr>
              <a:lnSpc>
                <a:spcPts val="2860"/>
              </a:lnSpc>
              <a:spcBef>
                <a:spcPts val="0"/>
              </a:spcBef>
              <a:defRPr/>
            </a:pPr>
            <a:r>
              <a:rPr lang="en-US" altLang="ja-JP" sz="2400" dirty="0">
                <a:solidFill>
                  <a:srgbClr val="008000"/>
                </a:solidFill>
              </a:rPr>
              <a:t>	after do</a:t>
            </a:r>
          </a:p>
          <a:p>
            <a:pPr>
              <a:lnSpc>
                <a:spcPts val="2860"/>
              </a:lnSpc>
              <a:spcBef>
                <a:spcPts val="0"/>
              </a:spcBef>
              <a:defRPr/>
            </a:pPr>
            <a:r>
              <a:rPr lang="en-US" altLang="ja-JP" sz="2400" dirty="0">
                <a:solidFill>
                  <a:srgbClr val="008000"/>
                </a:solidFill>
              </a:rPr>
              <a:t>			</a:t>
            </a:r>
            <a:r>
              <a:rPr lang="en-US" altLang="ja-JP" sz="2400" dirty="0">
                <a:solidFill>
                  <a:srgbClr val="FF0000"/>
                </a:solidFill>
              </a:rPr>
              <a:t>@</a:t>
            </a:r>
            <a:r>
              <a:rPr lang="en-US" altLang="ja-JP" sz="2400" dirty="0" err="1">
                <a:solidFill>
                  <a:srgbClr val="FF0000"/>
                </a:solidFill>
              </a:rPr>
              <a:t>empty_array</a:t>
            </a:r>
            <a:r>
              <a:rPr lang="en-US" altLang="ja-JP" sz="2400" dirty="0">
                <a:solidFill>
                  <a:srgbClr val="FF0000"/>
                </a:solidFill>
              </a:rPr>
              <a:t> = nil</a:t>
            </a:r>
          </a:p>
          <a:p>
            <a:pPr>
              <a:lnSpc>
                <a:spcPts val="2860"/>
              </a:lnSpc>
              <a:spcBef>
                <a:spcPts val="0"/>
              </a:spcBef>
              <a:defRPr/>
            </a:pPr>
            <a:r>
              <a:rPr lang="en-US" altLang="ja-JP" sz="2400" dirty="0">
                <a:solidFill>
                  <a:srgbClr val="008000"/>
                </a:solidFill>
              </a:rPr>
              <a:t>	end</a:t>
            </a:r>
          </a:p>
          <a:p>
            <a:pPr>
              <a:lnSpc>
                <a:spcPts val="2860"/>
              </a:lnSpc>
              <a:spcBef>
                <a:spcPts val="0"/>
              </a:spcBef>
              <a:defRPr/>
            </a:pPr>
            <a:r>
              <a:rPr lang="en-US" altLang="ja-JP" sz="2400" dirty="0" smtClean="0">
                <a:solidFill>
                  <a:srgbClr val="008000"/>
                </a:solidFill>
              </a:rPr>
              <a:t>end</a:t>
            </a:r>
            <a:endParaRPr lang="en-US" altLang="ja-JP" sz="2400" dirty="0">
              <a:solidFill>
                <a:srgbClr val="008000"/>
              </a:solidFill>
            </a:endParaRPr>
          </a:p>
        </p:txBody>
      </p:sp>
      <p:sp>
        <p:nvSpPr>
          <p:cNvPr id="5" name="四角形吹き出し 4"/>
          <p:cNvSpPr/>
          <p:nvPr/>
        </p:nvSpPr>
        <p:spPr bwMode="auto">
          <a:xfrm>
            <a:off x="6660232" y="1340768"/>
            <a:ext cx="2464644" cy="4896544"/>
          </a:xfrm>
          <a:prstGeom prst="wedgeRectCallout">
            <a:avLst>
              <a:gd name="adj1" fmla="val -78566"/>
              <a:gd name="adj2" fmla="val -2327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We write </a:t>
            </a:r>
            <a:r>
              <a:rPr lang="en-US" altLang="ja-JP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RED</a:t>
            </a:r>
            <a:r>
              <a:rPr lang="en-US" altLang="ja-JP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part and</a:t>
            </a:r>
            <a:r>
              <a:rPr lang="en-US" altLang="ja-JP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BLUE </a:t>
            </a:r>
            <a:r>
              <a:rPr lang="en-US" altLang="ja-JP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part in the left.</a:t>
            </a:r>
          </a:p>
          <a:p>
            <a:pPr>
              <a:defRPr/>
            </a:pPr>
            <a:endParaRPr lang="en-US" altLang="ja-JP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altLang="ja-JP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RED </a:t>
            </a:r>
            <a:r>
              <a:rPr lang="en-US" altLang="ja-JP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parts are variables, methods, and conditional statements. </a:t>
            </a:r>
            <a:endParaRPr lang="en-US" altLang="ja-JP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altLang="ja-JP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altLang="ja-JP" dirty="0" smtClean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Blue </a:t>
            </a:r>
            <a:r>
              <a:rPr lang="en-US" altLang="ja-JP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parts are mainly for English, which comes between it and and, so that we can easily</a:t>
            </a:r>
            <a:r>
              <a:rPr lang="en-US" altLang="ja-JP" dirty="0" smtClean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READ</a:t>
            </a:r>
            <a:r>
              <a:rPr lang="en-US" altLang="ja-JP" dirty="0" smtClean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the specs.</a:t>
            </a:r>
            <a:endParaRPr lang="en-US" altLang="ja-JP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Driven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Development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TDD: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Driven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Development </a:t>
            </a:r>
            <a:r>
              <a:rPr lang="en-US" altLang="ja-JP" dirty="0" smtClean="0"/>
              <a:t>Definition</a:t>
            </a:r>
          </a:p>
          <a:p>
            <a:r>
              <a:rPr lang="en-US" altLang="ja-JP" dirty="0" smtClean="0"/>
              <a:t>"Test-driven development" refers to a style of programming in which three activities are tightly interwoven: coding, testing (in the form of writing unit tests) and design (in the form of refactoring).</a:t>
            </a:r>
          </a:p>
          <a:p>
            <a:endParaRPr lang="en-US" altLang="ja-JP" dirty="0" smtClean="0">
              <a:hlinkClick r:id="rId2"/>
            </a:endParaRPr>
          </a:p>
          <a:p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://www.agilealliance.org/glossary/tdd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8118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Then, the </a:t>
            </a:r>
            <a:r>
              <a:rPr lang="en-US" altLang="ja-JP" dirty="0" smtClean="0"/>
              <a:t>question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is 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How to write those spec files!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See ‘good </a:t>
            </a:r>
            <a:r>
              <a:rPr kumimoji="1" lang="en-US" altLang="ja-JP" dirty="0" err="1" smtClean="0"/>
              <a:t>rspec</a:t>
            </a:r>
            <a:r>
              <a:rPr kumimoji="1" lang="en-US" altLang="ja-JP" dirty="0" smtClean="0"/>
              <a:t> file samples,’ in here</a:t>
            </a:r>
          </a:p>
          <a:p>
            <a:r>
              <a:rPr lang="en-US" altLang="ja-JP" dirty="0">
                <a:hlinkClick r:id="rId2"/>
              </a:rPr>
              <a:t>http://betterspecs.org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You are strongly recommended to read through the above site!</a:t>
            </a:r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13151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Before we go forward…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Please read the above site carefully,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as the principles for an ‘advanced’ Ruby on Rails programmer.</a:t>
            </a:r>
          </a:p>
          <a:p>
            <a:endParaRPr kumimoji="1" lang="en-US" altLang="ja-JP" dirty="0"/>
          </a:p>
          <a:p>
            <a:r>
              <a:rPr kumimoji="1" lang="en-US" altLang="ja-JP" dirty="0" smtClean="0"/>
              <a:t>Here we have one thing more…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That is ‘Factory Girl.’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64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Factory Girl?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factory_girl</a:t>
            </a:r>
            <a:r>
              <a:rPr lang="en-US" altLang="ja-JP" dirty="0"/>
              <a:t> is a fixtures replacement with a straightforward definition syntax, support for multiple build strategies (saved instances, unsaved instances, attribute hashes, and stubbed objects), and support for multiple factories for the same class (user, </a:t>
            </a:r>
            <a:r>
              <a:rPr lang="en-US" altLang="ja-JP" dirty="0" err="1"/>
              <a:t>admin_user</a:t>
            </a:r>
            <a:r>
              <a:rPr lang="en-US" altLang="ja-JP" dirty="0"/>
              <a:t>, and so on), including factory inheritance</a:t>
            </a:r>
            <a:r>
              <a:rPr lang="en-US" altLang="ja-JP" dirty="0" smtClean="0"/>
              <a:t>.</a:t>
            </a:r>
          </a:p>
          <a:p>
            <a:r>
              <a:rPr kumimoji="1" lang="en-US" altLang="ja-JP" dirty="0" smtClean="0"/>
              <a:t>from</a:t>
            </a:r>
          </a:p>
          <a:p>
            <a:r>
              <a:rPr lang="en-US" altLang="ja-JP" dirty="0" smtClean="0">
                <a:hlinkClick r:id="rId2"/>
              </a:rPr>
              <a:t>https://github.com/thoughtbot/factory_girl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08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 short, with </a:t>
            </a:r>
            <a:r>
              <a:rPr kumimoji="1" lang="en-US" altLang="ja-JP" dirty="0" err="1" smtClean="0"/>
              <a:t>factory_girl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 can easily build the test data(fixtures) and strategies for the test specification description.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This will replace rails fixtures.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336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to use Factory Girl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Let us see this site;</a:t>
            </a:r>
          </a:p>
          <a:p>
            <a:endParaRPr lang="en-US" altLang="ja-JP" dirty="0"/>
          </a:p>
          <a:p>
            <a:r>
              <a:rPr lang="en-US" altLang="ja-JP" dirty="0">
                <a:hlinkClick r:id="rId2"/>
              </a:rPr>
              <a:t>https://github.com/thoughtbot/factory_girl/blob/master/</a:t>
            </a:r>
            <a:r>
              <a:rPr lang="en-US" altLang="ja-JP" dirty="0" smtClean="0">
                <a:hlinkClick r:id="rId2"/>
              </a:rPr>
              <a:t>GETTING_STARTED.md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05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Spec/factories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ik_</a:t>
            </a:r>
            <a:r>
              <a:rPr lang="en-US" altLang="ja-JP" dirty="0" err="1" smtClean="0"/>
              <a:t>memos.rb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Each factory has a name and a set of attributes. The name is used to guess the class of the object by default, but it's possible to explicitly specify it: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645024"/>
            <a:ext cx="2808312" cy="2335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852936"/>
            <a:ext cx="4859927" cy="385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8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 smtClean="0"/>
              <a:t>Spec/factories</a:t>
            </a:r>
            <a:r>
              <a:rPr lang="en-US" altLang="ja-JP" sz="4000" dirty="0" smtClean="0"/>
              <a:t>/</a:t>
            </a:r>
            <a:r>
              <a:rPr lang="en-US" altLang="ja-JP" sz="4000" dirty="0" err="1" smtClean="0"/>
              <a:t>ik_</a:t>
            </a:r>
            <a:r>
              <a:rPr lang="en-US" altLang="ja-JP" sz="4000" dirty="0" err="1" smtClean="0"/>
              <a:t>memos.rb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ja-JP" sz="1600" dirty="0" err="1" smtClean="0"/>
              <a:t>FactoryGirl.define</a:t>
            </a:r>
            <a:r>
              <a:rPr lang="en-US" altLang="ja-JP" sz="1600" dirty="0" smtClean="0"/>
              <a:t> do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factory :</a:t>
            </a:r>
            <a:r>
              <a:rPr lang="en-US" altLang="ja-JP" sz="1600" dirty="0" err="1" smtClean="0"/>
              <a:t>ik_memos</a:t>
            </a:r>
            <a:r>
              <a:rPr lang="en-US" altLang="ja-JP" sz="1600" dirty="0" smtClean="0"/>
              <a:t>, class: </a:t>
            </a:r>
            <a:r>
              <a:rPr lang="en-US" altLang="ja-JP" sz="1600" dirty="0" err="1" smtClean="0"/>
              <a:t>IkMemo</a:t>
            </a:r>
            <a:r>
              <a:rPr lang="en-US" altLang="ja-JP" sz="1600" dirty="0" smtClean="0"/>
              <a:t> do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factory :memo1 do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  content "Rainy season started."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  </a:t>
            </a:r>
            <a:r>
              <a:rPr lang="en-US" altLang="ja-JP" sz="1600" dirty="0" err="1" smtClean="0"/>
              <a:t>ik_category_id</a:t>
            </a:r>
            <a:r>
              <a:rPr lang="en-US" altLang="ja-JP" sz="1600" dirty="0" smtClean="0"/>
              <a:t> 1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end</a:t>
            </a:r>
          </a:p>
          <a:p>
            <a:pPr>
              <a:spcBef>
                <a:spcPts val="0"/>
              </a:spcBef>
            </a:pPr>
            <a:endParaRPr lang="en-US" altLang="ja-JP" sz="1600" dirty="0" smtClean="0"/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factory :memo2 do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  content "Meet with John, at </a:t>
            </a:r>
            <a:r>
              <a:rPr lang="en-US" altLang="ja-JP" sz="1600" dirty="0" err="1" smtClean="0"/>
              <a:t>Mitaka</a:t>
            </a:r>
            <a:r>
              <a:rPr lang="en-US" altLang="ja-JP" sz="1600" dirty="0" smtClean="0"/>
              <a:t>, 13:00 June 20."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  </a:t>
            </a:r>
            <a:r>
              <a:rPr lang="en-US" altLang="ja-JP" sz="1600" dirty="0" err="1" smtClean="0"/>
              <a:t>ik_category_id</a:t>
            </a:r>
            <a:r>
              <a:rPr lang="en-US" altLang="ja-JP" sz="1600" dirty="0" smtClean="0"/>
              <a:t> 2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end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factory :memo2_wrong, parent: :memo2 do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  </a:t>
            </a:r>
            <a:r>
              <a:rPr lang="en-US" altLang="ja-JP" sz="1600" dirty="0" err="1" smtClean="0"/>
              <a:t>ik_category_id</a:t>
            </a:r>
            <a:r>
              <a:rPr lang="en-US" altLang="ja-JP" sz="1600" dirty="0" smtClean="0"/>
              <a:t> 0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end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factory :memo2_new, parent: :memo2 do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  content "Meet with John, at </a:t>
            </a:r>
            <a:r>
              <a:rPr lang="en-US" altLang="ja-JP" sz="1600" dirty="0" err="1" smtClean="0"/>
              <a:t>Mitaka</a:t>
            </a:r>
            <a:r>
              <a:rPr lang="en-US" altLang="ja-JP" sz="1600" dirty="0" smtClean="0"/>
              <a:t>, 19:00 Jan 20."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end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end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end</a:t>
            </a: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719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Spec/factories/</a:t>
            </a:r>
            <a:r>
              <a:rPr lang="en-US" altLang="ja-JP" dirty="0" err="1" smtClean="0"/>
              <a:t>ik_memos.rb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7363668" cy="497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77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to use factories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000" dirty="0" err="1"/>
              <a:t>factory_girl</a:t>
            </a:r>
            <a:r>
              <a:rPr lang="en-US" altLang="ja-JP" sz="2000" dirty="0"/>
              <a:t> supports several different build strategies: build, create, </a:t>
            </a:r>
            <a:r>
              <a:rPr lang="en-US" altLang="ja-JP" sz="2000" dirty="0" err="1"/>
              <a:t>attributes_for</a:t>
            </a:r>
            <a:r>
              <a:rPr lang="en-US" altLang="ja-JP" sz="2000" dirty="0"/>
              <a:t> and </a:t>
            </a:r>
            <a:r>
              <a:rPr lang="en-US" altLang="ja-JP" sz="2000" dirty="0" err="1"/>
              <a:t>build_stubbed</a:t>
            </a:r>
            <a:r>
              <a:rPr lang="en-US" altLang="ja-JP" sz="2000" dirty="0"/>
              <a:t>: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64904"/>
            <a:ext cx="7226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7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spec/controllers/</a:t>
            </a:r>
            <a:r>
              <a:rPr kumimoji="1" lang="en-US" altLang="ja-JP" dirty="0" err="1" smtClean="0"/>
              <a:t>memos_controller_spec.rb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ja-JP" sz="1600" dirty="0" smtClean="0"/>
              <a:t>require '</a:t>
            </a:r>
            <a:r>
              <a:rPr lang="en-US" altLang="ja-JP" sz="1600" dirty="0" err="1" smtClean="0"/>
              <a:t>rails_helper</a:t>
            </a:r>
            <a:r>
              <a:rPr lang="en-US" altLang="ja-JP" sz="1600" dirty="0" smtClean="0"/>
              <a:t>'</a:t>
            </a:r>
          </a:p>
          <a:p>
            <a:pPr>
              <a:spcBef>
                <a:spcPts val="0"/>
              </a:spcBef>
            </a:pPr>
            <a:endParaRPr lang="en-US" altLang="ja-JP" sz="1600" dirty="0" smtClean="0"/>
          </a:p>
          <a:p>
            <a:pPr>
              <a:spcBef>
                <a:spcPts val="0"/>
              </a:spcBef>
            </a:pPr>
            <a:r>
              <a:rPr lang="en-US" altLang="ja-JP" sz="1600" dirty="0" err="1" smtClean="0"/>
              <a:t>RSpec.describe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IkMemosController</a:t>
            </a:r>
            <a:r>
              <a:rPr lang="en-US" altLang="ja-JP" sz="1600" dirty="0" smtClean="0"/>
              <a:t>, type: :controller do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before(:all) do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@</a:t>
            </a:r>
            <a:r>
              <a:rPr lang="en-US" altLang="ja-JP" sz="1600" dirty="0" err="1" smtClean="0"/>
              <a:t>c_idea</a:t>
            </a:r>
            <a:r>
              <a:rPr lang="en-US" altLang="ja-JP" sz="1600" dirty="0" smtClean="0"/>
              <a:t> = </a:t>
            </a:r>
            <a:r>
              <a:rPr lang="en-US" altLang="ja-JP" sz="1600" dirty="0" err="1" smtClean="0"/>
              <a:t>FactoryGirl.create</a:t>
            </a:r>
            <a:r>
              <a:rPr lang="en-US" altLang="ja-JP" sz="1600" dirty="0" smtClean="0"/>
              <a:t>(:</a:t>
            </a:r>
            <a:r>
              <a:rPr lang="en-US" altLang="ja-JP" sz="1600" dirty="0" err="1" smtClean="0"/>
              <a:t>c_idea</a:t>
            </a:r>
            <a:r>
              <a:rPr lang="en-US" altLang="ja-JP" sz="16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@</a:t>
            </a:r>
            <a:r>
              <a:rPr lang="en-US" altLang="ja-JP" sz="1600" dirty="0" err="1" smtClean="0"/>
              <a:t>c_meet</a:t>
            </a:r>
            <a:r>
              <a:rPr lang="en-US" altLang="ja-JP" sz="1600" dirty="0" smtClean="0"/>
              <a:t> = </a:t>
            </a:r>
            <a:r>
              <a:rPr lang="en-US" altLang="ja-JP" sz="1600" dirty="0" err="1" smtClean="0"/>
              <a:t>FactoryGirl.create</a:t>
            </a:r>
            <a:r>
              <a:rPr lang="en-US" altLang="ja-JP" sz="1600" dirty="0" smtClean="0"/>
              <a:t>(:</a:t>
            </a:r>
            <a:r>
              <a:rPr lang="en-US" altLang="ja-JP" sz="1600" dirty="0" err="1" smtClean="0"/>
              <a:t>c_meet</a:t>
            </a:r>
            <a:r>
              <a:rPr lang="en-US" altLang="ja-JP" sz="16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@memo1 = </a:t>
            </a:r>
            <a:r>
              <a:rPr lang="en-US" altLang="ja-JP" sz="1600" dirty="0" err="1" smtClean="0"/>
              <a:t>FactoryGirl.create</a:t>
            </a:r>
            <a:r>
              <a:rPr lang="en-US" altLang="ja-JP" sz="1600" dirty="0" smtClean="0"/>
              <a:t>(:memo1)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@memo2 = </a:t>
            </a:r>
            <a:r>
              <a:rPr lang="en-US" altLang="ja-JP" sz="1600" dirty="0" err="1" smtClean="0"/>
              <a:t>FactoryGirl.create</a:t>
            </a:r>
            <a:r>
              <a:rPr lang="en-US" altLang="ja-JP" sz="1600" dirty="0" smtClean="0"/>
              <a:t>(:memo2)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end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after(:all) do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</a:t>
            </a:r>
            <a:r>
              <a:rPr lang="en-US" altLang="ja-JP" sz="1600" dirty="0" err="1" smtClean="0"/>
              <a:t>DatabaseCleaner.clean</a:t>
            </a:r>
            <a:endParaRPr lang="en-US" altLang="ja-JP" sz="1600" dirty="0" smtClean="0"/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end</a:t>
            </a:r>
          </a:p>
          <a:p>
            <a:pPr>
              <a:spcBef>
                <a:spcPts val="0"/>
              </a:spcBef>
            </a:pPr>
            <a:endParaRPr lang="en-US" altLang="ja-JP" sz="1600" dirty="0" smtClean="0"/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describe '#index' do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it "displays using index template" do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  get :index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  expect(response).to </a:t>
            </a:r>
            <a:r>
              <a:rPr lang="en-US" altLang="ja-JP" sz="1600" dirty="0" err="1" smtClean="0"/>
              <a:t>render_template</a:t>
            </a:r>
            <a:r>
              <a:rPr lang="en-US" altLang="ja-JP" sz="1600" dirty="0" smtClean="0"/>
              <a:t> :index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  end</a:t>
            </a:r>
          </a:p>
          <a:p>
            <a:pPr>
              <a:spcBef>
                <a:spcPts val="0"/>
              </a:spcBef>
            </a:pPr>
            <a:r>
              <a:rPr lang="en-US" altLang="ja-JP" sz="1600" dirty="0" smtClean="0"/>
              <a:t>  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34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TDD Procedure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can be succinctly described by the following set of rules</a:t>
            </a:r>
            <a:r>
              <a:rPr lang="en-US" altLang="ja-JP" dirty="0" smtClean="0"/>
              <a:t>:</a:t>
            </a:r>
            <a:endParaRPr lang="en-US" altLang="ja-JP" dirty="0"/>
          </a:p>
          <a:p>
            <a:pPr marL="457200" indent="-457200">
              <a:buFont typeface="Arial"/>
              <a:buChar char="•"/>
            </a:pPr>
            <a:r>
              <a:rPr lang="en-US" altLang="ja-JP" sz="2400" dirty="0" smtClean="0"/>
              <a:t>write </a:t>
            </a:r>
            <a:r>
              <a:rPr lang="en-US" altLang="ja-JP" sz="2400" dirty="0"/>
              <a:t>a "single" unit test describing an aspect of the program</a:t>
            </a:r>
          </a:p>
          <a:p>
            <a:pPr marL="457200" indent="-457200">
              <a:buFont typeface="Arial"/>
              <a:buChar char="•"/>
            </a:pPr>
            <a:r>
              <a:rPr lang="en-US" altLang="ja-JP" sz="2400" dirty="0" smtClean="0"/>
              <a:t>run </a:t>
            </a:r>
            <a:r>
              <a:rPr lang="en-US" altLang="ja-JP" sz="2400" dirty="0"/>
              <a:t>the test, which should fail because the program lacks that feature</a:t>
            </a:r>
          </a:p>
          <a:p>
            <a:pPr marL="457200" indent="-457200">
              <a:buFont typeface="Arial"/>
              <a:buChar char="•"/>
            </a:pPr>
            <a:r>
              <a:rPr lang="en-US" altLang="ja-JP" sz="2400" dirty="0" smtClean="0"/>
              <a:t>write </a:t>
            </a:r>
            <a:r>
              <a:rPr lang="en-US" altLang="ja-JP" sz="2400" dirty="0"/>
              <a:t>"just enough" code, the simplest possible, to make the test pass</a:t>
            </a:r>
          </a:p>
          <a:p>
            <a:pPr marL="457200" indent="-457200">
              <a:buFont typeface="Arial"/>
              <a:buChar char="•"/>
            </a:pPr>
            <a:r>
              <a:rPr lang="en-US" altLang="ja-JP" sz="2400" dirty="0" smtClean="0"/>
              <a:t>"</a:t>
            </a:r>
            <a:r>
              <a:rPr lang="en-US" altLang="ja-JP" sz="2400" dirty="0"/>
              <a:t>refactor" the code until it conforms to the simplicity criteria</a:t>
            </a:r>
          </a:p>
          <a:p>
            <a:pPr marL="457200" indent="-457200">
              <a:buFont typeface="Arial"/>
              <a:buChar char="•"/>
            </a:pPr>
            <a:r>
              <a:rPr lang="en-US" altLang="ja-JP" sz="2400" dirty="0" smtClean="0"/>
              <a:t>repeat</a:t>
            </a:r>
            <a:r>
              <a:rPr lang="en-US" altLang="ja-JP" sz="2400" dirty="0"/>
              <a:t>, "accumulating" unit tests over time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9087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 </a:t>
            </a:r>
            <a:r>
              <a:rPr lang="en-US" altLang="ja-JP" dirty="0"/>
              <a:t>spec/controllers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memos_controller_spec.rb</a:t>
            </a:r>
            <a:r>
              <a:rPr lang="ja-JP" altLang="en-US" dirty="0"/>
              <a:t>　</a:t>
            </a:r>
            <a:r>
              <a:rPr lang="en-US" altLang="ja-JP" dirty="0" smtClean="0"/>
              <a:t>(2/</a:t>
            </a:r>
            <a:r>
              <a:rPr lang="en-US" altLang="ja-JP" dirty="0"/>
              <a:t>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ja-JP" sz="1200" dirty="0" smtClean="0"/>
              <a:t> describe "#update" do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context( "when </a:t>
            </a:r>
            <a:r>
              <a:rPr lang="en-US" altLang="ja-JP" sz="1200" dirty="0" err="1" smtClean="0"/>
              <a:t>category_id</a:t>
            </a:r>
            <a:r>
              <a:rPr lang="en-US" altLang="ja-JP" sz="1200" dirty="0" smtClean="0"/>
              <a:t> is null, ") do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  it "will not be updated, and return to edit." do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    get :edit, </a:t>
            </a:r>
            <a:r>
              <a:rPr lang="en-US" altLang="ja-JP" sz="1200" dirty="0" err="1" smtClean="0"/>
              <a:t>params</a:t>
            </a:r>
            <a:r>
              <a:rPr lang="en-US" altLang="ja-JP" sz="1200" dirty="0" smtClean="0"/>
              <a:t>: { id: @memo2 }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    patch :update, </a:t>
            </a:r>
            <a:r>
              <a:rPr lang="en-US" altLang="ja-JP" sz="1200" dirty="0" err="1" smtClean="0"/>
              <a:t>params</a:t>
            </a:r>
            <a:r>
              <a:rPr lang="en-US" altLang="ja-JP" sz="1200" dirty="0" smtClean="0"/>
              <a:t>: { id: @memo2, </a:t>
            </a:r>
            <a:r>
              <a:rPr lang="en-US" altLang="ja-JP" sz="1200" dirty="0" err="1" smtClean="0"/>
              <a:t>ik_memo</a:t>
            </a:r>
            <a:r>
              <a:rPr lang="en-US" altLang="ja-JP" sz="1200" dirty="0" smtClean="0"/>
              <a:t>: </a:t>
            </a:r>
            <a:r>
              <a:rPr lang="en-US" altLang="ja-JP" sz="1200" dirty="0" err="1" smtClean="0"/>
              <a:t>attributes_for</a:t>
            </a:r>
            <a:r>
              <a:rPr lang="en-US" altLang="ja-JP" sz="1200" dirty="0" smtClean="0"/>
              <a:t>(:memo2_wrong) }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    expect(response).to </a:t>
            </a:r>
            <a:r>
              <a:rPr lang="en-US" altLang="ja-JP" sz="1200" dirty="0" err="1" smtClean="0"/>
              <a:t>render_template</a:t>
            </a:r>
            <a:r>
              <a:rPr lang="en-US" altLang="ja-JP" sz="1200" dirty="0" smtClean="0"/>
              <a:t> :edit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  end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end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context( "when </a:t>
            </a:r>
            <a:r>
              <a:rPr lang="en-US" altLang="ja-JP" sz="1200" dirty="0" err="1" smtClean="0"/>
              <a:t>category_id</a:t>
            </a:r>
            <a:r>
              <a:rPr lang="en-US" altLang="ja-JP" sz="1200" dirty="0" smtClean="0"/>
              <a:t> is not null, ") do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  it "will be updated" do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    get :edit, </a:t>
            </a:r>
            <a:r>
              <a:rPr lang="en-US" altLang="ja-JP" sz="1200" dirty="0" err="1" smtClean="0"/>
              <a:t>params</a:t>
            </a:r>
            <a:r>
              <a:rPr lang="en-US" altLang="ja-JP" sz="1200" dirty="0" smtClean="0"/>
              <a:t>: { id: @memo2 }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    patch :update, </a:t>
            </a:r>
            <a:r>
              <a:rPr lang="en-US" altLang="ja-JP" sz="1200" dirty="0" err="1" smtClean="0"/>
              <a:t>params</a:t>
            </a:r>
            <a:r>
              <a:rPr lang="en-US" altLang="ja-JP" sz="1200" dirty="0" smtClean="0"/>
              <a:t>: { id: @memo2, </a:t>
            </a:r>
            <a:r>
              <a:rPr lang="en-US" altLang="ja-JP" sz="1200" dirty="0" err="1" smtClean="0"/>
              <a:t>ik_memo</a:t>
            </a:r>
            <a:r>
              <a:rPr lang="en-US" altLang="ja-JP" sz="1200" dirty="0" smtClean="0"/>
              <a:t>: </a:t>
            </a:r>
            <a:r>
              <a:rPr lang="en-US" altLang="ja-JP" sz="1200" dirty="0" err="1" smtClean="0"/>
              <a:t>attributes_for</a:t>
            </a:r>
            <a:r>
              <a:rPr lang="en-US" altLang="ja-JP" sz="1200" dirty="0" smtClean="0"/>
              <a:t>(:memo2_new) }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    @memo2.reload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    expect(@memo2.ik_category_id).to </a:t>
            </a:r>
            <a:r>
              <a:rPr lang="en-US" altLang="ja-JP" sz="1200" dirty="0" err="1" smtClean="0"/>
              <a:t>eq</a:t>
            </a:r>
            <a:r>
              <a:rPr lang="en-US" altLang="ja-JP" sz="1200" dirty="0" smtClean="0"/>
              <a:t>(2)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    expect(@memo2.content).to </a:t>
            </a:r>
            <a:r>
              <a:rPr lang="en-US" altLang="ja-JP" sz="1200" dirty="0" err="1" smtClean="0"/>
              <a:t>eq</a:t>
            </a:r>
            <a:r>
              <a:rPr lang="en-US" altLang="ja-JP" sz="1200" dirty="0" smtClean="0"/>
              <a:t>("Meet with John, at </a:t>
            </a:r>
            <a:r>
              <a:rPr lang="en-US" altLang="ja-JP" sz="1200" dirty="0" err="1" smtClean="0"/>
              <a:t>Mitaka</a:t>
            </a:r>
            <a:r>
              <a:rPr lang="en-US" altLang="ja-JP" sz="1200" dirty="0" smtClean="0"/>
              <a:t>, 19:00 Jan 20.")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   end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  it "will redirect, after updated, " do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    get :edit, </a:t>
            </a:r>
            <a:r>
              <a:rPr lang="en-US" altLang="ja-JP" sz="1200" dirty="0" err="1" smtClean="0"/>
              <a:t>params</a:t>
            </a:r>
            <a:r>
              <a:rPr lang="en-US" altLang="ja-JP" sz="1200" dirty="0" smtClean="0"/>
              <a:t>: { id: @memo2 }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    patch :update, </a:t>
            </a:r>
            <a:r>
              <a:rPr lang="en-US" altLang="ja-JP" sz="1200" dirty="0" err="1" smtClean="0"/>
              <a:t>params</a:t>
            </a:r>
            <a:r>
              <a:rPr lang="en-US" altLang="ja-JP" sz="1200" dirty="0" smtClean="0"/>
              <a:t>: { id: @memo2, </a:t>
            </a:r>
            <a:r>
              <a:rPr lang="en-US" altLang="ja-JP" sz="1200" dirty="0" err="1" smtClean="0"/>
              <a:t>ik_memo</a:t>
            </a:r>
            <a:r>
              <a:rPr lang="en-US" altLang="ja-JP" sz="1200" dirty="0" smtClean="0"/>
              <a:t>: </a:t>
            </a:r>
            <a:r>
              <a:rPr lang="en-US" altLang="ja-JP" sz="1200" dirty="0" err="1" smtClean="0"/>
              <a:t>attributes_for</a:t>
            </a:r>
            <a:r>
              <a:rPr lang="en-US" altLang="ja-JP" sz="1200" dirty="0" smtClean="0"/>
              <a:t>(:memo2_new) }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    expect(response).to </a:t>
            </a:r>
            <a:r>
              <a:rPr lang="en-US" altLang="ja-JP" sz="1200" dirty="0" err="1" smtClean="0"/>
              <a:t>redirect_to</a:t>
            </a:r>
            <a:r>
              <a:rPr lang="en-US" altLang="ja-JP" sz="1200" dirty="0" smtClean="0"/>
              <a:t> action: :show, id: @memo2.id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  end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  end</a:t>
            </a:r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  end</a:t>
            </a:r>
          </a:p>
          <a:p>
            <a:pPr>
              <a:spcBef>
                <a:spcPts val="0"/>
              </a:spcBef>
            </a:pPr>
            <a:endParaRPr lang="en-US" altLang="ja-JP" sz="1200" dirty="0" smtClean="0"/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end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5552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Spec/</a:t>
            </a:r>
            <a:r>
              <a:rPr kumimoji="1" lang="en-US" altLang="ja-JP" dirty="0" smtClean="0"/>
              <a:t>views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ik_memos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index.html</a:t>
            </a:r>
            <a:r>
              <a:rPr lang="ja-JP" altLang="ja-JP" dirty="0" smtClean="0"/>
              <a:t>.</a:t>
            </a:r>
            <a:r>
              <a:rPr lang="en-US" altLang="ja-JP" dirty="0" err="1" smtClean="0"/>
              <a:t>erb_spec</a:t>
            </a:r>
            <a:r>
              <a:rPr lang="ja-JP" altLang="ja-JP" dirty="0" smtClean="0"/>
              <a:t>.</a:t>
            </a:r>
            <a:r>
              <a:rPr lang="en-US" altLang="ja-JP" dirty="0" err="1" smtClean="0"/>
              <a:t>rb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ja-JP" sz="2000" dirty="0" smtClean="0"/>
              <a:t>require '</a:t>
            </a:r>
            <a:r>
              <a:rPr lang="en-US" altLang="ja-JP" sz="2000" dirty="0" err="1" smtClean="0"/>
              <a:t>rails_helper</a:t>
            </a:r>
            <a:r>
              <a:rPr lang="en-US" altLang="ja-JP" sz="2000" dirty="0" smtClean="0"/>
              <a:t>'</a:t>
            </a:r>
          </a:p>
          <a:p>
            <a:pPr>
              <a:spcBef>
                <a:spcPts val="0"/>
              </a:spcBef>
            </a:pPr>
            <a:endParaRPr lang="en-US" altLang="ja-JP" sz="2000" dirty="0" smtClean="0"/>
          </a:p>
          <a:p>
            <a:pPr>
              <a:spcBef>
                <a:spcPts val="0"/>
              </a:spcBef>
            </a:pPr>
            <a:r>
              <a:rPr lang="en-US" altLang="ja-JP" sz="2000" dirty="0" err="1" smtClean="0"/>
              <a:t>RSpec.describe</a:t>
            </a:r>
            <a:r>
              <a:rPr lang="en-US" altLang="ja-JP" sz="2000" dirty="0" smtClean="0"/>
              <a:t> "</a:t>
            </a:r>
            <a:r>
              <a:rPr lang="en-US" altLang="ja-JP" sz="2000" dirty="0" err="1" smtClean="0"/>
              <a:t>ik_memos</a:t>
            </a:r>
            <a:r>
              <a:rPr lang="en-US" altLang="ja-JP" sz="2000" dirty="0" smtClean="0"/>
              <a:t>/index", type: :view do</a:t>
            </a:r>
          </a:p>
          <a:p>
            <a:pPr>
              <a:spcBef>
                <a:spcPts val="0"/>
              </a:spcBef>
            </a:pPr>
            <a:r>
              <a:rPr lang="en-US" altLang="ja-JP" sz="2000" dirty="0" smtClean="0"/>
              <a:t>  feature 'in the </a:t>
            </a:r>
            <a:r>
              <a:rPr lang="en-US" altLang="ja-JP" sz="2000" dirty="0" err="1" smtClean="0"/>
              <a:t>ik_memos</a:t>
            </a:r>
            <a:r>
              <a:rPr lang="en-US" altLang="ja-JP" sz="2000" dirty="0" smtClean="0"/>
              <a:t>/index screen,' do</a:t>
            </a:r>
          </a:p>
          <a:p>
            <a:pPr>
              <a:spcBef>
                <a:spcPts val="0"/>
              </a:spcBef>
            </a:pPr>
            <a:r>
              <a:rPr lang="en-US" altLang="ja-JP" sz="2000" dirty="0" smtClean="0"/>
              <a:t>    scenario 'When index is displayed, database creation message should appear.' do</a:t>
            </a:r>
          </a:p>
          <a:p>
            <a:pPr>
              <a:spcBef>
                <a:spcPts val="0"/>
              </a:spcBef>
            </a:pPr>
            <a:r>
              <a:rPr lang="en-US" altLang="ja-JP" sz="2000" dirty="0" smtClean="0"/>
              <a:t>      visit </a:t>
            </a:r>
            <a:r>
              <a:rPr lang="en-US" altLang="ja-JP" sz="2000" dirty="0" err="1" smtClean="0"/>
              <a:t>ik_memos_path</a:t>
            </a:r>
            <a:r>
              <a:rPr lang="en-US" altLang="ja-JP" sz="2000" dirty="0" smtClean="0"/>
              <a:t>   # </a:t>
            </a:r>
            <a:r>
              <a:rPr lang="en-US" altLang="ja-JP" sz="2000" dirty="0" err="1" smtClean="0"/>
              <a:t>Ik</a:t>
            </a:r>
            <a:r>
              <a:rPr lang="en-US" altLang="ja-JP" sz="2000" dirty="0" smtClean="0"/>
              <a:t> Memos index page</a:t>
            </a:r>
          </a:p>
          <a:p>
            <a:pPr>
              <a:spcBef>
                <a:spcPts val="0"/>
              </a:spcBef>
            </a:pPr>
            <a:r>
              <a:rPr lang="en-US" altLang="ja-JP" sz="2000" dirty="0" smtClean="0"/>
              <a:t>      # </a:t>
            </a:r>
            <a:r>
              <a:rPr lang="en-US" altLang="ja-JP" sz="2000" dirty="0" err="1" smtClean="0"/>
              <a:t>click_on</a:t>
            </a:r>
            <a:r>
              <a:rPr lang="en-US" altLang="ja-JP" sz="2000" dirty="0" smtClean="0"/>
              <a:t> (t :</a:t>
            </a:r>
            <a:r>
              <a:rPr lang="en-US" altLang="ja-JP" sz="2000" dirty="0" err="1" smtClean="0"/>
              <a:t>click_here</a:t>
            </a:r>
            <a:r>
              <a:rPr lang="en-US" altLang="ja-JP" sz="2000" dirty="0" smtClean="0"/>
              <a:t> )    # click Click Here link</a:t>
            </a:r>
          </a:p>
          <a:p>
            <a:pPr>
              <a:spcBef>
                <a:spcPts val="0"/>
              </a:spcBef>
            </a:pPr>
            <a:r>
              <a:rPr lang="en-US" altLang="ja-JP" sz="2000" dirty="0" smtClean="0"/>
              <a:t>      expect(page).to </a:t>
            </a:r>
            <a:r>
              <a:rPr lang="en-US" altLang="ja-JP" sz="2000" dirty="0" err="1" smtClean="0"/>
              <a:t>have_content</a:t>
            </a:r>
            <a:r>
              <a:rPr lang="en-US" altLang="ja-JP" sz="2000" dirty="0" smtClean="0"/>
              <a:t> 'This is a sample page of database creation.'</a:t>
            </a:r>
          </a:p>
          <a:p>
            <a:pPr>
              <a:spcBef>
                <a:spcPts val="0"/>
              </a:spcBef>
            </a:pPr>
            <a:r>
              <a:rPr lang="en-US" altLang="ja-JP" sz="2000" dirty="0" smtClean="0"/>
              <a:t>    end</a:t>
            </a:r>
          </a:p>
          <a:p>
            <a:pPr>
              <a:spcBef>
                <a:spcPts val="0"/>
              </a:spcBef>
            </a:pPr>
            <a:r>
              <a:rPr lang="en-US" altLang="ja-JP" sz="2000" dirty="0" smtClean="0"/>
              <a:t>  end</a:t>
            </a:r>
          </a:p>
          <a:p>
            <a:pPr>
              <a:spcBef>
                <a:spcPts val="0"/>
              </a:spcBef>
            </a:pPr>
            <a:endParaRPr lang="en-US" altLang="ja-JP" sz="2000" dirty="0" smtClean="0"/>
          </a:p>
          <a:p>
            <a:pPr>
              <a:spcBef>
                <a:spcPts val="0"/>
              </a:spcBef>
            </a:pPr>
            <a:r>
              <a:rPr lang="en-US" altLang="ja-JP" sz="2000" dirty="0" smtClean="0"/>
              <a:t>end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298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Run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automated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typing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following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command</a:t>
            </a:r>
          </a:p>
          <a:p>
            <a:r>
              <a:rPr kumimoji="1" lang="en-US" altLang="ja-JP" sz="2400" dirty="0" smtClean="0">
                <a:solidFill>
                  <a:srgbClr val="0000FF"/>
                </a:solidFill>
              </a:rPr>
              <a:t>  </a:t>
            </a:r>
            <a:r>
              <a:rPr lang="en-US" altLang="ja-JP" sz="2400" dirty="0" err="1">
                <a:solidFill>
                  <a:srgbClr val="0000FF"/>
                </a:solidFill>
              </a:rPr>
              <a:t>rspec</a:t>
            </a:r>
            <a:r>
              <a:rPr lang="en-US" altLang="ja-JP" sz="2400" dirty="0">
                <a:solidFill>
                  <a:srgbClr val="0000FF"/>
                </a:solidFill>
              </a:rPr>
              <a:t> spec/*/*_</a:t>
            </a:r>
            <a:r>
              <a:rPr lang="en-US" altLang="ja-JP" sz="2400" dirty="0" err="1">
                <a:solidFill>
                  <a:srgbClr val="0000FF"/>
                </a:solidFill>
              </a:rPr>
              <a:t>spec.rb</a:t>
            </a:r>
            <a:r>
              <a:rPr lang="en-US" altLang="ja-JP" sz="2400" dirty="0">
                <a:solidFill>
                  <a:srgbClr val="0000FF"/>
                </a:solidFill>
              </a:rPr>
              <a:t> spec/views/*</a:t>
            </a:r>
            <a:r>
              <a:rPr lang="en-US" altLang="ja-JP" sz="2400" dirty="0" smtClean="0">
                <a:solidFill>
                  <a:srgbClr val="0000FF"/>
                </a:solidFill>
              </a:rPr>
              <a:t>/*_</a:t>
            </a:r>
            <a:r>
              <a:rPr lang="en-US" altLang="ja-JP" sz="2400" dirty="0" err="1" smtClean="0">
                <a:solidFill>
                  <a:srgbClr val="0000FF"/>
                </a:solidFill>
              </a:rPr>
              <a:t>spec.rb</a:t>
            </a:r>
            <a:endParaRPr lang="en-US" altLang="ja-JP" sz="2400" dirty="0" smtClean="0">
              <a:solidFill>
                <a:srgbClr val="0000FF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945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Run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automated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typing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following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command</a:t>
            </a:r>
          </a:p>
          <a:p>
            <a:r>
              <a:rPr kumimoji="1" lang="en-US" altLang="ja-JP" sz="2400" dirty="0" smtClean="0">
                <a:solidFill>
                  <a:srgbClr val="0000FF"/>
                </a:solidFill>
              </a:rPr>
              <a:t>  </a:t>
            </a:r>
            <a:r>
              <a:rPr lang="en-US" altLang="ja-JP" sz="2400" dirty="0" err="1">
                <a:solidFill>
                  <a:srgbClr val="0000FF"/>
                </a:solidFill>
              </a:rPr>
              <a:t>rspec</a:t>
            </a:r>
            <a:r>
              <a:rPr lang="en-US" altLang="ja-JP" sz="2400" dirty="0">
                <a:solidFill>
                  <a:srgbClr val="0000FF"/>
                </a:solidFill>
              </a:rPr>
              <a:t> spec/*/*_</a:t>
            </a:r>
            <a:r>
              <a:rPr lang="en-US" altLang="ja-JP" sz="2400" dirty="0" err="1">
                <a:solidFill>
                  <a:srgbClr val="0000FF"/>
                </a:solidFill>
              </a:rPr>
              <a:t>spec.rb</a:t>
            </a:r>
            <a:r>
              <a:rPr lang="en-US" altLang="ja-JP" sz="2400" dirty="0">
                <a:solidFill>
                  <a:srgbClr val="0000FF"/>
                </a:solidFill>
              </a:rPr>
              <a:t> spec/views/*</a:t>
            </a:r>
            <a:r>
              <a:rPr lang="en-US" altLang="ja-JP" sz="2400" dirty="0" smtClean="0">
                <a:solidFill>
                  <a:srgbClr val="0000FF"/>
                </a:solidFill>
              </a:rPr>
              <a:t>/*_</a:t>
            </a:r>
            <a:r>
              <a:rPr lang="en-US" altLang="ja-JP" sz="2400" dirty="0" err="1" smtClean="0">
                <a:solidFill>
                  <a:srgbClr val="0000FF"/>
                </a:solidFill>
              </a:rPr>
              <a:t>spec.rb</a:t>
            </a:r>
            <a:endParaRPr lang="en-US" altLang="ja-JP" sz="2400" dirty="0" smtClean="0">
              <a:solidFill>
                <a:srgbClr val="0000FF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2"/>
          <a:srcRect l="4642" r="4642"/>
          <a:stretch>
            <a:fillRect/>
          </a:stretch>
        </p:blipFill>
        <p:spPr bwMode="auto">
          <a:xfrm>
            <a:off x="1187624" y="3212976"/>
            <a:ext cx="6209829" cy="341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88388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Find some examples…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dirty="0" smtClean="0"/>
              <a:t>Please try find the </a:t>
            </a:r>
            <a:r>
              <a:rPr kumimoji="1" lang="en-US" altLang="ja-JP" sz="2400" dirty="0" err="1" smtClean="0"/>
              <a:t>RSpec</a:t>
            </a:r>
            <a:r>
              <a:rPr kumimoji="1" lang="en-US" altLang="ja-JP" sz="2400" dirty="0" smtClean="0"/>
              <a:t> and </a:t>
            </a:r>
            <a:r>
              <a:rPr kumimoji="1" lang="en-US" altLang="ja-JP" sz="2400" dirty="0" err="1" smtClean="0"/>
              <a:t>factory_girl</a:t>
            </a:r>
            <a:r>
              <a:rPr kumimoji="1" lang="en-US" altLang="ja-JP" sz="2400" dirty="0" smtClean="0"/>
              <a:t> examples, such site as</a:t>
            </a:r>
          </a:p>
          <a:p>
            <a:r>
              <a:rPr lang="en-US" altLang="ja-JP" sz="2400" dirty="0" smtClean="0">
                <a:hlinkClick r:id="rId2"/>
              </a:rPr>
              <a:t>http://blog.thefrontiergroup.com.au/2014/12/using-factorygirl-easily-create-complex-data-sets-rails/</a:t>
            </a:r>
            <a:endParaRPr lang="en-US" altLang="ja-JP" sz="2400" dirty="0" smtClean="0"/>
          </a:p>
          <a:p>
            <a:r>
              <a:rPr lang="en-US" altLang="ja-JP" sz="2400" dirty="0" smtClean="0"/>
              <a:t>Before </a:t>
            </a:r>
            <a:r>
              <a:rPr lang="en-US" altLang="ja-JP" sz="2400" dirty="0" smtClean="0"/>
              <a:t>we write code, we shall write tests,</a:t>
            </a:r>
          </a:p>
          <a:p>
            <a:r>
              <a:rPr lang="en-US" altLang="ja-JP" sz="2400" dirty="0" smtClean="0"/>
              <a:t>Before we write tests, we shall define factories,</a:t>
            </a:r>
          </a:p>
          <a:p>
            <a:r>
              <a:rPr lang="en-US" altLang="ja-JP" sz="2400" dirty="0" smtClean="0"/>
              <a:t>And, before we need to write </a:t>
            </a:r>
            <a:r>
              <a:rPr lang="en-US" altLang="ja-JP" sz="2400" dirty="0" err="1" smtClean="0"/>
              <a:t>rspec</a:t>
            </a:r>
            <a:r>
              <a:rPr lang="en-US" altLang="ja-JP" sz="2400" dirty="0" smtClean="0"/>
              <a:t> and factories, we shall learn much more about the </a:t>
            </a:r>
            <a:r>
              <a:rPr lang="en-US" altLang="ja-JP" sz="2400" dirty="0" err="1" smtClean="0"/>
              <a:t>rspec</a:t>
            </a:r>
            <a:r>
              <a:rPr lang="en-US" altLang="ja-JP" sz="2400" dirty="0" smtClean="0"/>
              <a:t> and factories better expressions.</a:t>
            </a:r>
          </a:p>
          <a:p>
            <a:r>
              <a:rPr lang="en-US" altLang="ja-JP" sz="2400" dirty="0" smtClean="0"/>
              <a:t>So, please read many many samples as possible about </a:t>
            </a:r>
            <a:r>
              <a:rPr lang="en-US" altLang="ja-JP" sz="2400" dirty="0" err="1" smtClean="0"/>
              <a:t>rspec</a:t>
            </a:r>
            <a:r>
              <a:rPr lang="en-US" altLang="ja-JP" sz="2400" dirty="0" smtClean="0"/>
              <a:t> and </a:t>
            </a:r>
            <a:r>
              <a:rPr lang="en-US" altLang="ja-JP" sz="2400" dirty="0" err="1" smtClean="0"/>
              <a:t>factory_girl</a:t>
            </a:r>
            <a:r>
              <a:rPr lang="en-US" altLang="ja-JP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787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RSpec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writings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  <a:r>
              <a:rPr kumimoji="1" lang="en-US" altLang="ja-JP" dirty="0" smtClean="0"/>
              <a:t>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‘must’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this</a:t>
            </a:r>
            <a:r>
              <a:rPr lang="ja-JP" altLang="en-US" dirty="0" smtClean="0"/>
              <a:t> </a:t>
            </a:r>
            <a:r>
              <a:rPr lang="en-US" altLang="ja-JP" dirty="0" smtClean="0"/>
              <a:t>class.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If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</a:t>
            </a:r>
            <a:r>
              <a:rPr lang="ja-JP" altLang="en-US" dirty="0" smtClean="0"/>
              <a:t> </a:t>
            </a:r>
            <a:r>
              <a:rPr lang="en-US" altLang="ja-JP" dirty="0" smtClean="0"/>
              <a:t>want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try,</a:t>
            </a:r>
            <a:r>
              <a:rPr lang="ja-JP" altLang="en-US" dirty="0" smtClean="0"/>
              <a:t> </a:t>
            </a:r>
            <a:r>
              <a:rPr lang="en-US" altLang="ja-JP" dirty="0" smtClean="0"/>
              <a:t>please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write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those</a:t>
            </a:r>
            <a:r>
              <a:rPr lang="ja-JP" altLang="en-US" dirty="0" smtClean="0"/>
              <a:t> </a:t>
            </a:r>
            <a:r>
              <a:rPr lang="en-US" altLang="ja-JP" dirty="0" smtClean="0"/>
              <a:t>test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codes.</a:t>
            </a:r>
          </a:p>
          <a:p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may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reflected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grading.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3866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Now,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install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screen.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(If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could,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write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first,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then,)</a:t>
            </a:r>
          </a:p>
          <a:p>
            <a:r>
              <a:rPr lang="ja-JP" altLang="ja-JP" dirty="0"/>
              <a:t> </a:t>
            </a:r>
            <a:r>
              <a:rPr lang="en-US" altLang="ja-JP" dirty="0" smtClean="0"/>
              <a:t>install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your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Database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according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your</a:t>
            </a:r>
            <a:r>
              <a:rPr lang="ja-JP" altLang="en-US" dirty="0" smtClean="0"/>
              <a:t> </a:t>
            </a:r>
            <a:r>
              <a:rPr lang="en-US" altLang="ja-JP" dirty="0" smtClean="0"/>
              <a:t>schema,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design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views.</a:t>
            </a:r>
          </a:p>
          <a:p>
            <a:endParaRPr lang="en-US" altLang="ja-JP" dirty="0"/>
          </a:p>
          <a:p>
            <a:r>
              <a:rPr lang="ja-JP" altLang="en-US" dirty="0" smtClean="0"/>
              <a:t> </a:t>
            </a:r>
            <a:r>
              <a:rPr lang="en-US" altLang="ja-JP" dirty="0" smtClean="0"/>
              <a:t>Now</a:t>
            </a:r>
            <a:r>
              <a:rPr lang="ja-JP" altLang="en-US" dirty="0" smtClean="0"/>
              <a:t> </a:t>
            </a:r>
            <a:r>
              <a:rPr lang="en-US" altLang="ja-JP" dirty="0" smtClean="0"/>
              <a:t>all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technical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introduction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Rails</a:t>
            </a:r>
            <a:r>
              <a:rPr lang="ja-JP" altLang="en-US" dirty="0" smtClean="0"/>
              <a:t> </a:t>
            </a:r>
            <a:r>
              <a:rPr lang="en-US" altLang="ja-JP" dirty="0" smtClean="0"/>
              <a:t>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completed.</a:t>
            </a:r>
          </a:p>
          <a:p>
            <a:r>
              <a:rPr kumimoji="1" lang="en-US" altLang="ja-JP" dirty="0" smtClean="0"/>
              <a:t>Next,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share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each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other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tools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which</a:t>
            </a:r>
            <a:r>
              <a:rPr lang="ja-JP" altLang="en-US" dirty="0" smtClean="0"/>
              <a:t> </a:t>
            </a:r>
            <a:r>
              <a:rPr lang="en-US" altLang="ja-JP" dirty="0" smtClean="0"/>
              <a:t>other</a:t>
            </a:r>
            <a:r>
              <a:rPr lang="ja-JP" altLang="en-US" dirty="0" smtClean="0"/>
              <a:t> </a:t>
            </a:r>
            <a:r>
              <a:rPr lang="en-US" altLang="ja-JP" dirty="0" smtClean="0"/>
              <a:t>member</a:t>
            </a:r>
            <a:r>
              <a:rPr lang="ja-JP" altLang="en-US" dirty="0" smtClean="0"/>
              <a:t> </a:t>
            </a:r>
            <a:r>
              <a:rPr lang="en-US" altLang="ja-JP" dirty="0" smtClean="0"/>
              <a:t>had</a:t>
            </a:r>
            <a:r>
              <a:rPr lang="ja-JP" altLang="en-US" dirty="0" smtClean="0"/>
              <a:t> </a:t>
            </a:r>
            <a:r>
              <a:rPr lang="en-US" altLang="ja-JP" dirty="0" smtClean="0"/>
              <a:t>written,</a:t>
            </a:r>
            <a:r>
              <a:rPr lang="ja-JP" altLang="en-US" dirty="0" smtClean="0"/>
              <a:t> </a:t>
            </a:r>
            <a:r>
              <a:rPr lang="en-US" altLang="ja-JP" dirty="0" smtClean="0"/>
              <a:t>or</a:t>
            </a:r>
            <a:r>
              <a:rPr lang="ja-JP" altLang="en-US" dirty="0" smtClean="0"/>
              <a:t> </a:t>
            </a:r>
            <a:r>
              <a:rPr lang="en-US" altLang="ja-JP" dirty="0" smtClean="0"/>
              <a:t>create</a:t>
            </a:r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link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other</a:t>
            </a:r>
            <a:r>
              <a:rPr lang="ja-JP" altLang="en-US" dirty="0" smtClean="0"/>
              <a:t> </a:t>
            </a:r>
            <a:r>
              <a:rPr lang="en-US" altLang="ja-JP" dirty="0" smtClean="0"/>
              <a:t>members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pages.</a:t>
            </a:r>
          </a:p>
          <a:p>
            <a:r>
              <a:rPr kumimoji="1" lang="ja-JP" altLang="ja-JP" dirty="0" smtClean="0"/>
              <a:t>W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introduce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sharing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ToDo</a:t>
            </a:r>
            <a:r>
              <a:rPr lang="ja-JP" altLang="en-US" dirty="0" smtClean="0"/>
              <a:t> </a:t>
            </a:r>
            <a:r>
              <a:rPr lang="en-US" altLang="ja-JP" dirty="0" smtClean="0"/>
              <a:t>files,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Done</a:t>
            </a:r>
            <a:r>
              <a:rPr lang="ja-JP" altLang="en-US" dirty="0"/>
              <a:t>.</a:t>
            </a: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1055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Show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scripts,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next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week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write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scripts,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demonstrate</a:t>
            </a:r>
            <a:r>
              <a:rPr lang="ja-JP" altLang="en-US" dirty="0" smtClean="0"/>
              <a:t> </a:t>
            </a:r>
            <a:r>
              <a:rPr lang="en-US" altLang="ja-JP" dirty="0" smtClean="0"/>
              <a:t>running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rspec</a:t>
            </a:r>
            <a:r>
              <a:rPr lang="en-US" altLang="ja-JP" dirty="0" smtClean="0"/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96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RSpec</a:t>
            </a:r>
            <a:r>
              <a:rPr kumimoji="1" lang="en-US" altLang="ja-JP" dirty="0" smtClean="0"/>
              <a:t> : BDD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Now Behavior Driven Development</a:t>
            </a:r>
          </a:p>
          <a:p>
            <a:r>
              <a:rPr kumimoji="1" lang="en-US" altLang="ja-JP" dirty="0" err="1" smtClean="0"/>
              <a:t>RSpec</a:t>
            </a:r>
            <a:r>
              <a:rPr kumimoji="1" lang="en-US" altLang="ja-JP" dirty="0" smtClean="0"/>
              <a:t>: </a:t>
            </a:r>
            <a:r>
              <a:rPr lang="en-US" altLang="ja-JP" dirty="0" err="1" smtClean="0"/>
              <a:t>Behaviour</a:t>
            </a:r>
            <a:r>
              <a:rPr lang="en-US" altLang="ja-JP" dirty="0" smtClean="0"/>
              <a:t> Driven</a:t>
            </a:r>
            <a:r>
              <a:rPr lang="en-US" altLang="ja-JP" dirty="0" smtClean="0"/>
              <a:t> </a:t>
            </a:r>
            <a:r>
              <a:rPr lang="en-US" altLang="ja-JP" dirty="0" smtClean="0"/>
              <a:t>Development for Ruby.</a:t>
            </a:r>
            <a:r>
              <a:rPr lang="en-US" altLang="ja-JP" dirty="0" smtClean="0"/>
              <a:t> </a:t>
            </a:r>
            <a:r>
              <a:rPr lang="en-US" altLang="ja-JP" dirty="0" smtClean="0"/>
              <a:t>Making TDD Productive and Fun.</a:t>
            </a:r>
          </a:p>
          <a:p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http://rspec.info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482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RSpec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RSpec</a:t>
            </a:r>
            <a:r>
              <a:rPr lang="en-US" altLang="ja-JP" dirty="0" smtClean="0"/>
              <a:t> </a:t>
            </a:r>
            <a:r>
              <a:rPr lang="en-US" altLang="ja-JP" dirty="0"/>
              <a:t>is testing tool for the Ruby programming language. Born under the banner of </a:t>
            </a:r>
            <a:r>
              <a:rPr lang="en-US" altLang="ja-JP" dirty="0" err="1"/>
              <a:t>Behaviour</a:t>
            </a:r>
            <a:r>
              <a:rPr lang="en-US" altLang="ja-JP" dirty="0"/>
              <a:t>-Driven Development, it is designed to make Test-Driven Development a productive and enjoyable experience </a:t>
            </a:r>
            <a:r>
              <a:rPr lang="en-US" altLang="ja-JP" dirty="0" smtClean="0"/>
              <a:t>with features listed in the next page.</a:t>
            </a:r>
          </a:p>
          <a:p>
            <a:endParaRPr lang="en-US" altLang="ja-JP" dirty="0"/>
          </a:p>
          <a:p>
            <a:r>
              <a:rPr lang="en-US" altLang="ja-JP" dirty="0" smtClean="0"/>
              <a:t>Ref: </a:t>
            </a:r>
            <a:r>
              <a:rPr lang="en-US" altLang="ja-JP" dirty="0">
                <a:hlinkClick r:id="rId2"/>
              </a:rPr>
              <a:t>http://</a:t>
            </a:r>
            <a:r>
              <a:rPr lang="en-US" altLang="ja-JP" dirty="0" err="1">
                <a:hlinkClick r:id="rId2"/>
              </a:rPr>
              <a:t>rspec.info</a:t>
            </a:r>
            <a:r>
              <a:rPr lang="en-US" altLang="ja-JP" dirty="0">
                <a:hlinkClick r:id="rId2"/>
              </a:rPr>
              <a:t>/</a:t>
            </a:r>
            <a:endParaRPr lang="en-US" altLang="ja-JP" dirty="0"/>
          </a:p>
          <a:p>
            <a:r>
              <a:rPr lang="en-US" altLang="ja-JP" dirty="0" smtClean="0"/>
              <a:t>	See details in the above site.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99898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RSp</a:t>
            </a:r>
            <a:r>
              <a:rPr lang="en-US" altLang="ja-JP" dirty="0" err="1" smtClean="0"/>
              <a:t>ec</a:t>
            </a:r>
            <a:r>
              <a:rPr lang="en-US" altLang="ja-JP" dirty="0" smtClean="0"/>
              <a:t> features: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Ø"/>
            </a:pPr>
            <a:r>
              <a:rPr lang="en-US" altLang="ja-JP" dirty="0" smtClean="0"/>
              <a:t>a </a:t>
            </a:r>
            <a:r>
              <a:rPr lang="en-US" altLang="ja-JP" dirty="0"/>
              <a:t>rich command line program (the </a:t>
            </a:r>
            <a:r>
              <a:rPr lang="en-US" altLang="ja-JP" dirty="0" err="1"/>
              <a:t>rspec</a:t>
            </a:r>
            <a:r>
              <a:rPr lang="en-US" altLang="ja-JP" dirty="0"/>
              <a:t> command)</a:t>
            </a:r>
          </a:p>
          <a:p>
            <a:pPr marL="457200" indent="-457200">
              <a:buFont typeface="Wingdings" charset="2"/>
              <a:buChar char="Ø"/>
            </a:pPr>
            <a:r>
              <a:rPr lang="en-US" altLang="ja-JP" dirty="0"/>
              <a:t>textual descriptions of examples and groups (rspec-core)</a:t>
            </a:r>
          </a:p>
          <a:p>
            <a:pPr marL="457200" indent="-457200">
              <a:buFont typeface="Wingdings" charset="2"/>
              <a:buChar char="Ø"/>
            </a:pPr>
            <a:r>
              <a:rPr lang="en-US" altLang="ja-JP" dirty="0"/>
              <a:t>flexible and customizable reporting</a:t>
            </a:r>
          </a:p>
          <a:p>
            <a:pPr marL="457200" indent="-457200">
              <a:buFont typeface="Wingdings" charset="2"/>
              <a:buChar char="Ø"/>
            </a:pPr>
            <a:r>
              <a:rPr lang="en-US" altLang="ja-JP" dirty="0"/>
              <a:t>extensible expectation language (rspec-expectations)</a:t>
            </a:r>
          </a:p>
          <a:p>
            <a:pPr marL="457200" indent="-457200">
              <a:buFont typeface="Wingdings" charset="2"/>
              <a:buChar char="Ø"/>
            </a:pPr>
            <a:r>
              <a:rPr lang="en-US" altLang="ja-JP" dirty="0"/>
              <a:t>built-in mocking/stubbing framework (rspec-mocks)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0535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Why we learn </a:t>
            </a:r>
            <a:r>
              <a:rPr kumimoji="1" lang="en-US" altLang="ja-JP" dirty="0" err="1" smtClean="0"/>
              <a:t>RSpec</a:t>
            </a:r>
            <a:r>
              <a:rPr kumimoji="1" lang="en-US" altLang="ja-JP" dirty="0" smtClean="0"/>
              <a:t> now?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Because, there is a principle for Ruby on Rails programmer, as</a:t>
            </a:r>
          </a:p>
          <a:p>
            <a:r>
              <a:rPr lang="en-US" altLang="ja-JP" dirty="0" smtClean="0"/>
              <a:t>“</a:t>
            </a:r>
            <a:r>
              <a:rPr lang="en-US" altLang="ja-JP" sz="3200" dirty="0" smtClean="0"/>
              <a:t>Until </a:t>
            </a:r>
            <a:r>
              <a:rPr lang="en-US" altLang="ja-JP" sz="3200" dirty="0"/>
              <a:t>we fails the test, we </a:t>
            </a:r>
            <a:r>
              <a:rPr lang="en-US" altLang="ja-JP" sz="3200" dirty="0">
                <a:solidFill>
                  <a:srgbClr val="FF0000"/>
                </a:solidFill>
              </a:rPr>
              <a:t>should not write any product code</a:t>
            </a:r>
            <a:r>
              <a:rPr lang="en-US" altLang="ja-JP" sz="3200" dirty="0" smtClean="0"/>
              <a:t>!”</a:t>
            </a:r>
          </a:p>
          <a:p>
            <a:endParaRPr lang="en-US" altLang="ja-JP" sz="3200" dirty="0"/>
          </a:p>
          <a:p>
            <a:r>
              <a:rPr lang="en-US" altLang="ja-JP" sz="3200" dirty="0" smtClean="0"/>
              <a:t>What does it mean?</a:t>
            </a:r>
            <a:endParaRPr lang="en-US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314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7463"/>
            <a:ext cx="8229600" cy="1435101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dirty="0" smtClean="0"/>
              <a:t>Conventional WEB application Development</a:t>
            </a:r>
            <a:endParaRPr 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341313" indent="-341313">
              <a:buClr>
                <a:srgbClr val="666600"/>
              </a:buClr>
              <a:buSzPct val="75000"/>
              <a:buFont typeface="Wingdings" charset="0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ja-JP" dirty="0" smtClean="0"/>
              <a:t>We had written the code, run, and checked with its actual runtime environment. </a:t>
            </a:r>
          </a:p>
        </p:txBody>
      </p:sp>
      <p:pic>
        <p:nvPicPr>
          <p:cNvPr id="20483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241675"/>
            <a:ext cx="5040313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テキスト ボックス 1"/>
          <p:cNvSpPr txBox="1">
            <a:spLocks noChangeArrowheads="1"/>
          </p:cNvSpPr>
          <p:nvPr/>
        </p:nvSpPr>
        <p:spPr bwMode="auto">
          <a:xfrm>
            <a:off x="611188" y="6308725"/>
            <a:ext cx="6840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ja-JP">
                <a:solidFill>
                  <a:schemeClr val="tx1"/>
                </a:solidFill>
              </a:rPr>
              <a:t>P304, Kiso Ruby on Rails, Impress Japan, 2007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159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DAE-Slides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ホワイト">
      <a:majorFont>
        <a:latin typeface="Garamond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WDAE-Slides.thmx</Template>
  <TotalTime>2947</TotalTime>
  <Words>2176</Words>
  <Application>Microsoft Macintosh PowerPoint</Application>
  <PresentationFormat>画面に合わせる (4:3)</PresentationFormat>
  <Paragraphs>304</Paragraphs>
  <Slides>47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4" baseType="lpstr">
      <vt:lpstr>Arial</vt:lpstr>
      <vt:lpstr>ＭＳ Ｐゴシック</vt:lpstr>
      <vt:lpstr>Times New Roman</vt:lpstr>
      <vt:lpstr>Garamond</vt:lpstr>
      <vt:lpstr>Verdana</vt:lpstr>
      <vt:lpstr>ＭＳ Ｐ明朝</vt:lpstr>
      <vt:lpstr>WDAE-Slides</vt:lpstr>
      <vt:lpstr>OBJECT ORIENTED WEB　PROGRAMMING USING RUBY</vt:lpstr>
      <vt:lpstr>Share ToDo/Done with others</vt:lpstr>
      <vt:lpstr>What is Test Driven Development</vt:lpstr>
      <vt:lpstr>TDD Procedure</vt:lpstr>
      <vt:lpstr>RSpec : BDD</vt:lpstr>
      <vt:lpstr>RSpec</vt:lpstr>
      <vt:lpstr>RSpec features: </vt:lpstr>
      <vt:lpstr>Why we learn RSpec now?</vt:lpstr>
      <vt:lpstr>Conventional WEB application Development</vt:lpstr>
      <vt:lpstr>Procedure of TDD</vt:lpstr>
      <vt:lpstr>In Test, “Failure” has meaning</vt:lpstr>
      <vt:lpstr>4 steps to introduce Test</vt:lpstr>
      <vt:lpstr>Let us introduce RSpec</vt:lpstr>
      <vt:lpstr>Add RSpec to Gemfile</vt:lpstr>
      <vt:lpstr>bundle install</vt:lpstr>
      <vt:lpstr>Test folder and the files</vt:lpstr>
      <vt:lpstr>What have we installed? </vt:lpstr>
      <vt:lpstr>Prepare RSpec environment</vt:lpstr>
      <vt:lpstr>Now we catch up!</vt:lpstr>
      <vt:lpstr>Rspec file for Views</vt:lpstr>
      <vt:lpstr>Rspec file for controller</vt:lpstr>
      <vt:lpstr>RSpec’s way of thinking…</vt:lpstr>
      <vt:lpstr>Preparation to use FactoryGirl</vt:lpstr>
      <vt:lpstr>Spec/rails_helper.rb</vt:lpstr>
      <vt:lpstr>Prepare Database Cleaner</vt:lpstr>
      <vt:lpstr>Spec/spec_helper.rb</vt:lpstr>
      <vt:lpstr>Prepare to use test table</vt:lpstr>
      <vt:lpstr>rake db:migrate　RAILS_ENV=test</vt:lpstr>
      <vt:lpstr>how to write spec file</vt:lpstr>
      <vt:lpstr>Then, the question is …</vt:lpstr>
      <vt:lpstr>Before we go forward…</vt:lpstr>
      <vt:lpstr>What is Factory Girl?</vt:lpstr>
      <vt:lpstr>In short, with factory_girl </vt:lpstr>
      <vt:lpstr>How to use Factory Girl</vt:lpstr>
      <vt:lpstr>Spec/factories/ik_memos.rb</vt:lpstr>
      <vt:lpstr>Spec/factories/ik_memos.rb</vt:lpstr>
      <vt:lpstr>Spec/factories/ik_memos.rb</vt:lpstr>
      <vt:lpstr>How to use factories</vt:lpstr>
      <vt:lpstr> spec/controllers/memos_controller_spec.rb　(1/2)</vt:lpstr>
      <vt:lpstr> spec/controllers/memos_controller_spec.rb　(2/2)</vt:lpstr>
      <vt:lpstr>Spec/views/ik_memos/index.html.erb_spec.rb</vt:lpstr>
      <vt:lpstr>Perform Test</vt:lpstr>
      <vt:lpstr>Perform Test</vt:lpstr>
      <vt:lpstr>Find some examples…</vt:lpstr>
      <vt:lpstr>RSpec writings</vt:lpstr>
      <vt:lpstr>Now, install your DB and screen.</vt:lpstr>
      <vt:lpstr>Show your Test scripts, next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Ikuo Kobayashi</dc:creator>
  <cp:lastModifiedBy>Kobayashi Ikuo</cp:lastModifiedBy>
  <cp:revision>102</cp:revision>
  <cp:lastPrinted>2017-06-14T11:09:41Z</cp:lastPrinted>
  <dcterms:created xsi:type="dcterms:W3CDTF">2010-08-16T02:34:59Z</dcterms:created>
  <dcterms:modified xsi:type="dcterms:W3CDTF">2017-06-14T11:09:57Z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</Properties>
</file>