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Montserrat"/>
      <p:regular r:id="rId31"/>
      <p:bold r:id="rId32"/>
    </p:embeddedFont>
    <p:embeddedFont>
      <p:font typeface="PT Sans Narrow"/>
      <p:regular r:id="rId33"/>
      <p:bold r:id="rId34"/>
    </p:embeddedFont>
    <p:embeddedFont>
      <p:font typeface="Domine"/>
      <p:regular r:id="rId35"/>
      <p:bold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71F2E39-0ACB-459B-A232-38E4D30CCCD7}">
  <a:tblStyle styleId="{371F2E39-0ACB-459B-A232-38E4D30CCCD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6EAEB"/>
          </a:solidFill>
        </a:fill>
      </a:tcStyle>
    </a:wholeTbl>
    <a:band1H>
      <a:tcStyle>
        <a:fill>
          <a:solidFill>
            <a:srgbClr val="CAD3D4"/>
          </a:solidFill>
        </a:fill>
      </a:tcStyle>
    </a:band1H>
    <a:band1V>
      <a:tcStyle>
        <a:fill>
          <a:solidFill>
            <a:srgbClr val="CAD3D4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Domine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Domin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389841" y="6577013"/>
            <a:ext cx="3615266" cy="2033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884612" y="8685213"/>
            <a:ext cx="2668586" cy="30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7" name="Shape 147"/>
          <p:cNvSpPr txBox="1"/>
          <p:nvPr>
            <p:ph idx="3" type="hdr"/>
          </p:nvPr>
        </p:nvSpPr>
        <p:spPr>
          <a:xfrm>
            <a:off x="381000" y="381000"/>
            <a:ext cx="4190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change this title, go to Notes Master</a:t>
            </a:r>
          </a:p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381000" y="838200"/>
            <a:ext cx="4190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02/06/14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2" type="sldNum"/>
          </p:nvPr>
        </p:nvSpPr>
        <p:spPr>
          <a:xfrm>
            <a:off x="3884612" y="8685213"/>
            <a:ext cx="2668586" cy="30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3389841" y="6577013"/>
            <a:ext cx="3615266" cy="2033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rIns="91075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3884612" y="8685213"/>
            <a:ext cx="2668586" cy="30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3389841" y="6577013"/>
            <a:ext cx="3615266" cy="2033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4950" lvl="2" marL="908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 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as distributions</a:t>
            </a:r>
          </a:p>
          <a:p>
            <a:pPr indent="-234950" lvl="2" marL="908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Arcs</a:t>
            </a: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represent 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variables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2" type="sldNum"/>
          </p:nvPr>
        </p:nvSpPr>
        <p:spPr>
          <a:xfrm>
            <a:off x="3884612" y="8685213"/>
            <a:ext cx="2668586" cy="30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3389841" y="6577013"/>
            <a:ext cx="3615266" cy="2033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multiple relationships being described here.</a:t>
            </a:r>
          </a:p>
          <a:p>
            <a:pPr indent="0" lvl="2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distribution of a node (or variable) 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</a:t>
            </a: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distribution of its “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nodes (i.e., the nodes that are </a:t>
            </a:r>
            <a:r>
              <a:rPr b="0" i="1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to the target node by arcs</a:t>
            </a: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2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pause for a minute and let me show you a very simple example of that relationship.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389841" y="6577013"/>
            <a:ext cx="3615266" cy="2033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Make  just 3 main points here.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1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Conditional probability model is very similar to a regression model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1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have a dependent variable (Child Node, Y) and independent variables (Parent Nodes, X</a:t>
            </a:r>
            <a:r>
              <a:rPr b="1" baseline="-25000" i="1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and X</a:t>
            </a:r>
            <a:r>
              <a:rPr b="1" baseline="-25000" i="1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1" i="1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predicted distribution of the Child Node depends on the distributions of the Parent Nodes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b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884612" y="8685213"/>
            <a:ext cx="2668586" cy="30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27" name="Shape 227"/>
          <p:cNvSpPr txBox="1"/>
          <p:nvPr>
            <p:ph idx="3" type="hdr"/>
          </p:nvPr>
        </p:nvSpPr>
        <p:spPr>
          <a:xfrm>
            <a:off x="381000" y="381000"/>
            <a:ext cx="41909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change this title, go to Notes Master</a:t>
            </a:r>
          </a:p>
        </p:txBody>
      </p:sp>
      <p:sp>
        <p:nvSpPr>
          <p:cNvPr id="228" name="Shape 228"/>
          <p:cNvSpPr txBox="1"/>
          <p:nvPr>
            <p:ph idx="10" type="dt"/>
          </p:nvPr>
        </p:nvSpPr>
        <p:spPr>
          <a:xfrm>
            <a:off x="381000" y="838200"/>
            <a:ext cx="41909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02/06/14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2" type="sldNum"/>
          </p:nvPr>
        </p:nvSpPr>
        <p:spPr>
          <a:xfrm>
            <a:off x="3884612" y="8685213"/>
            <a:ext cx="2668586" cy="30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3389841" y="6577013"/>
            <a:ext cx="3615266" cy="2033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rIns="91075" tIns="45525">
            <a:noAutofit/>
          </a:bodyPr>
          <a:lstStyle/>
          <a:p>
            <a:pPr indent="-230187" lvl="0" marL="4587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12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Benefits: </a:t>
            </a:r>
          </a:p>
          <a:p>
            <a:pPr indent="-230187" lvl="0" marL="4587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6153"/>
              <a:buFont typeface="Arial"/>
              <a:buChar char="•"/>
            </a:pPr>
            <a:r>
              <a:rPr b="1" i="0" lang="en" sz="12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Link individual models into a system</a:t>
            </a:r>
          </a:p>
          <a:p>
            <a:pPr indent="-230187" lvl="0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153"/>
              <a:buFont typeface="Arial"/>
              <a:buChar char="•"/>
            </a:pPr>
            <a:r>
              <a:rPr b="1" i="0" lang="en" sz="12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Measure uncertainty in the relationships between variables</a:t>
            </a:r>
          </a:p>
          <a:p>
            <a:pPr indent="-239712" lvl="1" marL="798513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1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-&gt; Y </a:t>
            </a: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becomes </a:t>
            </a:r>
            <a:r>
              <a:rPr b="1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prob(X) -&gt; prob(Y|X</a:t>
            </a: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230187" lvl="0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153"/>
              <a:buFont typeface="Arial"/>
              <a:buChar char="•"/>
            </a:pPr>
            <a:r>
              <a:rPr b="1" i="0" lang="en" sz="12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Can easily incorporate beliefs and assumptions</a:t>
            </a:r>
          </a:p>
          <a:p>
            <a:pPr indent="-239712" lvl="1" marL="798513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connecting nodes with known causal relationships</a:t>
            </a:r>
          </a:p>
          <a:p>
            <a:pPr indent="-230187" lvl="0" marL="4587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153"/>
              <a:buFont typeface="Arial"/>
              <a:buChar char="•"/>
            </a:pPr>
            <a:r>
              <a:rPr b="1" i="0" lang="en" sz="12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Predict the change in one or more of the variables on the entire system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389841" y="6577013"/>
            <a:ext cx="3615266" cy="2033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Need:</a:t>
            </a:r>
          </a:p>
          <a:p>
            <a:pPr indent="-171450" lvl="1" marL="28575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9999"/>
              <a:buFont typeface="Arial"/>
              <a:buChar char="•"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drug launched is a crowded market (asthma)</a:t>
            </a:r>
          </a:p>
          <a:p>
            <a:pPr indent="-171450" lvl="1" marL="285750" marR="0" rtl="0" algn="l">
              <a:lnSpc>
                <a:spcPct val="10714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9999"/>
              <a:buFont typeface="Arial"/>
              <a:buChar char="•"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Concern with side effects (steroids stunt growth in children)</a:t>
            </a:r>
          </a:p>
          <a:p>
            <a:pPr indent="-171450" lvl="1" marL="285750" marR="0" rtl="0" algn="l">
              <a:lnSpc>
                <a:spcPct val="10714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9999"/>
              <a:buFont typeface="Arial"/>
              <a:buChar char="•"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needed to identify patient and physician segments of early adopters for targeted promotions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</a:p>
          <a:p>
            <a:pPr indent="-171450" lvl="1" marL="28575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9999"/>
              <a:buFont typeface="Arial"/>
              <a:buChar char="•"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inputs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EMR, primary case-based research and published research </a:t>
            </a:r>
          </a:p>
          <a:p>
            <a:pPr indent="-171450" lvl="1" marL="285750" marR="0" rtl="0" algn="l">
              <a:lnSpc>
                <a:spcPct val="10714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9999"/>
              <a:buFont typeface="Arial"/>
              <a:buChar char="•"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Bayesian network model created using conditional distributions from EMR and primary research.</a:t>
            </a:r>
          </a:p>
          <a:p>
            <a:pPr indent="-171450" lvl="1" marL="285750" marR="0" rtl="0" algn="l">
              <a:lnSpc>
                <a:spcPct val="10714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9999"/>
              <a:buFont typeface="Arial"/>
              <a:buChar char="•"/>
            </a:pP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Weights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Published research and secondary data used to create weights to project sizes of patient  and physician segments and treatment flows to the population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</a:p>
          <a:p>
            <a:pPr indent="-171450" lvl="1" marL="28575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9999"/>
              <a:buFont typeface="Arial"/>
              <a:buChar char="•"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Bayesian network model used to identify early adopter patient and physician segments</a:t>
            </a:r>
          </a:p>
          <a:p>
            <a:pPr indent="-171450" lvl="1" marL="285750" marR="0" rtl="0" algn="l">
              <a:lnSpc>
                <a:spcPct val="107142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19999"/>
              <a:buFont typeface="Arial"/>
              <a:buChar char="•"/>
            </a:pP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model used to size the market opportunity and target key physician segments with patient promotional materials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>
            <p:ph idx="12" type="sldNum"/>
          </p:nvPr>
        </p:nvSpPr>
        <p:spPr>
          <a:xfrm>
            <a:off x="3884612" y="8685213"/>
            <a:ext cx="2668586" cy="30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3389428" y="6576746"/>
            <a:ext cx="3615738" cy="20338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1" name="Shape 331"/>
          <p:cNvSpPr/>
          <p:nvPr>
            <p:ph idx="2" type="sldImg"/>
          </p:nvPr>
        </p:nvSpPr>
        <p:spPr>
          <a:xfrm>
            <a:off x="3389428" y="6576746"/>
            <a:ext cx="3615738" cy="20338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3389428" y="6576746"/>
            <a:ext cx="3615738" cy="20338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>
            <p:ph idx="2" type="sldImg"/>
          </p:nvPr>
        </p:nvSpPr>
        <p:spPr>
          <a:xfrm>
            <a:off x="3389428" y="6576746"/>
            <a:ext cx="3615738" cy="2033854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idx="12" type="sldNum"/>
          </p:nvPr>
        </p:nvSpPr>
        <p:spPr>
          <a:xfrm>
            <a:off x="3884612" y="8685213"/>
            <a:ext cx="2668586" cy="3063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354" name="Shape 354"/>
          <p:cNvSpPr/>
          <p:nvPr>
            <p:ph idx="2" type="sldImg"/>
          </p:nvPr>
        </p:nvSpPr>
        <p:spPr>
          <a:xfrm>
            <a:off x="3389841" y="6577013"/>
            <a:ext cx="3615266" cy="20335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81000" y="1371600"/>
            <a:ext cx="6172199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rIns="91075" tIns="45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chemeClr val="accen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Introductions after we give them some context.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Mention that we hold questions till the end..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eader and Subheader Only">
    <p:bg>
      <p:bgPr>
        <a:solidFill>
          <a:srgbClr val="FFFF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85750"/>
            <a:ext cx="6096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646509"/>
            <a:ext cx="6096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14343"/>
              </a:buClr>
              <a:buFont typeface="Arial"/>
              <a:buNone/>
              <a:defRPr b="0" i="1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Merriweather Sans"/>
              <a:buNone/>
              <a:defRPr b="0" i="1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Merriweather Sans"/>
              <a:buNone/>
              <a:defRPr b="0" i="1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b="0" i="1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Font typeface="Arial"/>
              <a:buNone/>
              <a:defRPr b="0" i="1" sz="1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0" y="497205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4972050"/>
            <a:ext cx="2133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and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199" y="285750"/>
            <a:ext cx="6019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1103709"/>
            <a:ext cx="82296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5887" lvl="0" marL="230187" marR="0" rtl="0" algn="l">
              <a:spcBef>
                <a:spcPts val="36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45720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Merriweather Sans"/>
              <a:buChar char="&gt;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67945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Merriweather Sans"/>
              <a:buChar char="-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91440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8587" lvl="4" marL="1144587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0" y="497205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457200" y="4972050"/>
            <a:ext cx="2133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73050" y="114300"/>
            <a:ext cx="864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73050" y="1131093"/>
            <a:ext cx="8642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5887" lvl="0" marL="230187" marR="0" rtl="0" algn="l">
              <a:spcBef>
                <a:spcPts val="36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45720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Merriweather Sans"/>
              <a:buChar char="&gt;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67945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Merriweather Sans"/>
              <a:buChar char="-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91440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8587" lvl="4" marL="1144587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4376737" y="4847034"/>
            <a:ext cx="2286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OverObj">
  <p:cSld name="Title and Text over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2300" y="333375"/>
            <a:ext cx="80010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71500" y="1571625"/>
            <a:ext cx="81027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5887" lvl="0" marL="230187" marR="0" rtl="0" algn="l">
              <a:spcBef>
                <a:spcPts val="36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45720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Merriweather Sans"/>
              <a:buChar char="&gt;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67945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Merriweather Sans"/>
              <a:buChar char="-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91440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8587" lvl="4" marL="1144587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571500" y="3171825"/>
            <a:ext cx="81027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5887" lvl="0" marL="230187" marR="0" rtl="0" algn="l">
              <a:spcBef>
                <a:spcPts val="36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45720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Merriweather Sans"/>
              <a:buChar char="&gt;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67945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Merriweather Sans"/>
              <a:buChar char="-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91440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8587" lvl="4" marL="1144587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626350" y="4802981"/>
            <a:ext cx="13209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114300"/>
            <a:ext cx="82296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4725162"/>
            <a:ext cx="213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4725162"/>
            <a:ext cx="2895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7010400" y="4903470"/>
            <a:ext cx="213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571500"/>
            <a:ext cx="8229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0187" lvl="0" marL="230187" marR="0" rtl="0" algn="l">
              <a:spcBef>
                <a:spcPts val="280"/>
              </a:spcBef>
              <a:spcAft>
                <a:spcPts val="0"/>
              </a:spcAft>
              <a:buClr>
                <a:srgbClr val="414343"/>
              </a:buClr>
              <a:buFont typeface="Arial"/>
              <a:buNone/>
              <a:defRPr b="0" i="1" sz="14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9700" lvl="1" marL="45720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Merriweather Sans"/>
              <a:buChar char="&gt;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0650" lvl="2" marL="67945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Merriweather Sans"/>
              <a:buChar char="-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39700" lvl="3" marL="914400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8587" lvl="4" marL="1144587" marR="0" rtl="0" algn="l">
              <a:spcBef>
                <a:spcPts val="320"/>
              </a:spcBef>
              <a:spcAft>
                <a:spcPts val="0"/>
              </a:spcAft>
              <a:buClr>
                <a:srgbClr val="41434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0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9" Type="http://schemas.openxmlformats.org/officeDocument/2006/relationships/image" Target="../media/image10.png"/><Relationship Id="rId5" Type="http://schemas.openxmlformats.org/officeDocument/2006/relationships/image" Target="../media/image05.png"/><Relationship Id="rId6" Type="http://schemas.openxmlformats.org/officeDocument/2006/relationships/image" Target="../media/image09.png"/><Relationship Id="rId7" Type="http://schemas.openxmlformats.org/officeDocument/2006/relationships/image" Target="../media/image12.png"/><Relationship Id="rId8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DanburyAI" TargetMode="External"/><Relationship Id="rId4" Type="http://schemas.openxmlformats.org/officeDocument/2006/relationships/hyperlink" Target="https://www.linkedin.com/groups/8537797" TargetMode="External"/><Relationship Id="rId5" Type="http://schemas.openxmlformats.org/officeDocument/2006/relationships/hyperlink" Target="https://www.facebook.com/DanburyAI/" TargetMode="External"/><Relationship Id="rId6" Type="http://schemas.openxmlformats.org/officeDocument/2006/relationships/hyperlink" Target="http://www.meetup.com/DanburyAI/" TargetMode="External"/><Relationship Id="rId7" Type="http://schemas.openxmlformats.org/officeDocument/2006/relationships/hyperlink" Target="https://medium.com/danbury-ai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beb_franceair.png" id="83" name="Shape 83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 rot="10800000">
            <a:off x="2" y="1525024"/>
            <a:ext cx="4071400" cy="361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eb_franceair.png" id="84" name="Shape 84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>
            <a:off x="5072602" y="0"/>
            <a:ext cx="4071400" cy="361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eb_franceair.png" id="85" name="Shape 85"/>
          <p:cNvPicPr preferRelativeResize="0"/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 rot="5400000">
            <a:off x="5299052" y="1298549"/>
            <a:ext cx="4071400" cy="361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beb_franceair.png" id="86" name="Shape 86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rot="-5400000">
            <a:off x="-226472" y="226450"/>
            <a:ext cx="4071400" cy="36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4294967295" type="subTitle"/>
          </p:nvPr>
        </p:nvSpPr>
        <p:spPr>
          <a:xfrm>
            <a:off x="2482800" y="3278800"/>
            <a:ext cx="41784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A61C00"/>
                </a:solidFill>
              </a:rPr>
              <a:t>Danbury AI</a:t>
            </a:r>
          </a:p>
        </p:txBody>
      </p:sp>
      <p:pic>
        <p:nvPicPr>
          <p:cNvPr descr="daiSmall.png"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6575" y="518525"/>
            <a:ext cx="29908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85750"/>
            <a:ext cx="6096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Bayesian Networks: Nothing to it, right?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646509"/>
            <a:ext cx="6096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114300" lvl="0" marL="114300" marR="0" rtl="0" algn="l">
              <a:spcBef>
                <a:spcPts val="0"/>
              </a:spcBef>
              <a:spcAft>
                <a:spcPts val="0"/>
              </a:spcAft>
              <a:buClr>
                <a:srgbClr val="414343"/>
              </a:buClr>
              <a:buSzPct val="25000"/>
              <a:buFont typeface="Arial"/>
              <a:buNone/>
            </a:pPr>
            <a:r>
              <a:rPr b="0" i="1" lang="en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The Computer-based Patient Case Study (CPCS) Bayesian Network</a:t>
            </a:r>
            <a:r>
              <a:rPr b="0" baseline="30000" i="1" lang="en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1" lang="en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30000" i="1" lang="en" sz="105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1" lang="en" sz="105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(Pradhan et al. 1994) – 422 nodes: 14 disease, 33 history &amp; risk, 375 health outcomes</a:t>
            </a:r>
          </a:p>
        </p:txBody>
      </p:sp>
      <p:pic>
        <p:nvPicPr>
          <p:cNvPr descr="C:\WINDOWS\Desktop\smcpcs.tif" id="152" name="Shape 152"/>
          <p:cNvPicPr preferRelativeResize="0"/>
          <p:nvPr/>
        </p:nvPicPr>
        <p:blipFill rotWithShape="1">
          <a:blip r:embed="rId3">
            <a:alphaModFix/>
          </a:blip>
          <a:srcRect b="0" l="11726" r="10717" t="7079"/>
          <a:stretch/>
        </p:blipFill>
        <p:spPr>
          <a:xfrm>
            <a:off x="0" y="1102825"/>
            <a:ext cx="9144000" cy="38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568325" y="1200150"/>
            <a:ext cx="7966074" cy="2857499"/>
          </a:xfrm>
          <a:prstGeom prst="flowChartDocumen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478220" y="112335"/>
            <a:ext cx="6019799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  <a:t>A Definition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568325" y="1543050"/>
            <a:ext cx="75438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0187" lvl="0" marL="4587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81B3"/>
              </a:buClr>
              <a:buSzPct val="25000"/>
              <a:buFont typeface="Arial"/>
              <a:buNone/>
            </a:pPr>
            <a:r>
              <a:rPr b="1" i="0" lang="en" sz="2400" u="none" cap="none" strike="noStrike">
                <a:solidFill>
                  <a:srgbClr val="414343"/>
                </a:solidFill>
                <a:latin typeface="Domine"/>
                <a:ea typeface="Domine"/>
                <a:cs typeface="Domine"/>
                <a:sym typeface="Domine"/>
              </a:rPr>
              <a:t>Bayesian Network  </a:t>
            </a:r>
            <a:r>
              <a:rPr b="0" i="0" lang="en" sz="2400" u="none" cap="none" strike="noStrike">
                <a:solidFill>
                  <a:srgbClr val="414343"/>
                </a:solidFill>
                <a:latin typeface="Domine"/>
                <a:ea typeface="Domine"/>
                <a:cs typeface="Domine"/>
                <a:sym typeface="Domine"/>
              </a:rPr>
              <a:t>[bey-zee-uhn  net-wurk] </a:t>
            </a:r>
            <a:br>
              <a:rPr b="0" i="0" lang="en" sz="2400" u="none" cap="none" strike="noStrike">
                <a:solidFill>
                  <a:srgbClr val="414343"/>
                </a:solidFill>
                <a:latin typeface="Domine"/>
                <a:ea typeface="Domine"/>
                <a:cs typeface="Domine"/>
                <a:sym typeface="Domine"/>
              </a:rPr>
            </a:br>
            <a:r>
              <a:rPr b="0" i="0" lang="en" sz="2400" u="none" cap="none" strike="noStrike">
                <a:solidFill>
                  <a:srgbClr val="414343"/>
                </a:solidFill>
                <a:latin typeface="Domine"/>
                <a:ea typeface="Domine"/>
                <a:cs typeface="Domine"/>
                <a:sym typeface="Domine"/>
              </a:rPr>
              <a:t>1. Informal: A series of </a:t>
            </a:r>
            <a:r>
              <a:rPr b="0" i="1" lang="en" sz="2400" u="none" cap="none" strike="noStrike">
                <a:solidFill>
                  <a:srgbClr val="414343"/>
                </a:solidFill>
                <a:latin typeface="Domine"/>
                <a:ea typeface="Domine"/>
                <a:cs typeface="Domine"/>
                <a:sym typeface="Domine"/>
              </a:rPr>
              <a:t>interconnected models</a:t>
            </a:r>
            <a:r>
              <a:rPr b="0" i="0" lang="en" sz="2400" u="none" cap="none" strike="noStrike">
                <a:solidFill>
                  <a:srgbClr val="414343"/>
                </a:solidFill>
                <a:latin typeface="Domine"/>
                <a:ea typeface="Domine"/>
                <a:cs typeface="Domine"/>
                <a:sym typeface="Domine"/>
              </a:rPr>
              <a:t> represented by a specific type of graph (i.e., a Directed Acyclical Graph or DAG)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Shape 166"/>
          <p:cNvGrpSpPr/>
          <p:nvPr/>
        </p:nvGrpSpPr>
        <p:grpSpPr>
          <a:xfrm>
            <a:off x="5029200" y="1257300"/>
            <a:ext cx="3200399" cy="3086100"/>
            <a:chOff x="5029200" y="1676400"/>
            <a:chExt cx="3200399" cy="4114800"/>
          </a:xfrm>
        </p:grpSpPr>
        <p:sp>
          <p:nvSpPr>
            <p:cNvPr id="167" name="Shape 167"/>
            <p:cNvSpPr/>
            <p:nvPr/>
          </p:nvSpPr>
          <p:spPr>
            <a:xfrm>
              <a:off x="5029200" y="1676400"/>
              <a:ext cx="3200399" cy="4114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9933FF"/>
                </a:gs>
                <a:gs pos="50000">
                  <a:srgbClr val="CC99FF"/>
                </a:gs>
                <a:gs pos="100000">
                  <a:srgbClr val="E0E6E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Shape 168"/>
            <p:cNvSpPr txBox="1"/>
            <p:nvPr/>
          </p:nvSpPr>
          <p:spPr>
            <a:xfrm>
              <a:off x="6400800" y="259080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Physician</a:t>
              </a:r>
              <a:r>
                <a:rPr b="1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Characteristics</a:t>
              </a:r>
            </a:p>
          </p:txBody>
        </p:sp>
      </p:grpSp>
      <p:grpSp>
        <p:nvGrpSpPr>
          <p:cNvPr id="169" name="Shape 169"/>
          <p:cNvGrpSpPr/>
          <p:nvPr/>
        </p:nvGrpSpPr>
        <p:grpSpPr>
          <a:xfrm>
            <a:off x="762000" y="1257300"/>
            <a:ext cx="4190999" cy="3086100"/>
            <a:chOff x="762000" y="1676400"/>
            <a:chExt cx="4190999" cy="4114800"/>
          </a:xfrm>
        </p:grpSpPr>
        <p:sp>
          <p:nvSpPr>
            <p:cNvPr id="170" name="Shape 170"/>
            <p:cNvSpPr/>
            <p:nvPr/>
          </p:nvSpPr>
          <p:spPr>
            <a:xfrm>
              <a:off x="762000" y="1676400"/>
              <a:ext cx="4190999" cy="4114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366FF"/>
                </a:gs>
                <a:gs pos="50000">
                  <a:srgbClr val="99CCFF"/>
                </a:gs>
                <a:gs pos="100000">
                  <a:srgbClr val="E0E6E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914400" y="2590800"/>
              <a:ext cx="1752600" cy="584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Patient</a:t>
              </a:r>
              <a:r>
                <a:rPr b="1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Characteristics</a:t>
              </a:r>
            </a:p>
          </p:txBody>
        </p:sp>
      </p:grpSp>
      <p:sp>
        <p:nvSpPr>
          <p:cNvPr id="172" name="Shape 172"/>
          <p:cNvSpPr txBox="1"/>
          <p:nvPr>
            <p:ph type="title"/>
          </p:nvPr>
        </p:nvSpPr>
        <p:spPr>
          <a:xfrm>
            <a:off x="441210" y="114300"/>
            <a:ext cx="6423186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  <a:t>Example of a Bayesian network with variables as “nodes” and relationships as “arcs”</a:t>
            </a:r>
          </a:p>
        </p:txBody>
      </p:sp>
      <p:cxnSp>
        <p:nvCxnSpPr>
          <p:cNvPr id="173" name="Shape 173"/>
          <p:cNvCxnSpPr/>
          <p:nvPr/>
        </p:nvCxnSpPr>
        <p:spPr>
          <a:xfrm flipH="1">
            <a:off x="5181599" y="3031331"/>
            <a:ext cx="1335088" cy="12549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4" name="Shape 174"/>
          <p:cNvCxnSpPr/>
          <p:nvPr/>
        </p:nvCxnSpPr>
        <p:spPr>
          <a:xfrm>
            <a:off x="3059113" y="1788318"/>
            <a:ext cx="792162" cy="59412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5" name="Shape 175"/>
          <p:cNvCxnSpPr/>
          <p:nvPr/>
        </p:nvCxnSpPr>
        <p:spPr>
          <a:xfrm>
            <a:off x="4356100" y="2706290"/>
            <a:ext cx="520700" cy="157995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6" name="Shape 176"/>
          <p:cNvCxnSpPr/>
          <p:nvPr/>
        </p:nvCxnSpPr>
        <p:spPr>
          <a:xfrm>
            <a:off x="2303463" y="3165872"/>
            <a:ext cx="2268536" cy="11775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7" name="Shape 177"/>
          <p:cNvCxnSpPr/>
          <p:nvPr/>
        </p:nvCxnSpPr>
        <p:spPr>
          <a:xfrm>
            <a:off x="5724525" y="1788318"/>
            <a:ext cx="1042987" cy="8917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78" name="Shape 178"/>
          <p:cNvCxnSpPr/>
          <p:nvPr/>
        </p:nvCxnSpPr>
        <p:spPr>
          <a:xfrm flipH="1">
            <a:off x="2376487" y="2571750"/>
            <a:ext cx="1331912" cy="404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79" name="Shape 179"/>
          <p:cNvSpPr/>
          <p:nvPr/>
        </p:nvSpPr>
        <p:spPr>
          <a:xfrm>
            <a:off x="2447925" y="1275159"/>
            <a:ext cx="1260474" cy="64889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</a:p>
        </p:txBody>
      </p:sp>
      <p:sp>
        <p:nvSpPr>
          <p:cNvPr id="180" name="Shape 180"/>
          <p:cNvSpPr/>
          <p:nvPr/>
        </p:nvSpPr>
        <p:spPr>
          <a:xfrm>
            <a:off x="3692525" y="2247900"/>
            <a:ext cx="1260474" cy="648891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Severity</a:t>
            </a:r>
          </a:p>
        </p:txBody>
      </p:sp>
      <p:sp>
        <p:nvSpPr>
          <p:cNvPr id="181" name="Shape 181"/>
          <p:cNvSpPr/>
          <p:nvPr/>
        </p:nvSpPr>
        <p:spPr>
          <a:xfrm>
            <a:off x="5076825" y="1275159"/>
            <a:ext cx="1260474" cy="648890"/>
          </a:xfrm>
          <a:prstGeom prst="ellipse">
            <a:avLst/>
          </a:prstGeom>
          <a:solidFill>
            <a:srgbClr val="5C00B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Specialty</a:t>
            </a:r>
          </a:p>
        </p:txBody>
      </p:sp>
      <p:sp>
        <p:nvSpPr>
          <p:cNvPr id="182" name="Shape 182"/>
          <p:cNvSpPr/>
          <p:nvPr/>
        </p:nvSpPr>
        <p:spPr>
          <a:xfrm>
            <a:off x="4343400" y="4286250"/>
            <a:ext cx="1260474" cy="648890"/>
          </a:xfrm>
          <a:prstGeom prst="ellipse">
            <a:avLst/>
          </a:prstGeom>
          <a:solidFill>
            <a:srgbClr val="AC3434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Current</a:t>
            </a:r>
            <a:b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</a:p>
        </p:txBody>
      </p:sp>
      <p:sp>
        <p:nvSpPr>
          <p:cNvPr id="183" name="Shape 183"/>
          <p:cNvSpPr/>
          <p:nvPr/>
        </p:nvSpPr>
        <p:spPr>
          <a:xfrm>
            <a:off x="6516687" y="3962400"/>
            <a:ext cx="977899" cy="338137"/>
          </a:xfrm>
          <a:prstGeom prst="ellipse">
            <a:avLst/>
          </a:prstGeom>
          <a:solidFill>
            <a:srgbClr val="5C00B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Attitude</a:t>
            </a:r>
            <a:b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84" name="Shape 184"/>
          <p:cNvSpPr/>
          <p:nvPr/>
        </p:nvSpPr>
        <p:spPr>
          <a:xfrm>
            <a:off x="5867400" y="3611165"/>
            <a:ext cx="977899" cy="338137"/>
          </a:xfrm>
          <a:prstGeom prst="ellipse">
            <a:avLst/>
          </a:prstGeom>
          <a:solidFill>
            <a:srgbClr val="5C00B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Attitude</a:t>
            </a:r>
            <a:b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85" name="Shape 185"/>
          <p:cNvSpPr/>
          <p:nvPr/>
        </p:nvSpPr>
        <p:spPr>
          <a:xfrm>
            <a:off x="7158038" y="3611165"/>
            <a:ext cx="977899" cy="338137"/>
          </a:xfrm>
          <a:prstGeom prst="ellipse">
            <a:avLst/>
          </a:prstGeom>
          <a:solidFill>
            <a:srgbClr val="5C00B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Attitude</a:t>
            </a:r>
            <a:b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cxnSp>
        <p:nvCxnSpPr>
          <p:cNvPr id="186" name="Shape 186"/>
          <p:cNvCxnSpPr>
            <a:endCxn id="184" idx="0"/>
          </p:cNvCxnSpPr>
          <p:nvPr/>
        </p:nvCxnSpPr>
        <p:spPr>
          <a:xfrm flipH="1">
            <a:off x="6356349" y="2679065"/>
            <a:ext cx="574800" cy="9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7" name="Shape 187"/>
          <p:cNvCxnSpPr>
            <a:endCxn id="183" idx="0"/>
          </p:cNvCxnSpPr>
          <p:nvPr/>
        </p:nvCxnSpPr>
        <p:spPr>
          <a:xfrm>
            <a:off x="6930937" y="2679000"/>
            <a:ext cx="74700" cy="128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88" name="Shape 188"/>
          <p:cNvCxnSpPr>
            <a:endCxn id="185" idx="0"/>
          </p:cNvCxnSpPr>
          <p:nvPr/>
        </p:nvCxnSpPr>
        <p:spPr>
          <a:xfrm>
            <a:off x="6930888" y="2679065"/>
            <a:ext cx="716100" cy="9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89" name="Shape 189"/>
          <p:cNvSpPr/>
          <p:nvPr/>
        </p:nvSpPr>
        <p:spPr>
          <a:xfrm>
            <a:off x="6300787" y="2678906"/>
            <a:ext cx="1260474" cy="648891"/>
          </a:xfrm>
          <a:prstGeom prst="ellipse">
            <a:avLst/>
          </a:prstGeom>
          <a:solidFill>
            <a:srgbClr val="5C00B8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Attitude</a:t>
            </a:r>
            <a:b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segment</a:t>
            </a:r>
          </a:p>
        </p:txBody>
      </p:sp>
      <p:sp>
        <p:nvSpPr>
          <p:cNvPr id="190" name="Shape 190"/>
          <p:cNvSpPr/>
          <p:nvPr/>
        </p:nvSpPr>
        <p:spPr>
          <a:xfrm>
            <a:off x="1404937" y="3962400"/>
            <a:ext cx="977899" cy="338137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Symptom</a:t>
            </a:r>
            <a:b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91" name="Shape 191"/>
          <p:cNvSpPr/>
          <p:nvPr/>
        </p:nvSpPr>
        <p:spPr>
          <a:xfrm>
            <a:off x="755650" y="3611165"/>
            <a:ext cx="977899" cy="338137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Symptom</a:t>
            </a:r>
            <a:b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92" name="Shape 192"/>
          <p:cNvSpPr/>
          <p:nvPr/>
        </p:nvSpPr>
        <p:spPr>
          <a:xfrm>
            <a:off x="2046288" y="3611165"/>
            <a:ext cx="977899" cy="338137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Symptom</a:t>
            </a:r>
            <a:b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cxnSp>
        <p:nvCxnSpPr>
          <p:cNvPr id="193" name="Shape 193"/>
          <p:cNvCxnSpPr/>
          <p:nvPr/>
        </p:nvCxnSpPr>
        <p:spPr>
          <a:xfrm flipH="1">
            <a:off x="1189038" y="2678906"/>
            <a:ext cx="574674" cy="9322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4" name="Shape 194"/>
          <p:cNvCxnSpPr/>
          <p:nvPr/>
        </p:nvCxnSpPr>
        <p:spPr>
          <a:xfrm>
            <a:off x="1763713" y="2678906"/>
            <a:ext cx="74611" cy="128349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95" name="Shape 195"/>
          <p:cNvCxnSpPr/>
          <p:nvPr/>
        </p:nvCxnSpPr>
        <p:spPr>
          <a:xfrm>
            <a:off x="1763713" y="2678906"/>
            <a:ext cx="715962" cy="9322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96" name="Shape 196"/>
          <p:cNvSpPr/>
          <p:nvPr/>
        </p:nvSpPr>
        <p:spPr>
          <a:xfrm>
            <a:off x="1150937" y="2678906"/>
            <a:ext cx="1260474" cy="648891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Disease</a:t>
            </a:r>
            <a:b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30700" y="114300"/>
            <a:ext cx="6387182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  <a:t>Behind each node is a conditional probability model linking the node to each of its ‘parent’ nodes</a:t>
            </a:r>
          </a:p>
        </p:txBody>
      </p:sp>
      <p:cxnSp>
        <p:nvCxnSpPr>
          <p:cNvPr id="203" name="Shape 203"/>
          <p:cNvCxnSpPr/>
          <p:nvPr/>
        </p:nvCxnSpPr>
        <p:spPr>
          <a:xfrm flipH="1" rot="-5400000">
            <a:off x="4855171" y="3127970"/>
            <a:ext cx="513158" cy="158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4" name="Shape 204"/>
          <p:cNvCxnSpPr/>
          <p:nvPr/>
        </p:nvCxnSpPr>
        <p:spPr>
          <a:xfrm>
            <a:off x="6985000" y="3448050"/>
            <a:ext cx="0" cy="6215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550" y="3501628"/>
            <a:ext cx="2095499" cy="14358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Shape 206"/>
          <p:cNvCxnSpPr/>
          <p:nvPr/>
        </p:nvCxnSpPr>
        <p:spPr>
          <a:xfrm flipH="1">
            <a:off x="5472112" y="3205162"/>
            <a:ext cx="1044575" cy="6048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7" name="Shape 207"/>
          <p:cNvCxnSpPr/>
          <p:nvPr/>
        </p:nvCxnSpPr>
        <p:spPr>
          <a:xfrm>
            <a:off x="3059113" y="1962150"/>
            <a:ext cx="757236" cy="5131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8" name="Shape 208"/>
          <p:cNvCxnSpPr/>
          <p:nvPr/>
        </p:nvCxnSpPr>
        <p:spPr>
          <a:xfrm>
            <a:off x="4356100" y="2880122"/>
            <a:ext cx="0" cy="62150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209" name="Shape 209"/>
          <p:cNvCxnSpPr/>
          <p:nvPr/>
        </p:nvCxnSpPr>
        <p:spPr>
          <a:xfrm>
            <a:off x="1835150" y="2826543"/>
            <a:ext cx="1512888" cy="9501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0425" y="2853928"/>
            <a:ext cx="2095499" cy="721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84550" y="2490787"/>
            <a:ext cx="2095499" cy="57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0475" y="1466850"/>
            <a:ext cx="2095500" cy="86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Shape 213"/>
          <p:cNvCxnSpPr/>
          <p:nvPr/>
        </p:nvCxnSpPr>
        <p:spPr>
          <a:xfrm>
            <a:off x="5724525" y="1962150"/>
            <a:ext cx="1223962" cy="8370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214" name="Shape 2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87900" y="1557337"/>
            <a:ext cx="2095499" cy="435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Shape 215"/>
          <p:cNvCxnSpPr/>
          <p:nvPr/>
        </p:nvCxnSpPr>
        <p:spPr>
          <a:xfrm flipH="1">
            <a:off x="2879725" y="2718197"/>
            <a:ext cx="504824" cy="32384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216" name="Shape 2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2162" y="2826543"/>
            <a:ext cx="2095499" cy="864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40425" y="4068365"/>
            <a:ext cx="2095499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 rot="-5400000">
            <a:off x="3028948" y="800099"/>
            <a:ext cx="114299" cy="2057400"/>
          </a:xfrm>
          <a:prstGeom prst="rect">
            <a:avLst/>
          </a:prstGeom>
          <a:solidFill>
            <a:srgbClr val="7F7F7F">
              <a:alpha val="3098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Shape 219"/>
          <p:cNvGrpSpPr/>
          <p:nvPr/>
        </p:nvGrpSpPr>
        <p:grpSpPr>
          <a:xfrm>
            <a:off x="533399" y="3114675"/>
            <a:ext cx="4427537" cy="1971674"/>
            <a:chOff x="576262" y="4200525"/>
            <a:chExt cx="4427537" cy="2628899"/>
          </a:xfrm>
        </p:grpSpPr>
        <p:sp>
          <p:nvSpPr>
            <p:cNvPr id="220" name="Shape 220"/>
            <p:cNvSpPr/>
            <p:nvPr/>
          </p:nvSpPr>
          <p:spPr>
            <a:xfrm>
              <a:off x="576262" y="4200525"/>
              <a:ext cx="4427537" cy="2628899"/>
            </a:xfrm>
            <a:prstGeom prst="cloudCallout">
              <a:avLst>
                <a:gd fmla="val 35875" name="adj1"/>
                <a:gd fmla="val -57546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0799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Shape 22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50334" y="4724400"/>
              <a:ext cx="3095625" cy="13573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</p:pic>
      </p:grpSp>
      <p:sp>
        <p:nvSpPr>
          <p:cNvPr id="222" name="Shape 222"/>
          <p:cNvSpPr/>
          <p:nvPr/>
        </p:nvSpPr>
        <p:spPr>
          <a:xfrm rot="-5400000">
            <a:off x="2609850" y="2647949"/>
            <a:ext cx="114299" cy="3048000"/>
          </a:xfrm>
          <a:prstGeom prst="rect">
            <a:avLst/>
          </a:prstGeom>
          <a:solidFill>
            <a:srgbClr val="7F7F7F">
              <a:alpha val="30980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2286000" y="2228850"/>
            <a:ext cx="4800600" cy="1543050"/>
          </a:xfrm>
          <a:prstGeom prst="flowChartAlternateProcess">
            <a:avLst/>
          </a:prstGeom>
          <a:solidFill>
            <a:srgbClr val="33CCCC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2971800" y="2571750"/>
            <a:ext cx="838199" cy="1085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5257800" y="1143000"/>
            <a:ext cx="1219199" cy="685800"/>
          </a:xfrm>
          <a:prstGeom prst="roundRect">
            <a:avLst>
              <a:gd fmla="val 16667" name="adj"/>
            </a:avLst>
          </a:prstGeom>
          <a:solidFill>
            <a:srgbClr val="33CCCC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2819400" y="1143000"/>
            <a:ext cx="1219199" cy="685800"/>
          </a:xfrm>
          <a:prstGeom prst="roundRect">
            <a:avLst>
              <a:gd fmla="val 16667" name="adj"/>
            </a:avLst>
          </a:prstGeom>
          <a:solidFill>
            <a:srgbClr val="33CCCC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454139" y="293962"/>
            <a:ext cx="6083300" cy="828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  <a:t>How a node in a Bayesian network operates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55022" y="1314450"/>
            <a:ext cx="503663" cy="346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593421" y="1314450"/>
            <a:ext cx="503663" cy="346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5410199" y="1828800"/>
            <a:ext cx="457200" cy="40004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" name="Shape 238"/>
          <p:cNvCxnSpPr/>
          <p:nvPr/>
        </p:nvCxnSpPr>
        <p:spPr>
          <a:xfrm>
            <a:off x="3505200" y="1828800"/>
            <a:ext cx="381000" cy="40004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9" name="Shape 239"/>
          <p:cNvSpPr/>
          <p:nvPr/>
        </p:nvSpPr>
        <p:spPr>
          <a:xfrm>
            <a:off x="4614862" y="2571750"/>
            <a:ext cx="762000" cy="108585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3852862" y="2571750"/>
            <a:ext cx="762000" cy="108585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3941762" y="2628900"/>
            <a:ext cx="539749" cy="300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941762" y="2971800"/>
            <a:ext cx="539749" cy="300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941762" y="3314700"/>
            <a:ext cx="539749" cy="300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</a:t>
            </a:r>
          </a:p>
        </p:txBody>
      </p:sp>
      <p:grpSp>
        <p:nvGrpSpPr>
          <p:cNvPr id="244" name="Shape 244"/>
          <p:cNvGrpSpPr/>
          <p:nvPr/>
        </p:nvGrpSpPr>
        <p:grpSpPr>
          <a:xfrm>
            <a:off x="4010029" y="2271672"/>
            <a:ext cx="2063752" cy="300038"/>
            <a:chOff x="2451" y="1679"/>
            <a:chExt cx="1300" cy="251"/>
          </a:xfrm>
        </p:grpSpPr>
        <p:sp>
          <p:nvSpPr>
            <p:cNvPr id="245" name="Shape 245"/>
            <p:cNvSpPr txBox="1"/>
            <p:nvPr/>
          </p:nvSpPr>
          <p:spPr>
            <a:xfrm>
              <a:off x="2451" y="1679"/>
              <a:ext cx="34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1,1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2882" y="1679"/>
              <a:ext cx="34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1,0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411" y="1679"/>
              <a:ext cx="34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0,1</a:t>
              </a:r>
            </a:p>
          </p:txBody>
        </p:sp>
      </p:grpSp>
      <p:sp>
        <p:nvSpPr>
          <p:cNvPr id="248" name="Shape 248"/>
          <p:cNvSpPr txBox="1"/>
          <p:nvPr/>
        </p:nvSpPr>
        <p:spPr>
          <a:xfrm>
            <a:off x="4737117" y="2628901"/>
            <a:ext cx="5397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4703778" y="2971801"/>
            <a:ext cx="5397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4703778" y="3314702"/>
            <a:ext cx="5397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0.4</a:t>
            </a:r>
          </a:p>
        </p:txBody>
      </p:sp>
      <p:sp>
        <p:nvSpPr>
          <p:cNvPr id="251" name="Shape 251"/>
          <p:cNvSpPr/>
          <p:nvPr/>
        </p:nvSpPr>
        <p:spPr>
          <a:xfrm>
            <a:off x="6138862" y="2571750"/>
            <a:ext cx="762000" cy="108585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6219435" y="2271651"/>
            <a:ext cx="540533" cy="30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0,0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260707" y="2628900"/>
            <a:ext cx="540533" cy="300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227371" y="2971800"/>
            <a:ext cx="540533" cy="300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6227371" y="3314700"/>
            <a:ext cx="540533" cy="300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i="0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3208336" y="2628901"/>
            <a:ext cx="3857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051174" y="2971801"/>
            <a:ext cx="682625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208336" y="3314702"/>
            <a:ext cx="3857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409999" y="2914650"/>
            <a:ext cx="423514" cy="392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</a:p>
        </p:txBody>
      </p:sp>
      <p:grpSp>
        <p:nvGrpSpPr>
          <p:cNvPr id="260" name="Shape 260"/>
          <p:cNvGrpSpPr/>
          <p:nvPr/>
        </p:nvGrpSpPr>
        <p:grpSpPr>
          <a:xfrm>
            <a:off x="3886200" y="914400"/>
            <a:ext cx="3048000" cy="344090"/>
            <a:chOff x="4267200" y="990600"/>
            <a:chExt cx="2895599" cy="458787"/>
          </a:xfrm>
        </p:grpSpPr>
        <p:sp>
          <p:nvSpPr>
            <p:cNvPr id="261" name="Shape 261"/>
            <p:cNvSpPr/>
            <p:nvPr/>
          </p:nvSpPr>
          <p:spPr>
            <a:xfrm>
              <a:off x="4267200" y="992187"/>
              <a:ext cx="609599" cy="457200"/>
            </a:xfrm>
            <a:prstGeom prst="wedgeRoundRectCallout">
              <a:avLst>
                <a:gd fmla="val -57815" name="adj1"/>
                <a:gd fmla="val 100000" name="adj2"/>
                <a:gd fmla="val 16667" name="adj3"/>
              </a:avLst>
            </a:prstGeom>
            <a:solidFill>
              <a:schemeClr val="accent4"/>
            </a:solidFill>
            <a:ln cap="flat" cmpd="sng" w="9525">
              <a:solidFill>
                <a:srgbClr val="D8D8D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6553200" y="990600"/>
              <a:ext cx="609599" cy="457200"/>
            </a:xfrm>
            <a:prstGeom prst="wedgeRoundRectCallout">
              <a:avLst>
                <a:gd fmla="val -54920" name="adj1"/>
                <a:gd fmla="val 94704" name="adj2"/>
                <a:gd fmla="val 16667" name="adj3"/>
              </a:avLst>
            </a:prstGeom>
            <a:solidFill>
              <a:schemeClr val="accent4"/>
            </a:solidFill>
            <a:ln cap="flat" cmpd="sng" w="9525">
              <a:solidFill>
                <a:srgbClr val="D8D8D8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 txBox="1"/>
            <p:nvPr/>
          </p:nvSpPr>
          <p:spPr>
            <a:xfrm>
              <a:off x="6629400" y="990600"/>
              <a:ext cx="447674" cy="400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sp>
          <p:nvSpPr>
            <p:cNvPr id="264" name="Shape 264"/>
            <p:cNvSpPr txBox="1"/>
            <p:nvPr/>
          </p:nvSpPr>
          <p:spPr>
            <a:xfrm>
              <a:off x="4408487" y="990600"/>
              <a:ext cx="327025" cy="40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lang="e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</a:p>
          </p:txBody>
        </p:sp>
      </p:grpSp>
      <p:sp>
        <p:nvSpPr>
          <p:cNvPr id="265" name="Shape 265"/>
          <p:cNvSpPr txBox="1"/>
          <p:nvPr/>
        </p:nvSpPr>
        <p:spPr>
          <a:xfrm>
            <a:off x="0" y="1200150"/>
            <a:ext cx="1904999" cy="484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343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Parent Nodes (X</a:t>
            </a:r>
            <a:r>
              <a:rPr b="1" baseline="-25000" i="0" lang="en" sz="18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18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b="1" baseline="-25000" i="0" lang="en" sz="18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18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6200" y="2743200"/>
            <a:ext cx="17526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343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Child Node (Y)</a:t>
            </a:r>
          </a:p>
        </p:txBody>
      </p:sp>
      <p:cxnSp>
        <p:nvCxnSpPr>
          <p:cNvPr id="267" name="Shape 267"/>
          <p:cNvCxnSpPr/>
          <p:nvPr/>
        </p:nvCxnSpPr>
        <p:spPr>
          <a:xfrm>
            <a:off x="4891032" y="3771900"/>
            <a:ext cx="0" cy="2857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68" name="Shape 268"/>
          <p:cNvGrpSpPr/>
          <p:nvPr/>
        </p:nvGrpSpPr>
        <p:grpSpPr>
          <a:xfrm>
            <a:off x="4137102" y="4099482"/>
            <a:ext cx="1544095" cy="815549"/>
            <a:chOff x="4608" y="1868"/>
            <a:chExt cx="911" cy="852"/>
          </a:xfrm>
        </p:grpSpPr>
        <p:sp>
          <p:nvSpPr>
            <p:cNvPr id="269" name="Shape 269"/>
            <p:cNvSpPr/>
            <p:nvPr/>
          </p:nvSpPr>
          <p:spPr>
            <a:xfrm>
              <a:off x="4608" y="1868"/>
              <a:ext cx="911" cy="8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Shape 270"/>
            <p:cNvGrpSpPr/>
            <p:nvPr/>
          </p:nvGrpSpPr>
          <p:grpSpPr>
            <a:xfrm>
              <a:off x="4639" y="1911"/>
              <a:ext cx="810" cy="809"/>
              <a:chOff x="4602" y="1767"/>
              <a:chExt cx="810" cy="809"/>
            </a:xfrm>
          </p:grpSpPr>
          <p:sp>
            <p:nvSpPr>
              <p:cNvPr id="271" name="Shape 271"/>
              <p:cNvSpPr txBox="1"/>
              <p:nvPr/>
            </p:nvSpPr>
            <p:spPr>
              <a:xfrm>
                <a:off x="4693" y="1767"/>
                <a:ext cx="719" cy="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lo : </a:t>
                </a:r>
                <a:r>
                  <a:rPr b="1" lang="en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0.7</a:t>
                </a:r>
              </a:p>
            </p:txBody>
          </p:sp>
          <p:sp>
            <p:nvSpPr>
              <p:cNvPr id="272" name="Shape 272"/>
              <p:cNvSpPr txBox="1"/>
              <p:nvPr/>
            </p:nvSpPr>
            <p:spPr>
              <a:xfrm>
                <a:off x="4602" y="2023"/>
                <a:ext cx="809" cy="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med : </a:t>
                </a:r>
                <a:r>
                  <a:rPr b="1" lang="en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0.1</a:t>
                </a:r>
              </a:p>
            </p:txBody>
          </p:sp>
          <p:sp>
            <p:nvSpPr>
              <p:cNvPr id="273" name="Shape 273"/>
              <p:cNvSpPr txBox="1"/>
              <p:nvPr/>
            </p:nvSpPr>
            <p:spPr>
              <a:xfrm>
                <a:off x="4693" y="2262"/>
                <a:ext cx="719" cy="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hi : </a:t>
                </a:r>
                <a:r>
                  <a:rPr b="1" lang="en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0.2</a:t>
                </a:r>
              </a:p>
            </p:txBody>
          </p:sp>
        </p:grpSp>
      </p:grpSp>
      <p:sp>
        <p:nvSpPr>
          <p:cNvPr id="274" name="Shape 274"/>
          <p:cNvSpPr txBox="1"/>
          <p:nvPr/>
        </p:nvSpPr>
        <p:spPr>
          <a:xfrm>
            <a:off x="190500" y="4239525"/>
            <a:ext cx="1524000" cy="484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18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Prediction </a:t>
            </a:r>
            <a:r>
              <a:rPr b="1" lang="en" sz="1800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(y | x</a:t>
            </a:r>
            <a:r>
              <a:rPr b="1" baseline="-25000" lang="en" sz="1800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1800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b="1" baseline="-25000" lang="en" sz="1800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 sz="1800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2933700" y="2271667"/>
            <a:ext cx="10287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343"/>
              </a:buClr>
              <a:buSzPct val="25000"/>
              <a:buFont typeface="Arial"/>
              <a:buNone/>
            </a:pPr>
            <a:r>
              <a:rPr b="1" i="0" lang="en" sz="20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b="1" baseline="-25000" i="0" lang="en" sz="20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0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,x</a:t>
            </a:r>
            <a:r>
              <a:rPr b="1" baseline="-25000" i="0" lang="en" sz="20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" sz="20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529146" y="2262302"/>
            <a:ext cx="539750" cy="300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</a:p>
        </p:txBody>
      </p:sp>
      <p:sp>
        <p:nvSpPr>
          <p:cNvPr id="277" name="Shape 277"/>
          <p:cNvSpPr/>
          <p:nvPr/>
        </p:nvSpPr>
        <p:spPr>
          <a:xfrm>
            <a:off x="5334000" y="2571750"/>
            <a:ext cx="838200" cy="1085850"/>
          </a:xfrm>
          <a:prstGeom prst="flowChartProcess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Shape 278"/>
          <p:cNvGrpSpPr/>
          <p:nvPr/>
        </p:nvGrpSpPr>
        <p:grpSpPr>
          <a:xfrm>
            <a:off x="5499119" y="2628901"/>
            <a:ext cx="573088" cy="971550"/>
            <a:chOff x="3368" y="2063"/>
            <a:chExt cx="360" cy="816"/>
          </a:xfrm>
        </p:grpSpPr>
        <p:sp>
          <p:nvSpPr>
            <p:cNvPr id="279" name="Shape 279"/>
            <p:cNvSpPr txBox="1"/>
            <p:nvPr/>
          </p:nvSpPr>
          <p:spPr>
            <a:xfrm>
              <a:off x="3388" y="2063"/>
              <a:ext cx="34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i="0" lang="e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0.7</a:t>
              </a: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3368" y="2352"/>
              <a:ext cx="34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i="0" lang="e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0.1</a:t>
              </a: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3368" y="2628"/>
              <a:ext cx="340" cy="2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i="0" lang="en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0.2</a:t>
              </a:r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5370397" y="2565957"/>
            <a:ext cx="838200" cy="1085850"/>
            <a:chOff x="5327650" y="3429000"/>
            <a:chExt cx="838200" cy="1447801"/>
          </a:xfrm>
        </p:grpSpPr>
        <p:sp>
          <p:nvSpPr>
            <p:cNvPr id="283" name="Shape 283"/>
            <p:cNvSpPr/>
            <p:nvPr/>
          </p:nvSpPr>
          <p:spPr>
            <a:xfrm>
              <a:off x="5376862" y="3429000"/>
              <a:ext cx="762000" cy="1447800"/>
            </a:xfrm>
            <a:prstGeom prst="flowChartProcess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5499119" y="3505201"/>
              <a:ext cx="539750" cy="40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i="0" lang="e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0.7</a:t>
              </a:r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5465782" y="3962401"/>
              <a:ext cx="539750" cy="40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i="0" lang="e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0.1</a:t>
              </a: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5465782" y="4419603"/>
              <a:ext cx="539750" cy="4000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i="0" lang="e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0.2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5327650" y="3435351"/>
              <a:ext cx="838200" cy="1441450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327650" y="3429000"/>
              <a:ext cx="838199" cy="14371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Shape 289"/>
            <p:cNvGrpSpPr/>
            <p:nvPr/>
          </p:nvGrpSpPr>
          <p:grpSpPr>
            <a:xfrm>
              <a:off x="5453371" y="3505946"/>
              <a:ext cx="555306" cy="1313091"/>
              <a:chOff x="3384" y="2061"/>
              <a:chExt cx="317" cy="836"/>
            </a:xfrm>
          </p:grpSpPr>
          <p:sp>
            <p:nvSpPr>
              <p:cNvPr id="290" name="Shape 290"/>
              <p:cNvSpPr txBox="1"/>
              <p:nvPr/>
            </p:nvSpPr>
            <p:spPr>
              <a:xfrm>
                <a:off x="3391" y="2061"/>
                <a:ext cx="309" cy="25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i="0" lang="en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0.7</a:t>
                </a:r>
              </a:p>
            </p:txBody>
          </p:sp>
          <p:sp>
            <p:nvSpPr>
              <p:cNvPr id="291" name="Shape 291"/>
              <p:cNvSpPr txBox="1"/>
              <p:nvPr/>
            </p:nvSpPr>
            <p:spPr>
              <a:xfrm>
                <a:off x="3384" y="2352"/>
                <a:ext cx="309" cy="25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i="0" lang="en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0.1</a:t>
                </a:r>
              </a:p>
            </p:txBody>
          </p:sp>
          <p:sp>
            <p:nvSpPr>
              <p:cNvPr id="292" name="Shape 292"/>
              <p:cNvSpPr txBox="1"/>
              <p:nvPr/>
            </p:nvSpPr>
            <p:spPr>
              <a:xfrm>
                <a:off x="3384" y="2643"/>
                <a:ext cx="309" cy="25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b="1" i="0" lang="en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0.2</a:t>
                </a: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69231" y="300254"/>
            <a:ext cx="8250620" cy="742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  <a:t>Comparison</a:t>
            </a:r>
          </a:p>
        </p:txBody>
      </p:sp>
      <p:graphicFrame>
        <p:nvGraphicFramePr>
          <p:cNvPr id="299" name="Shape 299"/>
          <p:cNvGraphicFramePr/>
          <p:nvPr/>
        </p:nvGraphicFramePr>
        <p:xfrm>
          <a:off x="457200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{371F2E39-0ACB-459B-A232-38E4D30CCCD7}</a:tableStyleId>
              </a:tblPr>
              <a:tblGrid>
                <a:gridCol w="1905000"/>
                <a:gridCol w="3200400"/>
                <a:gridCol w="3200400"/>
              </a:tblGrid>
              <a:tr h="206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u="none" cap="none" strike="noStrike"/>
                        <a:t>Regression Model</a:t>
                      </a:r>
                    </a:p>
                  </a:txBody>
                  <a:tcPr marT="34300" marB="34300" marR="91450" marL="91450" anchor="ctr">
                    <a:solidFill>
                      <a:schemeClr val="accent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" sz="1200" u="none" cap="none" strike="noStrike"/>
                        <a:t>Bayesian Network Model</a:t>
                      </a:r>
                    </a:p>
                  </a:txBody>
                  <a:tcPr marT="34300" marB="34300" marR="91450" marL="91450" anchor="ctr">
                    <a:solidFill>
                      <a:schemeClr val="accent1"/>
                    </a:solidFill>
                  </a:tcPr>
                </a:tc>
              </a:tr>
              <a:tr h="7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</a:rPr>
                        <a:t>Model  Framework</a:t>
                      </a: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One model</a:t>
                      </a:r>
                    </a:p>
                  </a:txBody>
                  <a:tcPr marT="34300" marB="34300" marR="91450" marL="91450" anchor="ctr">
                    <a:solidFill>
                      <a:srgbClr val="E9E9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Series of models, </a:t>
                      </a:r>
                      <a:b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</a:b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linked as a system</a:t>
                      </a:r>
                    </a:p>
                  </a:txBody>
                  <a:tcPr marT="34300" marB="34300" marR="91450" marL="91450" anchor="ctr">
                    <a:solidFill>
                      <a:srgbClr val="C4EDFF"/>
                    </a:solidFill>
                  </a:tcPr>
                </a:tc>
              </a:tr>
              <a:tr h="7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</a:rPr>
                        <a:t>Dependent, Independent Variables</a:t>
                      </a: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One dependent variable </a:t>
                      </a:r>
                      <a:b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</a:b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linked to one or more independent variables</a:t>
                      </a:r>
                    </a:p>
                  </a:txBody>
                  <a:tcPr marT="34300" marB="34300" marR="91450" marL="91450" anchor="ctr">
                    <a:solidFill>
                      <a:srgbClr val="E9E9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Every variable can be </a:t>
                      </a:r>
                      <a:b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</a:b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dependent or independent</a:t>
                      </a:r>
                    </a:p>
                  </a:txBody>
                  <a:tcPr marT="34300" marB="34300" marR="91450" marL="91450" anchor="ctr">
                    <a:solidFill>
                      <a:srgbClr val="C4EDFF"/>
                    </a:solidFill>
                  </a:tcPr>
                </a:tc>
              </a:tr>
              <a:tr h="7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</a:rPr>
                        <a:t>Hypothesis Testing</a:t>
                      </a: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Test relationships between each independent variable and the dependent variable</a:t>
                      </a:r>
                    </a:p>
                  </a:txBody>
                  <a:tcPr marT="34300" marB="34300" marR="91450" marL="91450" anchor="ctr">
                    <a:solidFill>
                      <a:srgbClr val="E9E9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Test relationship between </a:t>
                      </a:r>
                      <a:b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</a:b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each variable and all other variables across the entire network</a:t>
                      </a:r>
                    </a:p>
                  </a:txBody>
                  <a:tcPr marT="34300" marB="34300" marR="91450" marL="91450" anchor="ctr">
                    <a:solidFill>
                      <a:srgbClr val="C4EDFF"/>
                    </a:solidFill>
                  </a:tcPr>
                </a:tc>
              </a:tr>
              <a:tr h="796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</a:rPr>
                        <a:t>Prediction</a:t>
                      </a:r>
                    </a:p>
                  </a:txBody>
                  <a:tcPr marT="34300" marB="34300" marR="91450" marL="91450" anchor="ctr">
                    <a:solidFill>
                      <a:srgbClr val="7F7F7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Predicts average value of the dependent variable given the levels of each independent variable</a:t>
                      </a:r>
                    </a:p>
                  </a:txBody>
                  <a:tcPr marT="34300" marB="34300" marR="91450" marL="91450" anchor="ctr">
                    <a:solidFill>
                      <a:srgbClr val="E9E9E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Model based on joint probability of </a:t>
                      </a:r>
                      <a:b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</a:b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variables in the network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7F6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Predicts the relationships of all the variables in a network simultaneously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b="1" sz="1100" u="none" cap="none" strike="noStrike">
                        <a:solidFill>
                          <a:srgbClr val="7F600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1" lang="en" sz="1100" u="none" cap="none" strike="noStrike">
                          <a:solidFill>
                            <a:srgbClr val="7F6000"/>
                          </a:solidFill>
                        </a:rPr>
                        <a:t>Predicts the entire joint distribution, not just one dependent variable</a:t>
                      </a:r>
                    </a:p>
                  </a:txBody>
                  <a:tcPr marT="34300" marB="34300" marR="91450" marL="91450" anchor="ctr">
                    <a:solidFill>
                      <a:srgbClr val="C4ED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Shape 305"/>
          <p:cNvGrpSpPr/>
          <p:nvPr/>
        </p:nvGrpSpPr>
        <p:grpSpPr>
          <a:xfrm>
            <a:off x="5940893" y="1527213"/>
            <a:ext cx="2822108" cy="342899"/>
            <a:chOff x="2400" y="1968"/>
            <a:chExt cx="960" cy="959"/>
          </a:xfrm>
        </p:grpSpPr>
        <p:sp>
          <p:nvSpPr>
            <p:cNvPr id="306" name="Shape 306"/>
            <p:cNvSpPr/>
            <p:nvPr/>
          </p:nvSpPr>
          <p:spPr>
            <a:xfrm>
              <a:off x="2400" y="1968"/>
              <a:ext cx="959" cy="9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2453" y="1968"/>
              <a:ext cx="906" cy="959"/>
            </a:xfrm>
            <a:prstGeom prst="roundRect">
              <a:avLst>
                <a:gd fmla="val 16667" name="adj"/>
              </a:avLst>
            </a:prstGeom>
            <a:solidFill>
              <a:srgbClr val="0070C0"/>
            </a:soli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63500" rIns="63500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1" lang="e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</a:p>
          </p:txBody>
        </p:sp>
      </p:grpSp>
      <p:sp>
        <p:nvSpPr>
          <p:cNvPr id="308" name="Shape 308"/>
          <p:cNvSpPr txBox="1"/>
          <p:nvPr>
            <p:ph type="title"/>
          </p:nvPr>
        </p:nvSpPr>
        <p:spPr>
          <a:xfrm>
            <a:off x="447137" y="497824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A71"/>
              </a:buClr>
              <a:buSzPct val="25000"/>
              <a:buFont typeface="Arial"/>
              <a:buNone/>
            </a:pPr>
            <a:r>
              <a:rPr b="0" i="0" lang="en" sz="279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br>
              <a:rPr b="0" i="0" lang="en" sz="279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979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  <a:t>Simulating treatment flows and opportunity for </a:t>
            </a:r>
            <a:br>
              <a:rPr b="0" i="1" lang="en" sz="1979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" sz="1979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  <a:t>newly launched asthma product</a:t>
            </a:r>
            <a:br>
              <a:rPr b="0" i="1" lang="en" sz="1979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09" name="Shape 309"/>
          <p:cNvSpPr txBox="1"/>
          <p:nvPr/>
        </p:nvSpPr>
        <p:spPr>
          <a:xfrm>
            <a:off x="512700" y="3335600"/>
            <a:ext cx="8118600" cy="17334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799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0" lang="en" sz="18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Bayesian network model </a:t>
            </a:r>
            <a:r>
              <a:rPr b="0" i="0" lang="en" sz="16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provided an intuitive graphical model that:</a:t>
            </a:r>
          </a:p>
          <a:p>
            <a:pPr indent="-342900" lvl="1" marL="800100" marR="0" rtl="0" algn="l">
              <a:spcBef>
                <a:spcPts val="1200"/>
              </a:spcBef>
              <a:spcAft>
                <a:spcPts val="0"/>
              </a:spcAft>
              <a:buClr>
                <a:srgbClr val="7F6000"/>
              </a:buClr>
              <a:buSzPct val="100000"/>
              <a:buFont typeface="Georgia"/>
              <a:buAutoNum type="arabicPeriod"/>
            </a:pPr>
            <a:r>
              <a:rPr b="0" i="0" lang="en" sz="16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Simulated treatment decisions across physician and patient types</a:t>
            </a: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ct val="100000"/>
              <a:buFont typeface="Georgia"/>
              <a:buAutoNum type="arabicPeriod"/>
            </a:pPr>
            <a:r>
              <a:rPr b="0" i="0" lang="en" sz="16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Identified targeted patient and physician segmentation</a:t>
            </a: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ct val="100000"/>
              <a:buFont typeface="Georgia"/>
              <a:buAutoNum type="arabicPeriod"/>
            </a:pPr>
            <a:r>
              <a:rPr b="0" i="0" lang="en" sz="16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Sized the market opportunity</a:t>
            </a: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rgbClr val="7F6000"/>
              </a:buClr>
              <a:buSzPct val="100000"/>
              <a:buFont typeface="Georgia"/>
              <a:buAutoNum type="arabicPeriod"/>
            </a:pPr>
            <a:r>
              <a:rPr b="0" i="0" lang="en" sz="1600" u="none" cap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Provided promotional material guidance</a:t>
            </a:r>
          </a:p>
        </p:txBody>
      </p:sp>
      <p:sp>
        <p:nvSpPr>
          <p:cNvPr id="310" name="Shape 310"/>
          <p:cNvSpPr/>
          <p:nvPr/>
        </p:nvSpPr>
        <p:spPr>
          <a:xfrm>
            <a:off x="469170" y="2041563"/>
            <a:ext cx="2403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40970" lvl="1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drug</a:t>
            </a:r>
          </a:p>
          <a:p>
            <a:pPr indent="-140970" lvl="1" marL="2857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Challenging profile</a:t>
            </a:r>
          </a:p>
          <a:p>
            <a:pPr indent="-140970" lvl="1" marL="2857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Crowded market</a:t>
            </a:r>
          </a:p>
        </p:txBody>
      </p:sp>
      <p:sp>
        <p:nvSpPr>
          <p:cNvPr id="311" name="Shape 311"/>
          <p:cNvSpPr/>
          <p:nvPr/>
        </p:nvSpPr>
        <p:spPr>
          <a:xfrm>
            <a:off x="6019800" y="2171700"/>
            <a:ext cx="3124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rIns="91425" tIns="0">
            <a:noAutofit/>
          </a:bodyPr>
          <a:lstStyle/>
          <a:p>
            <a:pPr indent="-140970" lvl="1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data inputs</a:t>
            </a:r>
          </a:p>
          <a:p>
            <a:pPr indent="-156209" lvl="2" marL="7429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EMR, Primary Research 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Publications </a:t>
            </a:r>
          </a:p>
          <a:p>
            <a:pPr indent="-140970" lvl="1" marL="2857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segment sizes 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treatment flows 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the population</a:t>
            </a:r>
          </a:p>
        </p:txBody>
      </p:sp>
      <p:grpSp>
        <p:nvGrpSpPr>
          <p:cNvPr id="312" name="Shape 312"/>
          <p:cNvGrpSpPr/>
          <p:nvPr/>
        </p:nvGrpSpPr>
        <p:grpSpPr>
          <a:xfrm>
            <a:off x="568325" y="1527213"/>
            <a:ext cx="2632075" cy="342899"/>
            <a:chOff x="2375" y="1968"/>
            <a:chExt cx="984" cy="959"/>
          </a:xfrm>
        </p:grpSpPr>
        <p:sp>
          <p:nvSpPr>
            <p:cNvPr id="313" name="Shape 313"/>
            <p:cNvSpPr/>
            <p:nvPr/>
          </p:nvSpPr>
          <p:spPr>
            <a:xfrm>
              <a:off x="2400" y="1968"/>
              <a:ext cx="959" cy="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rIns="91425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375" y="1968"/>
              <a:ext cx="984" cy="959"/>
            </a:xfrm>
            <a:prstGeom prst="roundRect">
              <a:avLst>
                <a:gd fmla="val 26544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39999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0" lIns="63500" rIns="63500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b="1" i="1" lang="e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Situation</a:t>
              </a:r>
            </a:p>
          </p:txBody>
        </p:sp>
      </p:grpSp>
      <p:sp>
        <p:nvSpPr>
          <p:cNvPr id="315" name="Shape 315"/>
          <p:cNvSpPr/>
          <p:nvPr/>
        </p:nvSpPr>
        <p:spPr>
          <a:xfrm>
            <a:off x="3429001" y="1527213"/>
            <a:ext cx="2438399" cy="342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39999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63500" rIns="6350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i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Need</a:t>
            </a:r>
          </a:p>
        </p:txBody>
      </p:sp>
      <p:sp>
        <p:nvSpPr>
          <p:cNvPr id="316" name="Shape 316"/>
          <p:cNvSpPr/>
          <p:nvPr/>
        </p:nvSpPr>
        <p:spPr>
          <a:xfrm>
            <a:off x="3429000" y="2220587"/>
            <a:ext cx="2438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140970" lvl="1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 flow</a:t>
            </a:r>
          </a:p>
          <a:p>
            <a:pPr indent="-140970" lvl="1" marL="2857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 segmentation</a:t>
            </a:r>
          </a:p>
          <a:p>
            <a:pPr indent="-140970" lvl="1" marL="2857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 sizing</a:t>
            </a:r>
          </a:p>
          <a:p>
            <a:pPr indent="-140970" lvl="1" marL="28575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Promotional strategy</a:t>
            </a:r>
          </a:p>
        </p:txBody>
      </p:sp>
      <p:sp>
        <p:nvSpPr>
          <p:cNvPr id="317" name="Shape 317"/>
          <p:cNvSpPr/>
          <p:nvPr/>
        </p:nvSpPr>
        <p:spPr>
          <a:xfrm rot="5400000">
            <a:off x="2714700" y="2393913"/>
            <a:ext cx="514200" cy="304800"/>
          </a:xfrm>
          <a:prstGeom prst="triangle">
            <a:avLst>
              <a:gd fmla="val 50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Shape 318"/>
          <p:cNvSpPr/>
          <p:nvPr/>
        </p:nvSpPr>
        <p:spPr>
          <a:xfrm rot="5400000">
            <a:off x="5686500" y="2393913"/>
            <a:ext cx="514200" cy="304800"/>
          </a:xfrm>
          <a:prstGeom prst="triangle">
            <a:avLst>
              <a:gd fmla="val 50000" name="adj"/>
            </a:avLst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285750"/>
            <a:ext cx="6096000" cy="360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Bayesian Network Case Study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646509"/>
            <a:ext cx="6096000" cy="400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14343"/>
              </a:buClr>
              <a:buSzPct val="25000"/>
              <a:buFont typeface="Arial"/>
              <a:buNone/>
            </a:pPr>
            <a:r>
              <a:rPr b="0" i="1" lang="en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New product launch in crowded Asthma market</a:t>
            </a:r>
          </a:p>
        </p:txBody>
      </p:sp>
      <p:pic>
        <p:nvPicPr>
          <p:cNvPr id="325" name="Shape 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43099"/>
            <a:ext cx="9144000" cy="3221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8915400" cy="188594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/>
          <p:nvPr/>
        </p:nvSpPr>
        <p:spPr>
          <a:xfrm>
            <a:off x="0" y="4343400"/>
            <a:ext cx="2895600" cy="80009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5B4B7"/>
              </a:gs>
              <a:gs pos="50000">
                <a:srgbClr val="BFCFD2"/>
              </a:gs>
              <a:gs pos="100000">
                <a:srgbClr val="E0E6E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lang="en" sz="1400">
                <a:solidFill>
                  <a:srgbClr val="004F54"/>
                </a:solidFill>
                <a:latin typeface="Arial"/>
                <a:ea typeface="Arial"/>
                <a:cs typeface="Arial"/>
                <a:sym typeface="Arial"/>
              </a:rPr>
              <a:t>Bayesian Network of Asthma Patient Treatment Flow</a:t>
            </a:r>
          </a:p>
        </p:txBody>
      </p:sp>
      <p:sp>
        <p:nvSpPr>
          <p:cNvPr id="328" name="Shape 328"/>
          <p:cNvSpPr/>
          <p:nvPr/>
        </p:nvSpPr>
        <p:spPr>
          <a:xfrm>
            <a:off x="4724400" y="4629150"/>
            <a:ext cx="2438399" cy="457199"/>
          </a:xfrm>
          <a:prstGeom prst="ellipse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457200" y="57150"/>
            <a:ext cx="6096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Select baseline for comparison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7200" y="417909"/>
            <a:ext cx="6096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14343"/>
              </a:buClr>
              <a:buSzPct val="25000"/>
              <a:buFont typeface="Arial"/>
              <a:buNone/>
            </a:pPr>
            <a:r>
              <a:rPr b="0" i="1" lang="en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Step 1: Select all patients that were NOT candidates for the new therapy</a:t>
            </a:r>
          </a:p>
        </p:txBody>
      </p:sp>
      <p:pic>
        <p:nvPicPr>
          <p:cNvPr id="335" name="Shape 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5850"/>
            <a:ext cx="9144000" cy="388620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4800600" y="4572000"/>
            <a:ext cx="2362200" cy="17145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57200" y="57150"/>
            <a:ext cx="6096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Select target patient type for new therapy 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457200" y="417909"/>
            <a:ext cx="6096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14343"/>
              </a:buClr>
              <a:buSzPct val="25000"/>
              <a:buFont typeface="Arial"/>
              <a:buNone/>
            </a:pPr>
            <a:r>
              <a:rPr b="0" i="1" lang="en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Step 2: Select all patients that were candidates for new therapy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14343"/>
              </a:buClr>
              <a:buSzPct val="25000"/>
              <a:buFont typeface="Arial"/>
              <a:buNone/>
            </a:pPr>
            <a:r>
              <a:rPr b="0" i="1" lang="en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Step 3: Identify patient and physician characteristics of target segments</a:t>
            </a: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85850"/>
            <a:ext cx="9144000" cy="3902298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/>
          <p:nvPr/>
        </p:nvSpPr>
        <p:spPr>
          <a:xfrm>
            <a:off x="4724400" y="4686300"/>
            <a:ext cx="2438399" cy="171450"/>
          </a:xfrm>
          <a:prstGeom prst="ellipse">
            <a:avLst/>
          </a:prstGeom>
          <a:noFill/>
          <a:ln cap="flat" cmpd="sng" w="25400">
            <a:solidFill>
              <a:srgbClr val="00CC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mean by “AI”?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AI is an umbrella term for many different subfields which are grouped together by the concept of making programs that behave “intelligently.” </a:t>
            </a:r>
          </a:p>
        </p:txBody>
      </p:sp>
      <p:pic>
        <p:nvPicPr>
          <p:cNvPr descr="xxx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075" y="2063524"/>
            <a:ext cx="39426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830025" y="3263775"/>
            <a:ext cx="5633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434649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One way of looking at AI: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457200" y="-19050"/>
            <a:ext cx="6096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More characteristics of target segments</a:t>
            </a:r>
            <a:br>
              <a:rPr b="0" i="0" lang="en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457200" y="1027509"/>
            <a:ext cx="6096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14343"/>
              </a:buClr>
              <a:buSzPct val="25000"/>
              <a:buFont typeface="Arial"/>
              <a:buNone/>
            </a:pPr>
            <a:r>
              <a:rPr b="0" i="1" lang="en" sz="16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Segment profiles provide rich customer portraits of the target physicians and the patients who would be early adopters of the new therapy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36846"/>
            <a:ext cx="9144000" cy="222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436179" y="112335"/>
            <a:ext cx="6019799" cy="742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" sz="2800" u="none" cap="none" strike="noStrike">
                <a:solidFill>
                  <a:srgbClr val="006A71"/>
                </a:solidFill>
                <a:latin typeface="Arial"/>
                <a:ea typeface="Arial"/>
                <a:cs typeface="Arial"/>
                <a:sym typeface="Arial"/>
              </a:rPr>
              <a:t>In Conclusion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152400" y="1314450"/>
            <a:ext cx="8381999" cy="3143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34950" lvl="2" marL="908050" marR="0" rtl="0" algn="l">
              <a:spcBef>
                <a:spcPts val="0"/>
              </a:spcBef>
              <a:spcAft>
                <a:spcPts val="0"/>
              </a:spcAft>
              <a:buClr>
                <a:srgbClr val="3B81B3"/>
              </a:buClr>
              <a:buSzPct val="100000"/>
              <a:buFont typeface="Merriweather Sans"/>
              <a:buChar char="•"/>
            </a:pPr>
            <a:r>
              <a:rPr b="0" i="1" lang="en" sz="20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Bayesian Networks provide a simple way to link individual models into a system of cause and effect relationships</a:t>
            </a:r>
          </a:p>
          <a:p>
            <a:pPr indent="-234950" lvl="2" marL="908050" marR="0" rtl="0" algn="l">
              <a:spcBef>
                <a:spcPts val="1200"/>
              </a:spcBef>
              <a:spcAft>
                <a:spcPts val="0"/>
              </a:spcAft>
              <a:buClr>
                <a:srgbClr val="3B81B3"/>
              </a:buClr>
              <a:buSzPct val="100000"/>
              <a:buFont typeface="Merriweather Sans"/>
              <a:buChar char="•"/>
            </a:pPr>
            <a:r>
              <a:rPr b="0" i="1" lang="en" sz="20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BNs can predict the impact of a change in one or more variables on ALL variables across the network </a:t>
            </a:r>
          </a:p>
          <a:p>
            <a:pPr indent="-234950" lvl="2" marL="908050" marR="0" rtl="0" algn="l">
              <a:spcBef>
                <a:spcPts val="1200"/>
              </a:spcBef>
              <a:spcAft>
                <a:spcPts val="0"/>
              </a:spcAft>
              <a:buClr>
                <a:srgbClr val="3B81B3"/>
              </a:buClr>
              <a:buSzPct val="100000"/>
              <a:buFont typeface="Merriweather Sans"/>
              <a:buChar char="•"/>
            </a:pPr>
            <a:r>
              <a:rPr b="0" i="1" lang="en" sz="2000" u="none" cap="none" strike="noStrike">
                <a:solidFill>
                  <a:srgbClr val="414343"/>
                </a:solidFill>
                <a:latin typeface="Arial"/>
                <a:ea typeface="Arial"/>
                <a:cs typeface="Arial"/>
                <a:sym typeface="Arial"/>
              </a:rPr>
              <a:t>BNs are useful tools for simulating market dynamics (e.g., buying process) and identifying joint physician and patient segments for targeted promotions</a:t>
            </a:r>
          </a:p>
          <a:p>
            <a:pPr indent="-234950" lvl="2" marL="908050" marR="0" rtl="0" algn="l">
              <a:spcBef>
                <a:spcPts val="1200"/>
              </a:spcBef>
              <a:spcAft>
                <a:spcPts val="0"/>
              </a:spcAft>
              <a:buClr>
                <a:srgbClr val="3B81B3"/>
              </a:buClr>
              <a:buSzPct val="100000"/>
              <a:buFont typeface="Merriweather Sans"/>
              <a:buNone/>
            </a:pPr>
            <a:r>
              <a:t/>
            </a:r>
            <a:endParaRPr b="0" i="1" sz="2000" u="none" cap="none" strike="noStrike">
              <a:solidFill>
                <a:srgbClr val="41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2" marL="908050" marR="0" rtl="0" algn="l">
              <a:spcBef>
                <a:spcPts val="1200"/>
              </a:spcBef>
              <a:spcAft>
                <a:spcPts val="0"/>
              </a:spcAft>
              <a:buClr>
                <a:srgbClr val="3B81B3"/>
              </a:buClr>
              <a:buSzPct val="100000"/>
              <a:buFont typeface="Merriweather Sans"/>
              <a:buNone/>
            </a:pPr>
            <a:r>
              <a:t/>
            </a:r>
            <a:endParaRPr b="0" i="1" sz="2000" u="none" cap="none" strike="noStrike">
              <a:solidFill>
                <a:srgbClr val="41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Meetup Goals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2400"/>
              <a:t>Bring people together around a common interest for mutual enrichment. </a:t>
            </a:r>
            <a:r>
              <a:rPr b="1" lang="en"/>
              <a:t>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Share AI information, news, and opportunities.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Have monthly talks on interesting AI topics.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Develop a team for Kaggle,etc competitions.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Create a local hub for AI discussion, research, and collaboration.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Create a pool of computational resources for research. 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are a free meetup open to the public. The key feature we wish members to have is a passion for learning or mastering AI topics.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be: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student.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 expert.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novice. 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/>
              <a:t>Anyone! </a:t>
            </a:r>
          </a:p>
        </p:txBody>
      </p:sp>
      <p:sp>
        <p:nvSpPr>
          <p:cNvPr id="108" name="Shape 108"/>
          <p:cNvSpPr/>
          <p:nvPr/>
        </p:nvSpPr>
        <p:spPr>
          <a:xfrm>
            <a:off x="3111425" y="2451250"/>
            <a:ext cx="5883000" cy="1703400"/>
          </a:xfrm>
          <a:prstGeom prst="ribbon2">
            <a:avLst>
              <a:gd fmla="val 16667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Member Archetypes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4628300" y="2522175"/>
            <a:ext cx="29664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We want to provide resources and systems that allow everyone to </a:t>
            </a:r>
            <a:r>
              <a:rPr lang="en" sz="1800"/>
              <a:t>flourish!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Introductions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take a moment to get acquainted. Please tell us the following: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Your name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Education, Skill Background, or Profession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What drew you to the group? What about AI interests you?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What would you like to get out of an AI meetup?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Meetup Structure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Monthly meetings with interesting talks.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need speakers! Please let us know if you are interested in giving a talk!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First Tuesday of every month. Starts at 7pm.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Online Collaboration and Connection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Slack, Medium Publication, Meetup &amp; Forums, Linkedin Group, Facebook Group.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News letter. ( possible 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Weekly aggregate of AI news and DanburyAI community communiqués. </a:t>
            </a:r>
          </a:p>
          <a:p>
            <a:pPr indent="-228600" lvl="0" marL="457200" rtl="0">
              <a:spcBef>
                <a:spcPts val="0"/>
              </a:spcBef>
              <a:buClr>
                <a:srgbClr val="FF9900"/>
              </a:buClr>
            </a:pPr>
            <a:r>
              <a:rPr b="1" lang="en">
                <a:solidFill>
                  <a:srgbClr val="FF9900"/>
                </a:solidFill>
              </a:rPr>
              <a:t>Suggestions? Message us!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daiSmall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000" y="3366624"/>
            <a:ext cx="1591999" cy="156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Links &amp; Resources 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https://github.com/DanburyAI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LinkedIn Group: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https://www.linkedin.com/groups/8537797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Facebook Group: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https://www.facebook.com/DanburyAI/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Meetup: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http://www.meetup.com/DanburyAI/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Medium Publication: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https://medium.com/danbury-ai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en"/>
              <a:t>Slack: </a:t>
            </a:r>
            <a:r>
              <a:rPr b="1" lang="en">
                <a:solidFill>
                  <a:srgbClr val="FF9900"/>
                </a:solidFill>
              </a:rPr>
              <a:t>Ask for an invite!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speaker: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06666"/>
                </a:solidFill>
              </a:rPr>
              <a:t>Brian Griner, PhD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938750" y="469425"/>
            <a:ext cx="40389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Quick Facts</a:t>
            </a:r>
          </a:p>
        </p:txBody>
      </p:sp>
      <p:sp>
        <p:nvSpPr>
          <p:cNvPr id="136" name="Shape 136"/>
          <p:cNvSpPr/>
          <p:nvPr/>
        </p:nvSpPr>
        <p:spPr>
          <a:xfrm>
            <a:off x="5116800" y="684575"/>
            <a:ext cx="156600" cy="38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/>
        </p:nvSpPr>
        <p:spPr>
          <a:xfrm>
            <a:off x="5427725" y="1232250"/>
            <a:ext cx="35499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PT Sans Narrow"/>
              <a:buChar char="●"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Ph.D., Public Policy Research &amp; Analysis from University of Pittsburgh.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90250" y="526350"/>
            <a:ext cx="62532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2800">
                <a:solidFill>
                  <a:srgbClr val="414343"/>
                </a:solidFill>
                <a:latin typeface="Georgia"/>
                <a:ea typeface="Georgia"/>
                <a:cs typeface="Georgia"/>
                <a:sym typeface="Georgia"/>
              </a:rPr>
              <a:t>Using Bayesian Networks</a:t>
            </a:r>
            <a:r>
              <a:rPr lang="en" sz="2800">
                <a:solidFill>
                  <a:srgbClr val="414343"/>
                </a:solidFill>
                <a:latin typeface="Georgia"/>
                <a:ea typeface="Georgia"/>
                <a:cs typeface="Georgia"/>
                <a:sym typeface="Georgia"/>
              </a:rPr>
              <a:t> for Segmentation, Targeting &amp; Position of New Products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-danburyAI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