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9" r:id="rId4"/>
    <p:sldId id="263"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56" autoAdjust="0"/>
  </p:normalViewPr>
  <p:slideViewPr>
    <p:cSldViewPr snapToGrid="0">
      <p:cViewPr varScale="1">
        <p:scale>
          <a:sx n="79" d="100"/>
          <a:sy n="79" d="100"/>
        </p:scale>
        <p:origin x="77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2C1C7E-2626-4303-8BA0-93A058D64508}" type="datetimeFigureOut">
              <a:rPr lang="zh-CN" altLang="en-US" smtClean="0"/>
              <a:t>2018/3/11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45ABAA-F50C-4C7E-A2C0-88115872A41A}" type="slidenum">
              <a:rPr lang="zh-CN" altLang="en-US" smtClean="0"/>
              <a:t>‹#›</a:t>
            </a:fld>
            <a:endParaRPr lang="zh-CN" altLang="en-US"/>
          </a:p>
        </p:txBody>
      </p:sp>
    </p:spTree>
    <p:extLst>
      <p:ext uri="{BB962C8B-B14F-4D97-AF65-F5344CB8AC3E}">
        <p14:creationId xmlns:p14="http://schemas.microsoft.com/office/powerpoint/2010/main" val="2391462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训练数据？高性能的要求？</a:t>
            </a:r>
          </a:p>
        </p:txBody>
      </p:sp>
      <p:sp>
        <p:nvSpPr>
          <p:cNvPr id="4" name="灯片编号占位符 3"/>
          <p:cNvSpPr>
            <a:spLocks noGrp="1"/>
          </p:cNvSpPr>
          <p:nvPr>
            <p:ph type="sldNum" sz="quarter" idx="10"/>
          </p:nvPr>
        </p:nvSpPr>
        <p:spPr/>
        <p:txBody>
          <a:bodyPr/>
          <a:lstStyle/>
          <a:p>
            <a:fld id="{AD45ABAA-F50C-4C7E-A2C0-88115872A41A}" type="slidenum">
              <a:rPr lang="zh-CN" altLang="en-US" smtClean="0"/>
              <a:t>2</a:t>
            </a:fld>
            <a:endParaRPr lang="zh-CN" altLang="en-US"/>
          </a:p>
        </p:txBody>
      </p:sp>
    </p:spTree>
    <p:extLst>
      <p:ext uri="{BB962C8B-B14F-4D97-AF65-F5344CB8AC3E}">
        <p14:creationId xmlns:p14="http://schemas.microsoft.com/office/powerpoint/2010/main" val="3460261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777463" y="1901425"/>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1777464" y="4630331"/>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913822" y="330370"/>
            <a:ext cx="3500715" cy="309201"/>
          </a:xfrm>
        </p:spPr>
        <p:txBody>
          <a:bodyPr/>
          <a:lstStyle/>
          <a:p>
            <a:fld id="{48A87A34-81AB-432B-8DAE-1953F412C126}" type="datetimeFigureOut">
              <a:rPr lang="en-US" dirty="0"/>
              <a:t>3/11/2018</a:t>
            </a:fld>
            <a:endParaRPr lang="en-US" dirty="0"/>
          </a:p>
        </p:txBody>
      </p:sp>
      <p:sp>
        <p:nvSpPr>
          <p:cNvPr id="5" name="Footer Placeholder 4"/>
          <p:cNvSpPr>
            <a:spLocks noGrp="1"/>
          </p:cNvSpPr>
          <p:nvPr>
            <p:ph type="ftr" sz="quarter" idx="11"/>
          </p:nvPr>
        </p:nvSpPr>
        <p:spPr>
          <a:xfrm>
            <a:off x="1776184" y="329307"/>
            <a:ext cx="4973915" cy="309201"/>
          </a:xfrm>
        </p:spPr>
        <p:txBody>
          <a:bodyPr/>
          <a:lstStyle/>
          <a:p>
            <a:endParaRPr lang="en-US" dirty="0"/>
          </a:p>
        </p:txBody>
      </p:sp>
      <p:sp>
        <p:nvSpPr>
          <p:cNvPr id="6" name="Slide Number Placeholder 5"/>
          <p:cNvSpPr>
            <a:spLocks noGrp="1"/>
          </p:cNvSpPr>
          <p:nvPr>
            <p:ph type="sldNum" sz="quarter" idx="12"/>
          </p:nvPr>
        </p:nvSpPr>
        <p:spPr>
          <a:xfrm>
            <a:off x="797348" y="1898100"/>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1777464" y="4627669"/>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579688"/>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451579" y="1477822"/>
            <a:ext cx="9603275" cy="3988524"/>
          </a:xfrm>
        </p:spPr>
        <p:txBody>
          <a:bodyPr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385270"/>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3/11/2018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3/11/2018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3/11/2018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3/11/2018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B7D310-57FA-47A8-A62E-B13DE027E9A3}"/>
              </a:ext>
            </a:extLst>
          </p:cNvPr>
          <p:cNvSpPr>
            <a:spLocks noGrp="1"/>
          </p:cNvSpPr>
          <p:nvPr>
            <p:ph type="ctrTitle"/>
          </p:nvPr>
        </p:nvSpPr>
        <p:spPr>
          <a:xfrm>
            <a:off x="1777463" y="3200539"/>
            <a:ext cx="8637073" cy="1307539"/>
          </a:xfrm>
        </p:spPr>
        <p:txBody>
          <a:bodyPr>
            <a:normAutofit fontScale="90000"/>
          </a:bodyPr>
          <a:lstStyle/>
          <a:p>
            <a:pPr lvl="0" defTabSz="457200">
              <a:lnSpc>
                <a:spcPct val="100000"/>
              </a:lnSpc>
              <a:spcBef>
                <a:spcPts val="0"/>
              </a:spcBef>
            </a:pPr>
            <a:r>
              <a:rPr lang="zh-CN" altLang="en-US" sz="4400" cap="none" dirty="0">
                <a:solidFill>
                  <a:prstClr val="black"/>
                </a:solidFill>
                <a:ea typeface="等线" panose="02010600030101010101" pitchFamily="2" charset="-122"/>
                <a:cs typeface="+mn-cs"/>
              </a:rPr>
              <a:t>强干扰下的双麦克风回声消除</a:t>
            </a:r>
            <a:br>
              <a:rPr lang="en-US" altLang="zh-CN" sz="4400" cap="none" dirty="0">
                <a:solidFill>
                  <a:prstClr val="black"/>
                </a:solidFill>
                <a:ea typeface="等线" panose="02010600030101010101" pitchFamily="2" charset="-122"/>
                <a:cs typeface="+mn-cs"/>
              </a:rPr>
            </a:br>
            <a:r>
              <a:rPr lang="zh-CN" altLang="en-US" sz="4400" cap="none" dirty="0">
                <a:solidFill>
                  <a:prstClr val="black"/>
                </a:solidFill>
                <a:ea typeface="等线" panose="02010600030101010101" pitchFamily="2" charset="-122"/>
                <a:cs typeface="+mn-cs"/>
              </a:rPr>
              <a:t>及声源定位算法研究</a:t>
            </a:r>
            <a:endParaRPr lang="zh-CN" altLang="en-US" sz="4400" dirty="0"/>
          </a:p>
        </p:txBody>
      </p:sp>
      <p:sp>
        <p:nvSpPr>
          <p:cNvPr id="3" name="副标题 2">
            <a:extLst>
              <a:ext uri="{FF2B5EF4-FFF2-40B4-BE49-F238E27FC236}">
                <a16:creationId xmlns:a16="http://schemas.microsoft.com/office/drawing/2014/main" id="{E497C934-858B-4650-A27B-EBC1346B1CB9}"/>
              </a:ext>
            </a:extLst>
          </p:cNvPr>
          <p:cNvSpPr>
            <a:spLocks noGrp="1"/>
          </p:cNvSpPr>
          <p:nvPr>
            <p:ph type="subTitle" idx="1"/>
          </p:nvPr>
        </p:nvSpPr>
        <p:spPr/>
        <p:txBody>
          <a:bodyPr>
            <a:normAutofit/>
          </a:bodyPr>
          <a:lstStyle/>
          <a:p>
            <a:r>
              <a:rPr lang="en-US" altLang="zh-CN" sz="2400" dirty="0">
                <a:latin typeface="+mn-ea"/>
              </a:rPr>
              <a:t>14</a:t>
            </a:r>
            <a:r>
              <a:rPr lang="zh-CN" altLang="en-US" sz="2400" dirty="0">
                <a:latin typeface="+mn-ea"/>
              </a:rPr>
              <a:t>级种子班 张王优</a:t>
            </a:r>
          </a:p>
        </p:txBody>
      </p:sp>
      <p:sp>
        <p:nvSpPr>
          <p:cNvPr id="6" name="文本框 5">
            <a:extLst>
              <a:ext uri="{FF2B5EF4-FFF2-40B4-BE49-F238E27FC236}">
                <a16:creationId xmlns:a16="http://schemas.microsoft.com/office/drawing/2014/main" id="{EA905B6B-AF1E-4CAC-A68F-F0DEF2EC8018}"/>
              </a:ext>
            </a:extLst>
          </p:cNvPr>
          <p:cNvSpPr txBox="1"/>
          <p:nvPr/>
        </p:nvSpPr>
        <p:spPr>
          <a:xfrm>
            <a:off x="1777463" y="1599417"/>
            <a:ext cx="4288353" cy="1323439"/>
          </a:xfrm>
          <a:prstGeom prst="rect">
            <a:avLst/>
          </a:prstGeom>
          <a:noFill/>
        </p:spPr>
        <p:txBody>
          <a:bodyPr wrap="none" rtlCol="0">
            <a:spAutoFit/>
          </a:bodyPr>
          <a:lstStyle/>
          <a:p>
            <a:pPr algn="ctr"/>
            <a:r>
              <a:rPr lang="zh-CN" altLang="en-US" sz="8000" dirty="0">
                <a:solidFill>
                  <a:srgbClr val="C00000"/>
                </a:solidFill>
              </a:rPr>
              <a:t>开题答辩</a:t>
            </a:r>
          </a:p>
        </p:txBody>
      </p:sp>
    </p:spTree>
    <p:extLst>
      <p:ext uri="{BB962C8B-B14F-4D97-AF65-F5344CB8AC3E}">
        <p14:creationId xmlns:p14="http://schemas.microsoft.com/office/powerpoint/2010/main" val="4018307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CAFFC4-18C9-40DC-8272-8587012A64D0}"/>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想做什么？</a:t>
            </a:r>
          </a:p>
        </p:txBody>
      </p:sp>
      <p:sp>
        <p:nvSpPr>
          <p:cNvPr id="3" name="内容占位符 2">
            <a:extLst>
              <a:ext uri="{FF2B5EF4-FFF2-40B4-BE49-F238E27FC236}">
                <a16:creationId xmlns:a16="http://schemas.microsoft.com/office/drawing/2014/main" id="{095FD571-99D5-4C14-B11C-15E0DAF2DF95}"/>
              </a:ext>
            </a:extLst>
          </p:cNvPr>
          <p:cNvSpPr>
            <a:spLocks noGrp="1"/>
          </p:cNvSpPr>
          <p:nvPr>
            <p:ph idx="1"/>
          </p:nvPr>
        </p:nvSpPr>
        <p:spPr/>
        <p:txBody>
          <a:bodyPr/>
          <a:lstStyle/>
          <a:p>
            <a:r>
              <a:rPr lang="zh-CN" altLang="en-US" dirty="0"/>
              <a:t>基于深度学习框架，实现强干扰环境下，高性能的回声消除与声源定位</a:t>
            </a:r>
          </a:p>
        </p:txBody>
      </p:sp>
      <p:sp>
        <p:nvSpPr>
          <p:cNvPr id="9" name="文本框 8">
            <a:extLst>
              <a:ext uri="{FF2B5EF4-FFF2-40B4-BE49-F238E27FC236}">
                <a16:creationId xmlns:a16="http://schemas.microsoft.com/office/drawing/2014/main" id="{BD8CE450-FE85-43EE-94C8-8068892D1B36}"/>
              </a:ext>
            </a:extLst>
          </p:cNvPr>
          <p:cNvSpPr txBox="1"/>
          <p:nvPr/>
        </p:nvSpPr>
        <p:spPr>
          <a:xfrm>
            <a:off x="4381617" y="2476596"/>
            <a:ext cx="1285929" cy="369332"/>
          </a:xfrm>
          <a:prstGeom prst="rect">
            <a:avLst/>
          </a:prstGeom>
          <a:noFill/>
        </p:spPr>
        <p:txBody>
          <a:bodyPr wrap="none" rtlCol="0">
            <a:spAutoFit/>
          </a:bodyPr>
          <a:lstStyle/>
          <a:p>
            <a:pPr algn="ctr"/>
            <a:r>
              <a:rPr lang="zh-CN" altLang="en-US" dirty="0"/>
              <a:t>噪声</a:t>
            </a:r>
            <a:r>
              <a:rPr lang="en-US" altLang="zh-CN" dirty="0"/>
              <a:t>+</a:t>
            </a:r>
            <a:r>
              <a:rPr lang="zh-CN" altLang="en-US" dirty="0"/>
              <a:t>混响</a:t>
            </a:r>
          </a:p>
        </p:txBody>
      </p:sp>
      <p:cxnSp>
        <p:nvCxnSpPr>
          <p:cNvPr id="11" name="直接箭头连接符 10">
            <a:extLst>
              <a:ext uri="{FF2B5EF4-FFF2-40B4-BE49-F238E27FC236}">
                <a16:creationId xmlns:a16="http://schemas.microsoft.com/office/drawing/2014/main" id="{7EA943B7-8747-403A-9169-E0F0E4B3FB17}"/>
              </a:ext>
            </a:extLst>
          </p:cNvPr>
          <p:cNvCxnSpPr>
            <a:cxnSpLocks/>
            <a:endCxn id="9" idx="0"/>
          </p:cNvCxnSpPr>
          <p:nvPr/>
        </p:nvCxnSpPr>
        <p:spPr>
          <a:xfrm>
            <a:off x="5024582" y="1873731"/>
            <a:ext cx="0" cy="602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B3AD6290-E6BD-4E45-840A-118DFAACA0C2}"/>
              </a:ext>
            </a:extLst>
          </p:cNvPr>
          <p:cNvSpPr txBox="1"/>
          <p:nvPr/>
        </p:nvSpPr>
        <p:spPr>
          <a:xfrm>
            <a:off x="2303565" y="2476596"/>
            <a:ext cx="941284" cy="369332"/>
          </a:xfrm>
          <a:prstGeom prst="rect">
            <a:avLst/>
          </a:prstGeom>
          <a:noFill/>
        </p:spPr>
        <p:txBody>
          <a:bodyPr wrap="none" rtlCol="0">
            <a:spAutoFit/>
          </a:bodyPr>
          <a:lstStyle/>
          <a:p>
            <a:pPr algn="ctr"/>
            <a:r>
              <a:rPr lang="en-US" altLang="zh-CN" dirty="0" err="1">
                <a:latin typeface="+mn-ea"/>
              </a:rPr>
              <a:t>pytorch</a:t>
            </a:r>
            <a:endParaRPr lang="zh-CN" altLang="en-US" dirty="0">
              <a:latin typeface="+mn-ea"/>
            </a:endParaRPr>
          </a:p>
        </p:txBody>
      </p:sp>
      <p:cxnSp>
        <p:nvCxnSpPr>
          <p:cNvPr id="13" name="直接箭头连接符 12">
            <a:extLst>
              <a:ext uri="{FF2B5EF4-FFF2-40B4-BE49-F238E27FC236}">
                <a16:creationId xmlns:a16="http://schemas.microsoft.com/office/drawing/2014/main" id="{D9810A00-F327-44A8-9F2E-C153929D1F6E}"/>
              </a:ext>
            </a:extLst>
          </p:cNvPr>
          <p:cNvCxnSpPr>
            <a:cxnSpLocks/>
            <a:endCxn id="12" idx="0"/>
          </p:cNvCxnSpPr>
          <p:nvPr/>
        </p:nvCxnSpPr>
        <p:spPr>
          <a:xfrm flipH="1">
            <a:off x="2774207" y="1873731"/>
            <a:ext cx="2" cy="602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F5C1F1DB-368C-4372-81B6-F8796F64E8DC}"/>
              </a:ext>
            </a:extLst>
          </p:cNvPr>
          <p:cNvSpPr txBox="1"/>
          <p:nvPr/>
        </p:nvSpPr>
        <p:spPr>
          <a:xfrm>
            <a:off x="5838720" y="2476596"/>
            <a:ext cx="1800493" cy="369332"/>
          </a:xfrm>
          <a:prstGeom prst="rect">
            <a:avLst/>
          </a:prstGeom>
          <a:noFill/>
        </p:spPr>
        <p:txBody>
          <a:bodyPr wrap="none" rtlCol="0">
            <a:spAutoFit/>
          </a:bodyPr>
          <a:lstStyle/>
          <a:p>
            <a:pPr algn="ctr"/>
            <a:r>
              <a:rPr lang="zh-CN" altLang="en-US" dirty="0"/>
              <a:t>相较于传统方法</a:t>
            </a:r>
          </a:p>
        </p:txBody>
      </p:sp>
      <p:cxnSp>
        <p:nvCxnSpPr>
          <p:cNvPr id="15" name="直接箭头连接符 14">
            <a:extLst>
              <a:ext uri="{FF2B5EF4-FFF2-40B4-BE49-F238E27FC236}">
                <a16:creationId xmlns:a16="http://schemas.microsoft.com/office/drawing/2014/main" id="{D8F7248C-6B7A-41E8-9AE7-F9383613455D}"/>
              </a:ext>
            </a:extLst>
          </p:cNvPr>
          <p:cNvCxnSpPr>
            <a:cxnSpLocks/>
            <a:endCxn id="14" idx="0"/>
          </p:cNvCxnSpPr>
          <p:nvPr/>
        </p:nvCxnSpPr>
        <p:spPr>
          <a:xfrm flipH="1">
            <a:off x="6738967" y="1873731"/>
            <a:ext cx="2" cy="602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4733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CAFFC4-18C9-40DC-8272-8587012A64D0}"/>
              </a:ext>
            </a:extLst>
          </p:cNvPr>
          <p:cNvSpPr>
            <a:spLocks noGrp="1"/>
          </p:cNvSpPr>
          <p:nvPr>
            <p:ph type="title"/>
          </p:nvPr>
        </p:nvSpPr>
        <p:spPr/>
        <p:txBody>
          <a:bodyPr vert="horz" lIns="91440" tIns="45720" rIns="91440" bIns="45720" rtlCol="0" anchor="t">
            <a:normAutofit/>
          </a:bodyPr>
          <a:lstStyle/>
          <a:p>
            <a:r>
              <a:rPr lang="zh-CN" altLang="en-US" b="1" dirty="0">
                <a:latin typeface="微软雅黑" panose="020B0503020204020204" pitchFamily="34" charset="-122"/>
                <a:ea typeface="微软雅黑" panose="020B0503020204020204" pitchFamily="34" charset="-122"/>
              </a:rPr>
              <a:t>国内外研究现状</a:t>
            </a:r>
          </a:p>
        </p:txBody>
      </p:sp>
      <p:sp>
        <p:nvSpPr>
          <p:cNvPr id="3" name="内容占位符 2">
            <a:extLst>
              <a:ext uri="{FF2B5EF4-FFF2-40B4-BE49-F238E27FC236}">
                <a16:creationId xmlns:a16="http://schemas.microsoft.com/office/drawing/2014/main" id="{095FD571-99D5-4C14-B11C-15E0DAF2DF95}"/>
              </a:ext>
            </a:extLst>
          </p:cNvPr>
          <p:cNvSpPr>
            <a:spLocks noGrp="1"/>
          </p:cNvSpPr>
          <p:nvPr>
            <p:ph idx="1"/>
          </p:nvPr>
        </p:nvSpPr>
        <p:spPr>
          <a:xfrm>
            <a:off x="1451579" y="1477821"/>
            <a:ext cx="9603275" cy="4575659"/>
          </a:xfrm>
        </p:spPr>
        <p:txBody>
          <a:bodyPr/>
          <a:lstStyle/>
          <a:p>
            <a:pPr marL="0" indent="0">
              <a:buNone/>
            </a:pPr>
            <a:r>
              <a:rPr lang="zh-CN" altLang="en-US" b="1" dirty="0"/>
              <a:t>当前进展</a:t>
            </a:r>
            <a:endParaRPr lang="en-US" altLang="zh-CN" b="1" dirty="0"/>
          </a:p>
          <a:p>
            <a:r>
              <a:rPr lang="zh-CN" altLang="en-US" dirty="0"/>
              <a:t>传统方法：</a:t>
            </a:r>
            <a:r>
              <a:rPr lang="zh-CN" altLang="en-US" dirty="0">
                <a:solidFill>
                  <a:srgbClr val="C00000"/>
                </a:solidFill>
              </a:rPr>
              <a:t>假设过于理想，实际很难满足；受到噪声和混响的严重影响</a:t>
            </a:r>
            <a:endParaRPr lang="en-US" altLang="zh-CN" dirty="0">
              <a:solidFill>
                <a:srgbClr val="C00000"/>
              </a:solidFill>
            </a:endParaRPr>
          </a:p>
          <a:p>
            <a:pPr lvl="1"/>
            <a:r>
              <a:rPr lang="zh-CN" altLang="zh-CN" dirty="0"/>
              <a:t>基于子空间的方法</a:t>
            </a:r>
            <a:r>
              <a:rPr lang="zh-CN" altLang="en-US" dirty="0"/>
              <a:t>：</a:t>
            </a:r>
            <a:r>
              <a:rPr lang="zh-CN" altLang="zh-CN" sz="1600" dirty="0"/>
              <a:t>多信号分类（</a:t>
            </a:r>
            <a:r>
              <a:rPr lang="en-US" altLang="zh-CN" sz="1600" dirty="0"/>
              <a:t>MUSIC</a:t>
            </a:r>
            <a:r>
              <a:rPr lang="zh-CN" altLang="zh-CN" sz="1600" dirty="0"/>
              <a:t>） 算法</a:t>
            </a:r>
            <a:endParaRPr lang="en-US" altLang="zh-CN" dirty="0"/>
          </a:p>
          <a:p>
            <a:pPr lvl="1"/>
            <a:r>
              <a:rPr lang="zh-CN" altLang="zh-CN" dirty="0"/>
              <a:t>基于波达时间差（</a:t>
            </a:r>
            <a:r>
              <a:rPr lang="en-US" altLang="zh-CN" dirty="0"/>
              <a:t>TDOA</a:t>
            </a:r>
            <a:r>
              <a:rPr lang="zh-CN" altLang="zh-CN" dirty="0"/>
              <a:t>）和广义互相关（</a:t>
            </a:r>
            <a:r>
              <a:rPr lang="en-US" altLang="zh-CN" dirty="0"/>
              <a:t>GCC</a:t>
            </a:r>
            <a:r>
              <a:rPr lang="zh-CN" altLang="zh-CN" dirty="0"/>
              <a:t>）方法族的算法</a:t>
            </a:r>
            <a:endParaRPr lang="en-US" altLang="zh-CN" dirty="0"/>
          </a:p>
          <a:p>
            <a:pPr lvl="1"/>
            <a:r>
              <a:rPr lang="zh-CN" altLang="zh-CN" dirty="0"/>
              <a:t>基于信号同步的方法</a:t>
            </a:r>
            <a:r>
              <a:rPr lang="zh-CN" altLang="en-US" dirty="0"/>
              <a:t>：</a:t>
            </a:r>
            <a:r>
              <a:rPr lang="zh-CN" altLang="zh-CN" sz="1600" dirty="0"/>
              <a:t>相位变换加权的可控响应功率</a:t>
            </a:r>
            <a:r>
              <a:rPr lang="en-US" altLang="zh-CN" sz="1600" dirty="0"/>
              <a:t>(SRP-PHAT) </a:t>
            </a:r>
            <a:r>
              <a:rPr lang="zh-CN" altLang="en-US" sz="1600" dirty="0"/>
              <a:t>，</a:t>
            </a:r>
            <a:r>
              <a:rPr lang="zh-CN" altLang="zh-CN" sz="1600" dirty="0"/>
              <a:t>多通道互相关系数</a:t>
            </a:r>
            <a:r>
              <a:rPr lang="en-US" altLang="zh-CN" sz="1600" dirty="0"/>
              <a:t>(MCCC</a:t>
            </a:r>
            <a:r>
              <a:rPr lang="zh-CN" altLang="en-US" sz="1600" dirty="0"/>
              <a:t>）</a:t>
            </a:r>
            <a:endParaRPr lang="en-US" altLang="zh-CN" dirty="0"/>
          </a:p>
          <a:p>
            <a:pPr lvl="1"/>
            <a:r>
              <a:rPr lang="zh-CN" altLang="zh-CN" dirty="0"/>
              <a:t>基于脉冲响应盲识别的方法</a:t>
            </a:r>
            <a:r>
              <a:rPr lang="zh-CN" altLang="en-US" dirty="0"/>
              <a:t>：</a:t>
            </a:r>
            <a:r>
              <a:rPr lang="zh-CN" altLang="zh-CN" sz="1600" dirty="0"/>
              <a:t>自适应特征值分解</a:t>
            </a:r>
            <a:r>
              <a:rPr lang="en-US" altLang="zh-CN" sz="1600" dirty="0"/>
              <a:t>(AED)</a:t>
            </a:r>
            <a:r>
              <a:rPr lang="zh-CN" altLang="zh-CN" sz="1600" dirty="0"/>
              <a:t>算法</a:t>
            </a:r>
            <a:r>
              <a:rPr lang="zh-CN" altLang="en-US" sz="1600" dirty="0"/>
              <a:t>，</a:t>
            </a:r>
            <a:r>
              <a:rPr lang="zh-CN" altLang="zh-CN" sz="1600" dirty="0"/>
              <a:t>独立成分分析方法</a:t>
            </a:r>
            <a:endParaRPr lang="en-US" altLang="zh-CN" dirty="0"/>
          </a:p>
          <a:p>
            <a:pPr lvl="1"/>
            <a:r>
              <a:rPr lang="zh-CN" altLang="zh-CN" dirty="0"/>
              <a:t>基于模型的方法</a:t>
            </a:r>
            <a:r>
              <a:rPr lang="zh-CN" altLang="en-US" dirty="0"/>
              <a:t>：</a:t>
            </a:r>
            <a:r>
              <a:rPr lang="zh-CN" altLang="zh-CN" sz="1600" dirty="0"/>
              <a:t>最大似然方法</a:t>
            </a:r>
            <a:r>
              <a:rPr lang="zh-CN" altLang="en-US" sz="1600" dirty="0"/>
              <a:t>（</a:t>
            </a:r>
            <a:r>
              <a:rPr lang="en-US" altLang="zh-CN" sz="1600" dirty="0"/>
              <a:t>MLM</a:t>
            </a:r>
            <a:r>
              <a:rPr lang="zh-CN" altLang="en-US" sz="1600" dirty="0"/>
              <a:t>）</a:t>
            </a:r>
            <a:endParaRPr lang="en-US" altLang="zh-CN" sz="1600" dirty="0"/>
          </a:p>
          <a:p>
            <a:pPr marL="457200" lvl="1" indent="0">
              <a:buNone/>
            </a:pPr>
            <a:r>
              <a:rPr lang="en-US" altLang="zh-CN" sz="1600" dirty="0">
                <a:solidFill>
                  <a:srgbClr val="C00000"/>
                </a:solidFill>
              </a:rPr>
              <a:t>	</a:t>
            </a:r>
            <a:r>
              <a:rPr lang="zh-CN" altLang="en-US" sz="1600" dirty="0">
                <a:solidFill>
                  <a:srgbClr val="C00000"/>
                </a:solidFill>
              </a:rPr>
              <a:t>严重依赖于事先训练的语音和噪音模型 </a:t>
            </a:r>
            <a:r>
              <a:rPr lang="en-US" altLang="zh-CN" sz="1600" dirty="0">
                <a:solidFill>
                  <a:srgbClr val="C00000"/>
                </a:solidFill>
              </a:rPr>
              <a:t>, </a:t>
            </a:r>
            <a:r>
              <a:rPr lang="zh-CN" altLang="en-US" sz="1600" dirty="0">
                <a:solidFill>
                  <a:srgbClr val="C00000"/>
                </a:solidFill>
              </a:rPr>
              <a:t>对于不匹配的语音或者噪音 </a:t>
            </a:r>
            <a:r>
              <a:rPr lang="en-US" altLang="zh-CN" sz="1600" dirty="0">
                <a:solidFill>
                  <a:srgbClr val="C00000"/>
                </a:solidFill>
              </a:rPr>
              <a:t>, </a:t>
            </a:r>
            <a:r>
              <a:rPr lang="zh-CN" altLang="en-US" sz="1600" dirty="0">
                <a:solidFill>
                  <a:srgbClr val="C00000"/>
                </a:solidFill>
              </a:rPr>
              <a:t>其性能通常会严重下降</a:t>
            </a:r>
            <a:endParaRPr lang="en-US" altLang="zh-CN" dirty="0">
              <a:solidFill>
                <a:srgbClr val="C00000"/>
              </a:solidFill>
            </a:endParaRPr>
          </a:p>
          <a:p>
            <a:r>
              <a:rPr lang="zh-CN" altLang="en-US" dirty="0"/>
              <a:t>基于深度学习的方法：</a:t>
            </a:r>
            <a:r>
              <a:rPr lang="zh-CN" altLang="en-US" dirty="0">
                <a:solidFill>
                  <a:srgbClr val="C00000"/>
                </a:solidFill>
              </a:rPr>
              <a:t>强干扰环境下声源定位</a:t>
            </a:r>
            <a:r>
              <a:rPr lang="en-US" altLang="zh-CN" dirty="0">
                <a:solidFill>
                  <a:srgbClr val="C00000"/>
                </a:solidFill>
              </a:rPr>
              <a:t>&amp;</a:t>
            </a:r>
            <a:r>
              <a:rPr lang="zh-CN" altLang="en-US" dirty="0">
                <a:solidFill>
                  <a:srgbClr val="C00000"/>
                </a:solidFill>
              </a:rPr>
              <a:t>回声消除的鲁棒性不足</a:t>
            </a:r>
            <a:endParaRPr lang="en-US" altLang="zh-CN" b="1" dirty="0"/>
          </a:p>
          <a:p>
            <a:endParaRPr lang="zh-CN" altLang="en-US" dirty="0"/>
          </a:p>
        </p:txBody>
      </p:sp>
    </p:spTree>
    <p:extLst>
      <p:ext uri="{BB962C8B-B14F-4D97-AF65-F5344CB8AC3E}">
        <p14:creationId xmlns:p14="http://schemas.microsoft.com/office/powerpoint/2010/main" val="1308915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CAFFC4-18C9-40DC-8272-8587012A64D0}"/>
              </a:ext>
            </a:extLst>
          </p:cNvPr>
          <p:cNvSpPr>
            <a:spLocks noGrp="1"/>
          </p:cNvSpPr>
          <p:nvPr>
            <p:ph type="title"/>
          </p:nvPr>
        </p:nvSpPr>
        <p:spPr/>
        <p:txBody>
          <a:bodyPr vert="horz" lIns="91440" tIns="45720" rIns="91440" bIns="45720" rtlCol="0" anchor="t">
            <a:normAutofit/>
          </a:bodyPr>
          <a:lstStyle/>
          <a:p>
            <a:r>
              <a:rPr lang="zh-CN" altLang="en-US" b="1" dirty="0">
                <a:latin typeface="微软雅黑" panose="020B0503020204020204" pitchFamily="34" charset="-122"/>
                <a:ea typeface="微软雅黑" panose="020B0503020204020204" pitchFamily="34" charset="-122"/>
              </a:rPr>
              <a:t>创新点与影响力</a:t>
            </a:r>
          </a:p>
        </p:txBody>
      </p:sp>
      <p:sp>
        <p:nvSpPr>
          <p:cNvPr id="3" name="内容占位符 2">
            <a:extLst>
              <a:ext uri="{FF2B5EF4-FFF2-40B4-BE49-F238E27FC236}">
                <a16:creationId xmlns:a16="http://schemas.microsoft.com/office/drawing/2014/main" id="{095FD571-99D5-4C14-B11C-15E0DAF2DF95}"/>
              </a:ext>
            </a:extLst>
          </p:cNvPr>
          <p:cNvSpPr>
            <a:spLocks noGrp="1"/>
          </p:cNvSpPr>
          <p:nvPr>
            <p:ph idx="1"/>
          </p:nvPr>
        </p:nvSpPr>
        <p:spPr/>
        <p:txBody>
          <a:bodyPr>
            <a:normAutofit fontScale="92500" lnSpcReduction="10000"/>
          </a:bodyPr>
          <a:lstStyle/>
          <a:p>
            <a:pPr marL="0" indent="0">
              <a:buNone/>
            </a:pPr>
            <a:r>
              <a:rPr lang="zh-CN" altLang="en-US" b="1" dirty="0"/>
              <a:t>创新点</a:t>
            </a:r>
            <a:endParaRPr lang="en-US" altLang="zh-CN" b="1" dirty="0"/>
          </a:p>
          <a:p>
            <a:r>
              <a:rPr lang="zh-CN" altLang="en-US" dirty="0"/>
              <a:t>将麦克风阵列信号处理与深度学习相结合</a:t>
            </a:r>
            <a:endParaRPr lang="en-US" altLang="zh-CN" dirty="0"/>
          </a:p>
          <a:p>
            <a:r>
              <a:rPr lang="zh-CN" altLang="en-US" dirty="0"/>
              <a:t>针对强干扰环境进行语音信号处理</a:t>
            </a:r>
            <a:endParaRPr lang="en-US" altLang="zh-CN" dirty="0"/>
          </a:p>
          <a:p>
            <a:pPr marL="0" indent="0">
              <a:buNone/>
            </a:pPr>
            <a:r>
              <a:rPr lang="zh-CN" altLang="en-US" b="1" dirty="0"/>
              <a:t>为什么能成功？</a:t>
            </a:r>
            <a:endParaRPr lang="en-US" altLang="zh-CN" b="1" dirty="0"/>
          </a:p>
          <a:p>
            <a:r>
              <a:rPr lang="zh-CN" altLang="en-US" dirty="0"/>
              <a:t>语音信号具有明显的时空结构和非线性关系 ，而深层模型由于其多层次的非线性处理结构 </a:t>
            </a:r>
            <a:r>
              <a:rPr lang="en-US" altLang="zh-CN" dirty="0"/>
              <a:t>, </a:t>
            </a:r>
            <a:r>
              <a:rPr lang="zh-CN" altLang="en-US" dirty="0"/>
              <a:t>非常擅长于挖掘数据中的结构信息 </a:t>
            </a:r>
            <a:r>
              <a:rPr lang="en-US" altLang="zh-CN" dirty="0"/>
              <a:t>, </a:t>
            </a:r>
            <a:r>
              <a:rPr lang="zh-CN" altLang="en-US" dirty="0"/>
              <a:t>能够自动提取抽象化的特征表示 </a:t>
            </a:r>
            <a:endParaRPr lang="en-US" altLang="zh-CN" dirty="0"/>
          </a:p>
          <a:p>
            <a:pPr marL="0" indent="0">
              <a:buNone/>
            </a:pPr>
            <a:r>
              <a:rPr lang="zh-CN" altLang="en-US" b="1" dirty="0"/>
              <a:t>影响力</a:t>
            </a:r>
            <a:endParaRPr lang="en-US" altLang="zh-CN" b="1" dirty="0"/>
          </a:p>
          <a:p>
            <a:r>
              <a:rPr lang="zh-CN" altLang="en-US" dirty="0"/>
              <a:t>极大提高在有干扰环境下进行语音信号分析的能力</a:t>
            </a:r>
            <a:endParaRPr lang="en-US" altLang="zh-CN" dirty="0"/>
          </a:p>
          <a:p>
            <a:r>
              <a:rPr lang="zh-CN" altLang="en-US" dirty="0"/>
              <a:t>进而帮助提高语音识别准确率</a:t>
            </a:r>
          </a:p>
        </p:txBody>
      </p:sp>
    </p:spTree>
    <p:extLst>
      <p:ext uri="{BB962C8B-B14F-4D97-AF65-F5344CB8AC3E}">
        <p14:creationId xmlns:p14="http://schemas.microsoft.com/office/powerpoint/2010/main" val="3801595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CAFFC4-18C9-40DC-8272-8587012A64D0}"/>
              </a:ext>
            </a:extLst>
          </p:cNvPr>
          <p:cNvSpPr>
            <a:spLocks noGrp="1"/>
          </p:cNvSpPr>
          <p:nvPr>
            <p:ph type="title"/>
          </p:nvPr>
        </p:nvSpPr>
        <p:spPr/>
        <p:txBody>
          <a:bodyPr vert="horz" lIns="91440" tIns="45720" rIns="91440" bIns="45720" rtlCol="0" anchor="t">
            <a:normAutofit/>
          </a:bodyPr>
          <a:lstStyle/>
          <a:p>
            <a:r>
              <a:rPr lang="zh-CN" altLang="en-US" b="1" dirty="0">
                <a:latin typeface="微软雅黑" panose="020B0503020204020204" pitchFamily="34" charset="-122"/>
                <a:ea typeface="微软雅黑" panose="020B0503020204020204" pitchFamily="34" charset="-122"/>
              </a:rPr>
              <a:t>风险与回报</a:t>
            </a:r>
          </a:p>
        </p:txBody>
      </p:sp>
      <p:sp>
        <p:nvSpPr>
          <p:cNvPr id="3" name="内容占位符 2">
            <a:extLst>
              <a:ext uri="{FF2B5EF4-FFF2-40B4-BE49-F238E27FC236}">
                <a16:creationId xmlns:a16="http://schemas.microsoft.com/office/drawing/2014/main" id="{095FD571-99D5-4C14-B11C-15E0DAF2DF95}"/>
              </a:ext>
            </a:extLst>
          </p:cNvPr>
          <p:cNvSpPr>
            <a:spLocks noGrp="1"/>
          </p:cNvSpPr>
          <p:nvPr>
            <p:ph idx="1"/>
          </p:nvPr>
        </p:nvSpPr>
        <p:spPr/>
        <p:txBody>
          <a:bodyPr/>
          <a:lstStyle/>
          <a:p>
            <a:pPr marL="0" indent="0">
              <a:buNone/>
            </a:pPr>
            <a:r>
              <a:rPr lang="zh-CN" altLang="en-US" b="1" dirty="0"/>
              <a:t>风险</a:t>
            </a:r>
            <a:endParaRPr lang="en-US" altLang="zh-CN" b="1" dirty="0"/>
          </a:p>
          <a:p>
            <a:r>
              <a:rPr lang="zh-CN" altLang="en-US" dirty="0"/>
              <a:t>训练周期可能较长</a:t>
            </a:r>
            <a:endParaRPr lang="en-US" altLang="zh-CN" dirty="0"/>
          </a:p>
          <a:p>
            <a:r>
              <a:rPr lang="zh-CN" altLang="en-US" dirty="0"/>
              <a:t>性能调优可能遇到困难</a:t>
            </a:r>
            <a:endParaRPr lang="en-US" altLang="zh-CN" dirty="0"/>
          </a:p>
          <a:p>
            <a:pPr marL="0" indent="0">
              <a:buNone/>
            </a:pPr>
            <a:r>
              <a:rPr lang="zh-CN" altLang="en-US" b="1" dirty="0"/>
              <a:t>回报</a:t>
            </a:r>
            <a:endParaRPr lang="en-US" altLang="zh-CN" b="1" dirty="0"/>
          </a:p>
          <a:p>
            <a:r>
              <a:rPr lang="zh-CN" altLang="en-US" dirty="0"/>
              <a:t>极大提高在有干扰环境下进行语音信号分析的能力</a:t>
            </a:r>
          </a:p>
        </p:txBody>
      </p:sp>
    </p:spTree>
    <p:extLst>
      <p:ext uri="{BB962C8B-B14F-4D97-AF65-F5344CB8AC3E}">
        <p14:creationId xmlns:p14="http://schemas.microsoft.com/office/powerpoint/2010/main" val="1405946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CAFFC4-18C9-40DC-8272-8587012A64D0}"/>
              </a:ext>
            </a:extLst>
          </p:cNvPr>
          <p:cNvSpPr>
            <a:spLocks noGrp="1"/>
          </p:cNvSpPr>
          <p:nvPr>
            <p:ph type="title"/>
          </p:nvPr>
        </p:nvSpPr>
        <p:spPr/>
        <p:txBody>
          <a:bodyPr vert="horz" lIns="91440" tIns="45720" rIns="91440" bIns="45720" rtlCol="0" anchor="t">
            <a:normAutofit/>
          </a:bodyPr>
          <a:lstStyle/>
          <a:p>
            <a:r>
              <a:rPr lang="zh-CN" altLang="en-US" b="1" dirty="0">
                <a:latin typeface="微软雅黑" panose="020B0503020204020204" pitchFamily="34" charset="-122"/>
                <a:ea typeface="微软雅黑" panose="020B0503020204020204" pitchFamily="34" charset="-122"/>
              </a:rPr>
              <a:t>花费多少时间、成本</a:t>
            </a:r>
          </a:p>
        </p:txBody>
      </p:sp>
      <p:sp>
        <p:nvSpPr>
          <p:cNvPr id="3" name="内容占位符 2">
            <a:extLst>
              <a:ext uri="{FF2B5EF4-FFF2-40B4-BE49-F238E27FC236}">
                <a16:creationId xmlns:a16="http://schemas.microsoft.com/office/drawing/2014/main" id="{095FD571-99D5-4C14-B11C-15E0DAF2DF95}"/>
              </a:ext>
            </a:extLst>
          </p:cNvPr>
          <p:cNvSpPr>
            <a:spLocks noGrp="1"/>
          </p:cNvSpPr>
          <p:nvPr>
            <p:ph idx="1"/>
          </p:nvPr>
        </p:nvSpPr>
        <p:spPr/>
        <p:txBody>
          <a:bodyPr/>
          <a:lstStyle/>
          <a:p>
            <a:pPr marL="0" indent="0">
              <a:buNone/>
            </a:pPr>
            <a:r>
              <a:rPr lang="zh-CN" altLang="en-US" b="1" dirty="0">
                <a:latin typeface="+mn-ea"/>
              </a:rPr>
              <a:t>实验条件</a:t>
            </a:r>
            <a:endParaRPr lang="en-US" altLang="zh-CN" b="1" dirty="0">
              <a:latin typeface="+mn-ea"/>
            </a:endParaRPr>
          </a:p>
          <a:p>
            <a:r>
              <a:rPr lang="en-US" altLang="zh-CN" dirty="0">
                <a:latin typeface="+mn-ea"/>
              </a:rPr>
              <a:t>1. </a:t>
            </a:r>
            <a:r>
              <a:rPr lang="zh-CN" altLang="en-US" dirty="0">
                <a:latin typeface="+mn-ea"/>
              </a:rPr>
              <a:t>软件：</a:t>
            </a:r>
            <a:r>
              <a:rPr lang="en-US" altLang="zh-CN" dirty="0">
                <a:latin typeface="+mn-ea"/>
              </a:rPr>
              <a:t>Linux</a:t>
            </a:r>
            <a:r>
              <a:rPr lang="zh-CN" altLang="en-US" dirty="0">
                <a:latin typeface="+mn-ea"/>
              </a:rPr>
              <a:t>，深度学习工具（</a:t>
            </a:r>
            <a:r>
              <a:rPr lang="en-US" altLang="zh-CN" dirty="0" err="1">
                <a:latin typeface="+mn-ea"/>
              </a:rPr>
              <a:t>mxnet</a:t>
            </a:r>
            <a:r>
              <a:rPr lang="zh-CN" altLang="en-US" dirty="0">
                <a:latin typeface="+mn-ea"/>
              </a:rPr>
              <a:t>，</a:t>
            </a:r>
            <a:r>
              <a:rPr lang="en-US" altLang="zh-CN" dirty="0" err="1">
                <a:latin typeface="+mn-ea"/>
              </a:rPr>
              <a:t>pytorch</a:t>
            </a:r>
            <a:r>
              <a:rPr lang="zh-CN" altLang="en-US" dirty="0">
                <a:latin typeface="+mn-ea"/>
              </a:rPr>
              <a:t>）</a:t>
            </a:r>
          </a:p>
          <a:p>
            <a:r>
              <a:rPr lang="en-US" altLang="zh-CN" dirty="0">
                <a:latin typeface="+mn-ea"/>
              </a:rPr>
              <a:t>2. </a:t>
            </a:r>
            <a:r>
              <a:rPr lang="zh-CN" altLang="en-US" dirty="0">
                <a:latin typeface="+mn-ea"/>
              </a:rPr>
              <a:t>设备：带有显卡的高性能服务器</a:t>
            </a:r>
            <a:endParaRPr lang="en-US" altLang="zh-CN" dirty="0">
              <a:latin typeface="+mn-ea"/>
            </a:endParaRPr>
          </a:p>
          <a:p>
            <a:pPr marL="0" indent="0">
              <a:buNone/>
            </a:pPr>
            <a:r>
              <a:rPr lang="zh-CN" altLang="en-US" b="1" dirty="0">
                <a:latin typeface="+mn-ea"/>
              </a:rPr>
              <a:t>主要时间成本</a:t>
            </a:r>
            <a:endParaRPr lang="en-US" altLang="zh-CN" b="1" dirty="0">
              <a:latin typeface="+mn-ea"/>
            </a:endParaRPr>
          </a:p>
          <a:p>
            <a:r>
              <a:rPr lang="zh-CN" altLang="en-US" dirty="0">
                <a:latin typeface="+mn-ea"/>
              </a:rPr>
              <a:t>学习成本：熟悉深度学习工具（约一周），搭建实验框架（一</a:t>
            </a:r>
            <a:r>
              <a:rPr lang="en-US" altLang="zh-CN" dirty="0">
                <a:latin typeface="+mn-ea"/>
              </a:rPr>
              <a:t>~</a:t>
            </a:r>
            <a:r>
              <a:rPr lang="zh-CN" altLang="en-US" dirty="0">
                <a:latin typeface="+mn-ea"/>
              </a:rPr>
              <a:t>二周）</a:t>
            </a:r>
            <a:endParaRPr lang="en-US" altLang="zh-CN" dirty="0">
              <a:latin typeface="+mn-ea"/>
            </a:endParaRPr>
          </a:p>
          <a:p>
            <a:r>
              <a:rPr lang="zh-CN" altLang="en-US" dirty="0">
                <a:latin typeface="+mn-ea"/>
              </a:rPr>
              <a:t>训练周期</a:t>
            </a:r>
            <a:endParaRPr lang="en-US" altLang="zh-CN" dirty="0">
              <a:latin typeface="+mn-ea"/>
            </a:endParaRPr>
          </a:p>
          <a:p>
            <a:r>
              <a:rPr lang="zh-CN" altLang="en-US" dirty="0">
                <a:latin typeface="+mn-ea"/>
              </a:rPr>
              <a:t>调优成本</a:t>
            </a:r>
          </a:p>
        </p:txBody>
      </p:sp>
    </p:spTree>
    <p:extLst>
      <p:ext uri="{BB962C8B-B14F-4D97-AF65-F5344CB8AC3E}">
        <p14:creationId xmlns:p14="http://schemas.microsoft.com/office/powerpoint/2010/main" val="2412684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CAFFC4-18C9-40DC-8272-8587012A64D0}"/>
              </a:ext>
            </a:extLst>
          </p:cNvPr>
          <p:cNvSpPr>
            <a:spLocks noGrp="1"/>
          </p:cNvSpPr>
          <p:nvPr>
            <p:ph type="title"/>
          </p:nvPr>
        </p:nvSpPr>
        <p:spPr/>
        <p:txBody>
          <a:bodyPr vert="horz" lIns="91440" tIns="45720" rIns="91440" bIns="45720" rtlCol="0" anchor="t">
            <a:normAutofit/>
          </a:bodyPr>
          <a:lstStyle/>
          <a:p>
            <a:r>
              <a:rPr lang="zh-CN" altLang="en-US" b="1" dirty="0">
                <a:latin typeface="微软雅黑" panose="020B0503020204020204" pitchFamily="34" charset="-122"/>
                <a:ea typeface="微软雅黑" panose="020B0503020204020204" pitchFamily="34" charset="-122"/>
              </a:rPr>
              <a:t>中期检查与结题检查</a:t>
            </a:r>
          </a:p>
        </p:txBody>
      </p:sp>
      <p:sp>
        <p:nvSpPr>
          <p:cNvPr id="3" name="内容占位符 2">
            <a:extLst>
              <a:ext uri="{FF2B5EF4-FFF2-40B4-BE49-F238E27FC236}">
                <a16:creationId xmlns:a16="http://schemas.microsoft.com/office/drawing/2014/main" id="{095FD571-99D5-4C14-B11C-15E0DAF2DF95}"/>
              </a:ext>
            </a:extLst>
          </p:cNvPr>
          <p:cNvSpPr>
            <a:spLocks noGrp="1"/>
          </p:cNvSpPr>
          <p:nvPr>
            <p:ph idx="1"/>
          </p:nvPr>
        </p:nvSpPr>
        <p:spPr/>
        <p:txBody>
          <a:bodyPr>
            <a:normAutofit fontScale="92500" lnSpcReduction="10000"/>
          </a:bodyPr>
          <a:lstStyle/>
          <a:p>
            <a:pPr marL="457200" indent="-457200">
              <a:buFont typeface="+mj-ea"/>
              <a:buAutoNum type="circleNumDbPlain"/>
            </a:pPr>
            <a:r>
              <a:rPr lang="zh-CN" altLang="en-US" dirty="0"/>
              <a:t>学习麦克风阵列语音信号处理基础理论</a:t>
            </a:r>
            <a:r>
              <a:rPr lang="en-US" altLang="zh-CN" dirty="0"/>
              <a:t>(</a:t>
            </a:r>
            <a:r>
              <a:rPr lang="zh-CN" altLang="en-US" dirty="0"/>
              <a:t>回声消除和声源定位</a:t>
            </a:r>
            <a:r>
              <a:rPr lang="en-US" altLang="zh-CN" dirty="0"/>
              <a:t>)</a:t>
            </a:r>
            <a:r>
              <a:rPr lang="zh-CN" altLang="en-US" dirty="0"/>
              <a:t>；</a:t>
            </a:r>
            <a:endParaRPr lang="en-US" altLang="zh-CN" dirty="0"/>
          </a:p>
          <a:p>
            <a:pPr marL="457200" indent="-457200">
              <a:buFont typeface="+mj-ea"/>
              <a:buAutoNum type="circleNumDbPlain"/>
            </a:pPr>
            <a:r>
              <a:rPr lang="zh-CN" altLang="en-US" dirty="0"/>
              <a:t>完成基于深度学习方法的双麦克风回声消除与声源定位实验框架搭建；</a:t>
            </a:r>
            <a:endParaRPr lang="en-US" altLang="zh-CN" dirty="0"/>
          </a:p>
          <a:p>
            <a:pPr marL="457200" indent="-457200">
              <a:buFont typeface="+mj-ea"/>
              <a:buAutoNum type="circleNumDbPlain"/>
            </a:pPr>
            <a:r>
              <a:rPr lang="zh-CN" altLang="en-US" dirty="0"/>
              <a:t>针对强干扰环境，对基于深度学习的双麦克风信号处理方法进行性能调优；</a:t>
            </a:r>
            <a:endParaRPr lang="en-US" altLang="zh-CN" dirty="0"/>
          </a:p>
          <a:p>
            <a:pPr marL="457200" indent="-457200">
              <a:buFont typeface="+mj-ea"/>
              <a:buAutoNum type="circleNumDbPlain"/>
            </a:pPr>
            <a:r>
              <a:rPr lang="zh-CN" altLang="en-US" dirty="0"/>
              <a:t>算法及性能总结，并与传统信号处理方法进行对比，分析优缺点。</a:t>
            </a:r>
            <a:endParaRPr lang="en-US" altLang="zh-CN" dirty="0">
              <a:latin typeface="+mn-ea"/>
            </a:endParaRPr>
          </a:p>
          <a:p>
            <a:pPr marL="0" indent="0">
              <a:buNone/>
            </a:pPr>
            <a:r>
              <a:rPr lang="zh-CN" altLang="en-US" b="1" dirty="0">
                <a:latin typeface="+mn-ea"/>
              </a:rPr>
              <a:t>中期目标</a:t>
            </a:r>
            <a:endParaRPr lang="en-US" altLang="zh-CN" b="1" dirty="0">
              <a:latin typeface="+mn-ea"/>
            </a:endParaRPr>
          </a:p>
          <a:p>
            <a:r>
              <a:rPr lang="zh-CN" altLang="en-US" dirty="0"/>
              <a:t>完成实验框架搭建，并基本达到传统方法的性能</a:t>
            </a:r>
            <a:endParaRPr lang="en-US" altLang="zh-CN" b="1" dirty="0">
              <a:latin typeface="+mn-ea"/>
            </a:endParaRPr>
          </a:p>
          <a:p>
            <a:pPr marL="0" indent="0">
              <a:buNone/>
            </a:pPr>
            <a:r>
              <a:rPr lang="zh-CN" altLang="en-US" b="1" dirty="0">
                <a:latin typeface="+mn-ea"/>
              </a:rPr>
              <a:t>结题目标</a:t>
            </a:r>
            <a:endParaRPr lang="en-US" altLang="zh-CN" b="1" dirty="0">
              <a:latin typeface="+mn-ea"/>
            </a:endParaRPr>
          </a:p>
          <a:p>
            <a:r>
              <a:rPr lang="zh-CN" altLang="en-US" dirty="0">
                <a:latin typeface="+mn-ea"/>
              </a:rPr>
              <a:t>基于深度学习框架，实现在强干扰环境下，对麦克风信号的回声消除与声源定位性能超过传统方法</a:t>
            </a:r>
            <a:endParaRPr lang="zh-CN" altLang="en-US" dirty="0"/>
          </a:p>
        </p:txBody>
      </p:sp>
    </p:spTree>
    <p:extLst>
      <p:ext uri="{BB962C8B-B14F-4D97-AF65-F5344CB8AC3E}">
        <p14:creationId xmlns:p14="http://schemas.microsoft.com/office/powerpoint/2010/main" val="1152748432"/>
      </p:ext>
    </p:extLst>
  </p:cSld>
  <p:clrMapOvr>
    <a:masterClrMapping/>
  </p:clrMapOvr>
</p:sld>
</file>

<file path=ppt/theme/theme1.xml><?xml version="1.0" encoding="utf-8"?>
<a:theme xmlns:a="http://schemas.openxmlformats.org/drawingml/2006/main" name="画廊">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177</TotalTime>
  <Words>440</Words>
  <Application>Microsoft Office PowerPoint</Application>
  <PresentationFormat>宽屏</PresentationFormat>
  <Paragraphs>52</Paragraphs>
  <Slides>7</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等线</vt:lpstr>
      <vt:lpstr>等线 Light</vt:lpstr>
      <vt:lpstr>微软雅黑</vt:lpstr>
      <vt:lpstr>Arial</vt:lpstr>
      <vt:lpstr>Gill Sans MT</vt:lpstr>
      <vt:lpstr>画廊</vt:lpstr>
      <vt:lpstr>强干扰下的双麦克风回声消除 及声源定位算法研究</vt:lpstr>
      <vt:lpstr>想做什么？</vt:lpstr>
      <vt:lpstr>国内外研究现状</vt:lpstr>
      <vt:lpstr>创新点与影响力</vt:lpstr>
      <vt:lpstr>风险与回报</vt:lpstr>
      <vt:lpstr>花费多少时间、成本</vt:lpstr>
      <vt:lpstr>中期检查与结题检查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开题答辩</dc:title>
  <dc:creator>Wangyou Zhang</dc:creator>
  <cp:lastModifiedBy>Wangyou Zhang</cp:lastModifiedBy>
  <cp:revision>22</cp:revision>
  <dcterms:created xsi:type="dcterms:W3CDTF">2018-03-11T11:39:51Z</dcterms:created>
  <dcterms:modified xsi:type="dcterms:W3CDTF">2018-03-11T14:37:07Z</dcterms:modified>
</cp:coreProperties>
</file>