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Spectral"/>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C1ECEFC-276D-4A34-9D86-1AA3AD7E02FE}">
  <a:tblStyle styleId="{6C1ECEFC-276D-4A34-9D86-1AA3AD7E02F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827A906-2AEB-47CD-AED1-518B32A35B9E}"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pectral-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Spectral-italic.fntdata"/><Relationship Id="rId10" Type="http://schemas.openxmlformats.org/officeDocument/2006/relationships/slide" Target="slides/slide4.xml"/><Relationship Id="rId32" Type="http://schemas.openxmlformats.org/officeDocument/2006/relationships/font" Target="fonts/Spectral-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Spectral-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e4a8e1b7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e4a8e1b7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e4a8e1b7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e4a8e1b7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e4a8e1b7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e4a8e1b7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eefb09525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eefb09525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eefb0952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eefb0952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eefb09525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eefb09525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eefb09525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eefb09525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eefb09525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eefb09525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ef3c0d2da_1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ef3c0d2da_1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ef3c0d2da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ef3c0d2da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eefb0952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eefb0952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ef3c0d2da_1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ef3c0d2da_1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ef3c0d2da_1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ef3c0d2da_1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ef3c0d2da_1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ef3c0d2da_1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ef3c0d2da_1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ef3c0d2da_1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5ef3c0d2da_9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5ef3c0d2da_9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ef3c0d2da_9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ef3c0d2da_9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eefb0952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eefb0952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eefb0952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eefb0952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eefb0952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eefb0952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e4a8e1b7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e4a8e1b7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e4a8e1b7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e4a8e1b7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eefb0952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eefb0952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idx="4294967295" type="ctrTitle"/>
          </p:nvPr>
        </p:nvSpPr>
        <p:spPr>
          <a:xfrm>
            <a:off x="311708" y="744575"/>
            <a:ext cx="8520600" cy="20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7000">
                <a:solidFill>
                  <a:srgbClr val="666666"/>
                </a:solidFill>
                <a:latin typeface="Spectral"/>
                <a:ea typeface="Spectral"/>
                <a:cs typeface="Spectral"/>
                <a:sym typeface="Spectral"/>
              </a:rPr>
              <a:t>Sendy Data Analysis Case Study</a:t>
            </a:r>
            <a:endParaRPr sz="7000"/>
          </a:p>
        </p:txBody>
      </p:sp>
      <p:sp>
        <p:nvSpPr>
          <p:cNvPr id="55" name="Google Shape;55;p13"/>
          <p:cNvSpPr txBox="1"/>
          <p:nvPr>
            <p:ph idx="1" type="body"/>
          </p:nvPr>
        </p:nvSpPr>
        <p:spPr>
          <a:xfrm>
            <a:off x="148400" y="4034625"/>
            <a:ext cx="6285000" cy="81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000000"/>
                </a:solidFill>
                <a:latin typeface="Spectral"/>
                <a:ea typeface="Spectral"/>
                <a:cs typeface="Spectral"/>
                <a:sym typeface="Spectral"/>
              </a:rPr>
              <a:t>Orders Cancellation analysis and prediction</a:t>
            </a:r>
            <a:r>
              <a:rPr lang="en-GB">
                <a:solidFill>
                  <a:srgbClr val="000000"/>
                </a:solidFill>
                <a:latin typeface="Spectral"/>
                <a:ea typeface="Spectral"/>
                <a:cs typeface="Spectral"/>
                <a:sym typeface="Spectral"/>
              </a:rPr>
              <a:t> </a:t>
            </a:r>
            <a:r>
              <a:rPr lang="en-GB">
                <a:solidFill>
                  <a:srgbClr val="000000"/>
                </a:solidFill>
                <a:latin typeface="Spectral"/>
                <a:ea typeface="Spectral"/>
                <a:cs typeface="Spectral"/>
                <a:sym typeface="Spectral"/>
              </a:rPr>
              <a:t>by </a:t>
            </a:r>
            <a:endParaRPr>
              <a:solidFill>
                <a:srgbClr val="000000"/>
              </a:solidFill>
              <a:latin typeface="Spectral"/>
              <a:ea typeface="Spectral"/>
              <a:cs typeface="Spectral"/>
              <a:sym typeface="Spectral"/>
            </a:endParaRPr>
          </a:p>
          <a:p>
            <a:pPr indent="0" lvl="0" marL="0" rtl="0" algn="l">
              <a:spcBef>
                <a:spcPts val="0"/>
              </a:spcBef>
              <a:spcAft>
                <a:spcPts val="0"/>
              </a:spcAft>
              <a:buNone/>
            </a:pPr>
            <a:r>
              <a:rPr lang="en-GB">
                <a:solidFill>
                  <a:srgbClr val="000000"/>
                </a:solidFill>
                <a:latin typeface="Spectral"/>
                <a:ea typeface="Spectral"/>
                <a:cs typeface="Spectral"/>
                <a:sym typeface="Spectral"/>
              </a:rPr>
              <a:t>Mary Dancilla Wanjiru</a:t>
            </a:r>
            <a:endParaRPr>
              <a:solidFill>
                <a:srgbClr val="000000"/>
              </a:solidFill>
              <a:latin typeface="Spectral"/>
              <a:ea typeface="Spectral"/>
              <a:cs typeface="Spectral"/>
              <a:sym typeface="Spectral"/>
            </a:endParaRPr>
          </a:p>
          <a:p>
            <a:pPr indent="0" lvl="0" marL="0" rtl="0" algn="l">
              <a:spcBef>
                <a:spcPts val="0"/>
              </a:spcBef>
              <a:spcAft>
                <a:spcPts val="0"/>
              </a:spcAft>
              <a:buNone/>
            </a:pPr>
            <a:r>
              <a:rPr lang="en-GB">
                <a:solidFill>
                  <a:srgbClr val="000000"/>
                </a:solidFill>
                <a:latin typeface="Spectral"/>
                <a:ea typeface="Spectral"/>
                <a:cs typeface="Spectral"/>
                <a:sym typeface="Spectral"/>
              </a:rPr>
              <a:t>Submission by 30th July 2019</a:t>
            </a:r>
            <a:endParaRPr>
              <a:solidFill>
                <a:srgbClr val="000000"/>
              </a:solidFill>
              <a:latin typeface="Spectral"/>
              <a:ea typeface="Spectral"/>
              <a:cs typeface="Spectral"/>
              <a:sym typeface="Spectral"/>
            </a:endParaRPr>
          </a:p>
        </p:txBody>
      </p:sp>
      <p:pic>
        <p:nvPicPr>
          <p:cNvPr id="56" name="Google Shape;56;p13"/>
          <p:cNvPicPr preferRelativeResize="0"/>
          <p:nvPr/>
        </p:nvPicPr>
        <p:blipFill>
          <a:blip r:embed="rId3">
            <a:alphaModFix/>
          </a:blip>
          <a:stretch>
            <a:fillRect/>
          </a:stretch>
        </p:blipFill>
        <p:spPr>
          <a:xfrm>
            <a:off x="-130625" y="0"/>
            <a:ext cx="1649176" cy="909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Google Shape;133;p22"/>
          <p:cNvPicPr preferRelativeResize="0"/>
          <p:nvPr/>
        </p:nvPicPr>
        <p:blipFill>
          <a:blip r:embed="rId3">
            <a:alphaModFix/>
          </a:blip>
          <a:stretch>
            <a:fillRect/>
          </a:stretch>
        </p:blipFill>
        <p:spPr>
          <a:xfrm>
            <a:off x="-76900" y="-146475"/>
            <a:ext cx="1782826" cy="982825"/>
          </a:xfrm>
          <a:prstGeom prst="rect">
            <a:avLst/>
          </a:prstGeom>
          <a:noFill/>
          <a:ln>
            <a:noFill/>
          </a:ln>
        </p:spPr>
      </p:pic>
      <p:sp>
        <p:nvSpPr>
          <p:cNvPr id="134" name="Google Shape;134;p22"/>
          <p:cNvSpPr txBox="1"/>
          <p:nvPr>
            <p:ph type="title"/>
          </p:nvPr>
        </p:nvSpPr>
        <p:spPr>
          <a:xfrm>
            <a:off x="1917900" y="58588"/>
            <a:ext cx="6899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Spectral"/>
                <a:ea typeface="Spectral"/>
                <a:cs typeface="Spectral"/>
                <a:sym typeface="Spectral"/>
              </a:rPr>
              <a:t>Cancellation per platform - Continued</a:t>
            </a:r>
            <a:endParaRPr b="1" sz="1800">
              <a:latin typeface="Spectral"/>
              <a:ea typeface="Spectral"/>
              <a:cs typeface="Spectral"/>
              <a:sym typeface="Spectral"/>
            </a:endParaRPr>
          </a:p>
        </p:txBody>
      </p:sp>
      <p:graphicFrame>
        <p:nvGraphicFramePr>
          <p:cNvPr id="135" name="Google Shape;135;p22"/>
          <p:cNvGraphicFramePr/>
          <p:nvPr/>
        </p:nvGraphicFramePr>
        <p:xfrm>
          <a:off x="363075" y="966075"/>
          <a:ext cx="3000000" cy="3000000"/>
        </p:xfrm>
        <a:graphic>
          <a:graphicData uri="http://schemas.openxmlformats.org/drawingml/2006/table">
            <a:tbl>
              <a:tblPr>
                <a:noFill/>
                <a:tableStyleId>{6C1ECEFC-276D-4A34-9D86-1AA3AD7E02FE}</a:tableStyleId>
              </a:tblPr>
              <a:tblGrid>
                <a:gridCol w="952500"/>
                <a:gridCol w="1124125"/>
                <a:gridCol w="799925"/>
                <a:gridCol w="1099900"/>
                <a:gridCol w="1040175"/>
                <a:gridCol w="850775"/>
                <a:gridCol w="952500"/>
                <a:gridCol w="952500"/>
              </a:tblGrid>
              <a:tr h="342900">
                <a:tc>
                  <a:txBody>
                    <a:bodyPr/>
                    <a:lstStyle/>
                    <a:p>
                      <a:pPr indent="0" lvl="0" marL="0" rtl="0" algn="l">
                        <a:lnSpc>
                          <a:spcPct val="115000"/>
                        </a:lnSpc>
                        <a:spcBef>
                          <a:spcPts val="0"/>
                        </a:spcBef>
                        <a:spcAft>
                          <a:spcPts val="0"/>
                        </a:spcAft>
                        <a:buNone/>
                      </a:pPr>
                      <a:r>
                        <a:rPr b="1" lang="en-GB" sz="1000"/>
                        <a:t>Platform</a:t>
                      </a:r>
                      <a:endParaRPr b="1"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b="1" lang="en-GB" sz="1000"/>
                        <a:t>Customer error</a:t>
                      </a:r>
                      <a:endParaRPr b="1"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b="1" lang="en-GB" sz="1000"/>
                        <a:t>Delay</a:t>
                      </a:r>
                      <a:endParaRPr b="1"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b="1" lang="en-GB" sz="1000"/>
                        <a:t>Wrong locations</a:t>
                      </a:r>
                      <a:endParaRPr b="1"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b="1" lang="en-GB" sz="1000"/>
                        <a:t>Order not ready</a:t>
                      </a:r>
                      <a:endParaRPr b="1"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b="1" lang="en-GB" sz="1000"/>
                        <a:t>No Partner</a:t>
                      </a:r>
                      <a:endParaRPr b="1"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b="1" lang="en-GB" sz="1000"/>
                        <a:t>No driver</a:t>
                      </a:r>
                      <a:endParaRPr b="1"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b="1" lang="en-GB" sz="1000"/>
                        <a:t>Driver too far</a:t>
                      </a:r>
                      <a:endParaRPr b="1"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C9DAF8"/>
                    </a:solidFill>
                  </a:tcPr>
                </a:tc>
              </a:tr>
              <a:tr h="100000">
                <a:tc>
                  <a:txBody>
                    <a:bodyPr/>
                    <a:lstStyle/>
                    <a:p>
                      <a:pPr indent="0" lvl="0" marL="0" rtl="0" algn="l">
                        <a:lnSpc>
                          <a:spcPct val="115000"/>
                        </a:lnSpc>
                        <a:spcBef>
                          <a:spcPts val="0"/>
                        </a:spcBef>
                        <a:spcAft>
                          <a:spcPts val="0"/>
                        </a:spcAft>
                        <a:buNone/>
                      </a:pPr>
                      <a:r>
                        <a:rPr lang="en-GB" sz="1000"/>
                        <a:t>A</a:t>
                      </a:r>
                      <a:r>
                        <a:rPr lang="en-GB" sz="1000"/>
                        <a:t>ndroid</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69</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18</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518</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504</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323</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840</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470</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GB" sz="1000"/>
                        <a:t>D</a:t>
                      </a:r>
                      <a:r>
                        <a:rPr lang="en-GB" sz="1000"/>
                        <a:t>esktop</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116</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34</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471</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solidFill>
                            <a:srgbClr val="FF0000"/>
                          </a:solidFill>
                        </a:rPr>
                        <a:t>560</a:t>
                      </a:r>
                      <a:endParaRPr sz="1000">
                        <a:solidFill>
                          <a:srgbClr val="FF0000"/>
                        </a:solidFil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solidFill>
                            <a:srgbClr val="FF0000"/>
                          </a:solidFill>
                        </a:rPr>
                        <a:t>517</a:t>
                      </a:r>
                      <a:endParaRPr sz="1000">
                        <a:solidFill>
                          <a:srgbClr val="FF0000"/>
                        </a:solidFil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679</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10</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GB" sz="1000"/>
                        <a:t>ios</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23</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16</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124</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150</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114</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255</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114</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GB" sz="1000"/>
                        <a:t>API</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129</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0</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0</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339</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0</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GB" sz="1000"/>
                        <a:t>P</a:t>
                      </a:r>
                      <a:r>
                        <a:rPr lang="en-GB" sz="1000"/>
                        <a:t>eer_web</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0</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0</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0</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0</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0</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0</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r>
            </a:tbl>
          </a:graphicData>
        </a:graphic>
      </p:graphicFrame>
      <p:sp>
        <p:nvSpPr>
          <p:cNvPr id="136" name="Google Shape;136;p22"/>
          <p:cNvSpPr txBox="1"/>
          <p:nvPr/>
        </p:nvSpPr>
        <p:spPr>
          <a:xfrm>
            <a:off x="400525" y="2862350"/>
            <a:ext cx="7772400" cy="1852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Spectral"/>
              <a:buChar char="●"/>
            </a:pPr>
            <a:r>
              <a:rPr lang="en-GB">
                <a:solidFill>
                  <a:schemeClr val="dk1"/>
                </a:solidFill>
                <a:latin typeface="Spectral"/>
                <a:ea typeface="Spectral"/>
                <a:cs typeface="Spectral"/>
                <a:sym typeface="Spectral"/>
              </a:rPr>
              <a:t>No driver has been allocated to my request</a:t>
            </a:r>
            <a:r>
              <a:rPr lang="en-GB">
                <a:latin typeface="Spectral"/>
                <a:ea typeface="Spectral"/>
                <a:cs typeface="Spectral"/>
                <a:sym typeface="Spectral"/>
              </a:rPr>
              <a:t> was the leading cause of cancellation across all the platforms. </a:t>
            </a:r>
            <a:endParaRPr>
              <a:latin typeface="Spectral"/>
              <a:ea typeface="Spectral"/>
              <a:cs typeface="Spectral"/>
              <a:sym typeface="Spectral"/>
            </a:endParaRPr>
          </a:p>
          <a:p>
            <a:pPr indent="-317500" lvl="0" marL="457200" rtl="0" algn="l">
              <a:spcBef>
                <a:spcPts val="0"/>
              </a:spcBef>
              <a:spcAft>
                <a:spcPts val="0"/>
              </a:spcAft>
              <a:buSzPts val="1400"/>
              <a:buFont typeface="Spectral"/>
              <a:buChar char="●"/>
            </a:pPr>
            <a:r>
              <a:rPr lang="en-GB">
                <a:latin typeface="Spectral"/>
                <a:ea typeface="Spectral"/>
                <a:cs typeface="Spectral"/>
                <a:sym typeface="Spectral"/>
              </a:rPr>
              <a:t>Improving driver allocation, pairing of </a:t>
            </a:r>
            <a:r>
              <a:rPr lang="en-GB">
                <a:latin typeface="Spectral"/>
                <a:ea typeface="Spectral"/>
                <a:cs typeface="Spectral"/>
                <a:sym typeface="Spectral"/>
              </a:rPr>
              <a:t>partners</a:t>
            </a:r>
            <a:r>
              <a:rPr lang="en-GB">
                <a:latin typeface="Spectral"/>
                <a:ea typeface="Spectral"/>
                <a:cs typeface="Spectral"/>
                <a:sym typeface="Spectral"/>
              </a:rPr>
              <a:t> and order </a:t>
            </a:r>
            <a:r>
              <a:rPr lang="en-GB">
                <a:latin typeface="Spectral"/>
                <a:ea typeface="Spectral"/>
                <a:cs typeface="Spectral"/>
                <a:sym typeface="Spectral"/>
              </a:rPr>
              <a:t>readiness</a:t>
            </a:r>
            <a:r>
              <a:rPr lang="en-GB">
                <a:latin typeface="Spectral"/>
                <a:ea typeface="Spectral"/>
                <a:cs typeface="Spectral"/>
                <a:sym typeface="Spectral"/>
              </a:rPr>
              <a:t>. Would greatly reduce order cancellations. </a:t>
            </a:r>
            <a:endParaRPr>
              <a:latin typeface="Spectral"/>
              <a:ea typeface="Spectral"/>
              <a:cs typeface="Spectral"/>
              <a:sym typeface="Spectral"/>
            </a:endParaRPr>
          </a:p>
          <a:p>
            <a:pPr indent="-317500" lvl="0" marL="457200" rtl="0" algn="l">
              <a:spcBef>
                <a:spcPts val="0"/>
              </a:spcBef>
              <a:spcAft>
                <a:spcPts val="0"/>
              </a:spcAft>
              <a:buSzPts val="1400"/>
              <a:buFont typeface="Spectral"/>
              <a:buChar char="●"/>
            </a:pPr>
            <a:r>
              <a:rPr lang="en-GB">
                <a:latin typeface="Spectral"/>
                <a:ea typeface="Spectral"/>
                <a:cs typeface="Spectral"/>
                <a:sym typeface="Spectral"/>
              </a:rPr>
              <a:t>An investigation needs to be done to find out why desktop platform is leading on order not ready and no </a:t>
            </a:r>
            <a:r>
              <a:rPr lang="en-GB">
                <a:latin typeface="Spectral"/>
                <a:ea typeface="Spectral"/>
                <a:cs typeface="Spectral"/>
                <a:sym typeface="Spectral"/>
              </a:rPr>
              <a:t>partner</a:t>
            </a:r>
            <a:r>
              <a:rPr lang="en-GB">
                <a:latin typeface="Spectral"/>
                <a:ea typeface="Spectral"/>
                <a:cs typeface="Spectral"/>
                <a:sym typeface="Spectral"/>
              </a:rPr>
              <a:t> categories</a:t>
            </a:r>
            <a:endParaRPr>
              <a:latin typeface="Spectral"/>
              <a:ea typeface="Spectral"/>
              <a:cs typeface="Spectral"/>
              <a:sym typeface="Spectr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7" name="Google Shape;137;p22"/>
          <p:cNvSpPr txBox="1"/>
          <p:nvPr/>
        </p:nvSpPr>
        <p:spPr>
          <a:xfrm>
            <a:off x="363075" y="2397450"/>
            <a:ext cx="1057500" cy="2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t>Table 5</a:t>
            </a:r>
            <a:endParaRPr b="1"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Google Shape;142;p23"/>
          <p:cNvPicPr preferRelativeResize="0"/>
          <p:nvPr/>
        </p:nvPicPr>
        <p:blipFill>
          <a:blip r:embed="rId3">
            <a:alphaModFix/>
          </a:blip>
          <a:stretch>
            <a:fillRect/>
          </a:stretch>
        </p:blipFill>
        <p:spPr>
          <a:xfrm>
            <a:off x="-76900" y="-146475"/>
            <a:ext cx="1782826" cy="982825"/>
          </a:xfrm>
          <a:prstGeom prst="rect">
            <a:avLst/>
          </a:prstGeom>
          <a:noFill/>
          <a:ln>
            <a:noFill/>
          </a:ln>
        </p:spPr>
      </p:pic>
      <p:sp>
        <p:nvSpPr>
          <p:cNvPr id="143" name="Google Shape;143;p23"/>
          <p:cNvSpPr txBox="1"/>
          <p:nvPr>
            <p:ph type="title"/>
          </p:nvPr>
        </p:nvSpPr>
        <p:spPr>
          <a:xfrm>
            <a:off x="1888850" y="167550"/>
            <a:ext cx="6899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000">
                <a:latin typeface="Spectral"/>
                <a:ea typeface="Spectral"/>
                <a:cs typeface="Spectral"/>
                <a:sym typeface="Spectral"/>
              </a:rPr>
              <a:t>Cancellation per day of the week</a:t>
            </a:r>
            <a:endParaRPr b="1" sz="2000">
              <a:latin typeface="Spectral"/>
              <a:ea typeface="Spectral"/>
              <a:cs typeface="Spectral"/>
              <a:sym typeface="Spectral"/>
            </a:endParaRPr>
          </a:p>
        </p:txBody>
      </p:sp>
      <p:sp>
        <p:nvSpPr>
          <p:cNvPr id="144" name="Google Shape;144;p23"/>
          <p:cNvSpPr txBox="1"/>
          <p:nvPr/>
        </p:nvSpPr>
        <p:spPr>
          <a:xfrm>
            <a:off x="1801675" y="4736675"/>
            <a:ext cx="4184400" cy="4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23" title="Chart"/>
          <p:cNvPicPr preferRelativeResize="0"/>
          <p:nvPr/>
        </p:nvPicPr>
        <p:blipFill>
          <a:blip r:embed="rId4">
            <a:alphaModFix/>
          </a:blip>
          <a:stretch>
            <a:fillRect/>
          </a:stretch>
        </p:blipFill>
        <p:spPr>
          <a:xfrm>
            <a:off x="1162375" y="602075"/>
            <a:ext cx="6603749" cy="2623501"/>
          </a:xfrm>
          <a:prstGeom prst="rect">
            <a:avLst/>
          </a:prstGeom>
          <a:noFill/>
          <a:ln>
            <a:noFill/>
          </a:ln>
        </p:spPr>
      </p:pic>
      <p:sp>
        <p:nvSpPr>
          <p:cNvPr id="146" name="Google Shape;146;p23"/>
          <p:cNvSpPr txBox="1"/>
          <p:nvPr/>
        </p:nvSpPr>
        <p:spPr>
          <a:xfrm>
            <a:off x="588450" y="3530700"/>
            <a:ext cx="8456400" cy="11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Spectral"/>
                <a:ea typeface="Spectral"/>
                <a:cs typeface="Spectral"/>
                <a:sym typeface="Spectral"/>
              </a:rPr>
              <a:t> Friday and </a:t>
            </a:r>
            <a:r>
              <a:rPr lang="en-GB">
                <a:latin typeface="Spectral"/>
                <a:ea typeface="Spectral"/>
                <a:cs typeface="Spectral"/>
                <a:sym typeface="Spectral"/>
              </a:rPr>
              <a:t>Thursday have the highest recorded cancelled orders. This shows that the have the highest placed orders since delivery is done at the same day. This days should be looked into and resolved to reduce order cancellation and improve order requests.</a:t>
            </a:r>
            <a:endParaRPr>
              <a:latin typeface="Spectral"/>
              <a:ea typeface="Spectral"/>
              <a:cs typeface="Spectral"/>
              <a:sym typeface="Spectral"/>
            </a:endParaRPr>
          </a:p>
        </p:txBody>
      </p:sp>
      <p:sp>
        <p:nvSpPr>
          <p:cNvPr id="147" name="Google Shape;147;p23"/>
          <p:cNvSpPr txBox="1"/>
          <p:nvPr/>
        </p:nvSpPr>
        <p:spPr>
          <a:xfrm>
            <a:off x="461050" y="3132250"/>
            <a:ext cx="1057500" cy="2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t>Fig</a:t>
            </a:r>
            <a:r>
              <a:rPr b="1" lang="en-GB" sz="1100"/>
              <a:t> </a:t>
            </a:r>
            <a:r>
              <a:rPr b="1" lang="en-GB" sz="1100"/>
              <a:t>5</a:t>
            </a:r>
            <a:endParaRPr b="1"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id="152" name="Google Shape;152;p24"/>
          <p:cNvPicPr preferRelativeResize="0"/>
          <p:nvPr/>
        </p:nvPicPr>
        <p:blipFill>
          <a:blip r:embed="rId3">
            <a:alphaModFix/>
          </a:blip>
          <a:stretch>
            <a:fillRect/>
          </a:stretch>
        </p:blipFill>
        <p:spPr>
          <a:xfrm>
            <a:off x="-76900" y="-146475"/>
            <a:ext cx="1782826" cy="982825"/>
          </a:xfrm>
          <a:prstGeom prst="rect">
            <a:avLst/>
          </a:prstGeom>
          <a:noFill/>
          <a:ln>
            <a:noFill/>
          </a:ln>
        </p:spPr>
      </p:pic>
      <p:sp>
        <p:nvSpPr>
          <p:cNvPr id="153" name="Google Shape;153;p24"/>
          <p:cNvSpPr txBox="1"/>
          <p:nvPr>
            <p:ph type="title"/>
          </p:nvPr>
        </p:nvSpPr>
        <p:spPr>
          <a:xfrm>
            <a:off x="1917900" y="58588"/>
            <a:ext cx="6899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Spectral"/>
                <a:ea typeface="Spectral"/>
                <a:cs typeface="Spectral"/>
                <a:sym typeface="Spectral"/>
              </a:rPr>
              <a:t>Cancellation per day of the week</a:t>
            </a:r>
            <a:r>
              <a:rPr b="1" lang="en-GB" sz="1800">
                <a:latin typeface="Spectral"/>
                <a:ea typeface="Spectral"/>
                <a:cs typeface="Spectral"/>
                <a:sym typeface="Spectral"/>
              </a:rPr>
              <a:t> - Continued</a:t>
            </a:r>
            <a:endParaRPr b="1" sz="1800">
              <a:latin typeface="Spectral"/>
              <a:ea typeface="Spectral"/>
              <a:cs typeface="Spectral"/>
              <a:sym typeface="Spectral"/>
            </a:endParaRPr>
          </a:p>
        </p:txBody>
      </p:sp>
      <p:graphicFrame>
        <p:nvGraphicFramePr>
          <p:cNvPr id="154" name="Google Shape;154;p24"/>
          <p:cNvGraphicFramePr/>
          <p:nvPr/>
        </p:nvGraphicFramePr>
        <p:xfrm>
          <a:off x="362925" y="937025"/>
          <a:ext cx="3000000" cy="3000000"/>
        </p:xfrm>
        <a:graphic>
          <a:graphicData uri="http://schemas.openxmlformats.org/drawingml/2006/table">
            <a:tbl>
              <a:tblPr>
                <a:noFill/>
                <a:tableStyleId>{6C1ECEFC-276D-4A34-9D86-1AA3AD7E02FE}</a:tableStyleId>
              </a:tblPr>
              <a:tblGrid>
                <a:gridCol w="1268775"/>
                <a:gridCol w="1006950"/>
                <a:gridCol w="1006950"/>
                <a:gridCol w="1407175"/>
                <a:gridCol w="1214325"/>
                <a:gridCol w="814325"/>
                <a:gridCol w="692700"/>
                <a:gridCol w="1006950"/>
              </a:tblGrid>
              <a:tr h="342900">
                <a:tc>
                  <a:txBody>
                    <a:bodyPr/>
                    <a:lstStyle/>
                    <a:p>
                      <a:pPr indent="0" lvl="0" marL="0" rtl="0" algn="l">
                        <a:lnSpc>
                          <a:spcPct val="115000"/>
                        </a:lnSpc>
                        <a:spcBef>
                          <a:spcPts val="0"/>
                        </a:spcBef>
                        <a:spcAft>
                          <a:spcPts val="0"/>
                        </a:spcAft>
                        <a:buNone/>
                      </a:pPr>
                      <a:r>
                        <a:rPr b="1" lang="en-GB" sz="1000"/>
                        <a:t>cancellation_day</a:t>
                      </a:r>
                      <a:endParaRPr b="1"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b="1" lang="en-GB" sz="1000"/>
                        <a:t>Customer error</a:t>
                      </a:r>
                      <a:endParaRPr b="1"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b="1" lang="en-GB" sz="1000"/>
                        <a:t>Delay</a:t>
                      </a:r>
                      <a:endParaRPr b="1"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b="1" lang="en-GB" sz="1000"/>
                        <a:t>Wrong locations</a:t>
                      </a:r>
                      <a:endParaRPr b="1"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b="1" lang="en-GB" sz="1000"/>
                        <a:t>Order not ready</a:t>
                      </a:r>
                      <a:endParaRPr b="1"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b="1" lang="en-GB" sz="1000"/>
                        <a:t>No Partner</a:t>
                      </a:r>
                      <a:endParaRPr b="1"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b="1" lang="en-GB" sz="1000"/>
                        <a:t>No driver</a:t>
                      </a:r>
                      <a:endParaRPr b="1"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b="1" lang="en-GB" sz="1000"/>
                        <a:t>Driver too far</a:t>
                      </a:r>
                      <a:endParaRPr b="1"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C9DAF8"/>
                    </a:solidFill>
                  </a:tcPr>
                </a:tc>
              </a:tr>
              <a:tr h="200025">
                <a:tc>
                  <a:txBody>
                    <a:bodyPr/>
                    <a:lstStyle/>
                    <a:p>
                      <a:pPr indent="0" lvl="0" marL="0" rtl="0" algn="l">
                        <a:lnSpc>
                          <a:spcPct val="115000"/>
                        </a:lnSpc>
                        <a:spcBef>
                          <a:spcPts val="0"/>
                        </a:spcBef>
                        <a:spcAft>
                          <a:spcPts val="0"/>
                        </a:spcAft>
                        <a:buNone/>
                      </a:pPr>
                      <a:r>
                        <a:rPr lang="en-GB" sz="1000"/>
                        <a:t>Monday</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42</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13</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175</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174</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140</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222</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66</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GB" sz="1000"/>
                        <a:t>Tuesday</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56</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5</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178</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217</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232</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250</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107</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GB" sz="1000"/>
                        <a:t>Wednesday</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46</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17</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177</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222</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215</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292</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87</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GB" sz="1000"/>
                        <a:t>Thursday</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63</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9</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231</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229</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243</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293</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120</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GB" sz="1000"/>
                        <a:t>Friday</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111</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17</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222</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223</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271</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360</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104</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GB" sz="1000"/>
                        <a:t>Saturday</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19</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10</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91</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106</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129</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236</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70</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GB" sz="1000"/>
                        <a:t>Sunday</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0</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0</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40</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43</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63</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122</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40</a:t>
                      </a:r>
                      <a:endParaRPr sz="1000"/>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r>
            </a:tbl>
          </a:graphicData>
        </a:graphic>
      </p:graphicFrame>
      <p:sp>
        <p:nvSpPr>
          <p:cNvPr id="155" name="Google Shape;155;p24"/>
          <p:cNvSpPr txBox="1"/>
          <p:nvPr/>
        </p:nvSpPr>
        <p:spPr>
          <a:xfrm>
            <a:off x="362925" y="3116600"/>
            <a:ext cx="8536500" cy="14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Spectral"/>
                <a:ea typeface="Spectral"/>
                <a:cs typeface="Spectral"/>
                <a:sym typeface="Spectral"/>
              </a:rPr>
              <a:t>Thursday and Friday mainly on reasons of no drivers and no partners </a:t>
            </a:r>
            <a:r>
              <a:rPr lang="en-GB">
                <a:latin typeface="Spectral"/>
                <a:ea typeface="Spectral"/>
                <a:cs typeface="Spectral"/>
                <a:sym typeface="Spectral"/>
              </a:rPr>
              <a:t>rank the highest on cancelled orders.</a:t>
            </a:r>
            <a:endParaRPr>
              <a:latin typeface="Spectral"/>
              <a:ea typeface="Spectral"/>
              <a:cs typeface="Spectral"/>
              <a:sym typeface="Spectral"/>
            </a:endParaRPr>
          </a:p>
          <a:p>
            <a:pPr indent="0" lvl="0" marL="0" rtl="0" algn="l">
              <a:spcBef>
                <a:spcPts val="0"/>
              </a:spcBef>
              <a:spcAft>
                <a:spcPts val="0"/>
              </a:spcAft>
              <a:buNone/>
            </a:pPr>
            <a:r>
              <a:rPr lang="en-GB">
                <a:latin typeface="Spectral"/>
                <a:ea typeface="Spectral"/>
                <a:cs typeface="Spectral"/>
                <a:sym typeface="Spectral"/>
              </a:rPr>
              <a:t>Wrong locations and orders not ready are other reasons ranking high on cancellations orders. </a:t>
            </a:r>
            <a:endParaRPr>
              <a:latin typeface="Spectral"/>
              <a:ea typeface="Spectral"/>
              <a:cs typeface="Spectral"/>
              <a:sym typeface="Spectral"/>
            </a:endParaRPr>
          </a:p>
          <a:p>
            <a:pPr indent="0" lvl="0" marL="0" rtl="0" algn="l">
              <a:spcBef>
                <a:spcPts val="0"/>
              </a:spcBef>
              <a:spcAft>
                <a:spcPts val="0"/>
              </a:spcAft>
              <a:buNone/>
            </a:pPr>
            <a:r>
              <a:rPr lang="en-GB">
                <a:latin typeface="Spectral"/>
                <a:ea typeface="Spectral"/>
                <a:cs typeface="Spectral"/>
                <a:sym typeface="Spectral"/>
              </a:rPr>
              <a:t>Improving </a:t>
            </a:r>
            <a:r>
              <a:rPr lang="en-GB">
                <a:latin typeface="Spectral"/>
                <a:ea typeface="Spectral"/>
                <a:cs typeface="Spectral"/>
                <a:sym typeface="Spectral"/>
              </a:rPr>
              <a:t>allocation of drivers and providing more partners will reduce order cancellation. Businesses should ensure orders are ready for delivery to aid reducing </a:t>
            </a:r>
            <a:r>
              <a:rPr lang="en-GB">
                <a:latin typeface="Spectral"/>
                <a:ea typeface="Spectral"/>
                <a:cs typeface="Spectral"/>
                <a:sym typeface="Spectral"/>
              </a:rPr>
              <a:t>order </a:t>
            </a:r>
            <a:r>
              <a:rPr lang="en-GB">
                <a:latin typeface="Spectral"/>
                <a:ea typeface="Spectral"/>
                <a:cs typeface="Spectral"/>
                <a:sym typeface="Spectral"/>
              </a:rPr>
              <a:t>cancellation</a:t>
            </a:r>
            <a:r>
              <a:rPr lang="en-GB">
                <a:latin typeface="Spectral"/>
                <a:ea typeface="Spectral"/>
                <a:cs typeface="Spectral"/>
                <a:sym typeface="Spectral"/>
              </a:rPr>
              <a:t>.</a:t>
            </a:r>
            <a:endParaRPr>
              <a:latin typeface="Spectral"/>
              <a:ea typeface="Spectral"/>
              <a:cs typeface="Spectral"/>
              <a:sym typeface="Spectral"/>
            </a:endParaRPr>
          </a:p>
        </p:txBody>
      </p:sp>
      <p:sp>
        <p:nvSpPr>
          <p:cNvPr id="156" name="Google Shape;156;p24"/>
          <p:cNvSpPr txBox="1"/>
          <p:nvPr/>
        </p:nvSpPr>
        <p:spPr>
          <a:xfrm>
            <a:off x="362925" y="2799688"/>
            <a:ext cx="1057500" cy="2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t>Table 6</a:t>
            </a:r>
            <a:endParaRPr b="1"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Spectral"/>
                <a:ea typeface="Spectral"/>
                <a:cs typeface="Spectral"/>
                <a:sym typeface="Spectral"/>
              </a:rPr>
              <a:t>Average of some fe</a:t>
            </a:r>
            <a:r>
              <a:rPr lang="en-GB">
                <a:latin typeface="Spectral"/>
                <a:ea typeface="Spectral"/>
                <a:cs typeface="Spectral"/>
                <a:sym typeface="Spectral"/>
              </a:rPr>
              <a:t>atu</a:t>
            </a:r>
            <a:r>
              <a:rPr lang="en-GB">
                <a:latin typeface="Spectral"/>
                <a:ea typeface="Spectral"/>
                <a:cs typeface="Spectral"/>
                <a:sym typeface="Spectral"/>
              </a:rPr>
              <a:t>res used</a:t>
            </a:r>
            <a:endParaRPr>
              <a:latin typeface="Spectral"/>
              <a:ea typeface="Spectral"/>
              <a:cs typeface="Spectral"/>
              <a:sym typeface="Spectral"/>
            </a:endParaRPr>
          </a:p>
        </p:txBody>
      </p:sp>
      <p:sp>
        <p:nvSpPr>
          <p:cNvPr id="162" name="Google Shape;16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400">
                <a:solidFill>
                  <a:srgbClr val="000000"/>
                </a:solidFill>
                <a:latin typeface="Spectral"/>
                <a:ea typeface="Spectral"/>
                <a:cs typeface="Spectral"/>
                <a:sym typeface="Spectral"/>
              </a:rPr>
              <a:t>Mean pickup_lat  :   -1.287768,   </a:t>
            </a:r>
            <a:endParaRPr sz="1400">
              <a:solidFill>
                <a:srgbClr val="000000"/>
              </a:solidFill>
              <a:latin typeface="Spectral"/>
              <a:ea typeface="Spectral"/>
              <a:cs typeface="Spectral"/>
              <a:sym typeface="Spectral"/>
            </a:endParaRPr>
          </a:p>
          <a:p>
            <a:pPr indent="457200" lvl="0" marL="0" rtl="0" algn="l">
              <a:spcBef>
                <a:spcPts val="1600"/>
              </a:spcBef>
              <a:spcAft>
                <a:spcPts val="0"/>
              </a:spcAft>
              <a:buClr>
                <a:schemeClr val="dk1"/>
              </a:buClr>
              <a:buSzPts val="1100"/>
              <a:buFont typeface="Arial"/>
              <a:buNone/>
            </a:pPr>
            <a:r>
              <a:rPr lang="en-GB" sz="1400">
                <a:solidFill>
                  <a:srgbClr val="000000"/>
                </a:solidFill>
                <a:latin typeface="Spectral"/>
                <a:ea typeface="Spectral"/>
                <a:cs typeface="Spectral"/>
                <a:sym typeface="Spectral"/>
              </a:rPr>
              <a:t>pickup_long :   36.814969</a:t>
            </a:r>
            <a:endParaRPr sz="1400">
              <a:solidFill>
                <a:srgbClr val="000000"/>
              </a:solidFill>
              <a:latin typeface="Spectral"/>
              <a:ea typeface="Spectral"/>
              <a:cs typeface="Spectral"/>
              <a:sym typeface="Spectral"/>
            </a:endParaRPr>
          </a:p>
          <a:p>
            <a:pPr indent="0" lvl="0" marL="0" rtl="0" algn="l">
              <a:spcBef>
                <a:spcPts val="1600"/>
              </a:spcBef>
              <a:spcAft>
                <a:spcPts val="0"/>
              </a:spcAft>
              <a:buClr>
                <a:schemeClr val="dk1"/>
              </a:buClr>
              <a:buSzPts val="1100"/>
              <a:buFont typeface="Arial"/>
              <a:buNone/>
            </a:pPr>
            <a:r>
              <a:rPr lang="en-GB" sz="1400">
                <a:solidFill>
                  <a:srgbClr val="000000"/>
                </a:solidFill>
                <a:latin typeface="Spectral"/>
                <a:ea typeface="Spectral"/>
                <a:cs typeface="Spectral"/>
                <a:sym typeface="Spectral"/>
              </a:rPr>
              <a:t>Mean distance traveled (in km):'	 13.930861880181448</a:t>
            </a:r>
            <a:endParaRPr sz="1400">
              <a:solidFill>
                <a:srgbClr val="000000"/>
              </a:solidFill>
              <a:latin typeface="Spectral"/>
              <a:ea typeface="Spectral"/>
              <a:cs typeface="Spectral"/>
              <a:sym typeface="Spectral"/>
            </a:endParaRPr>
          </a:p>
          <a:p>
            <a:pPr indent="0" lvl="0" marL="0" rtl="0" algn="l">
              <a:spcBef>
                <a:spcPts val="1600"/>
              </a:spcBef>
              <a:spcAft>
                <a:spcPts val="1600"/>
              </a:spcAft>
              <a:buNone/>
            </a:pPr>
            <a:r>
              <a:rPr lang="en-GB" sz="1400">
                <a:solidFill>
                  <a:srgbClr val="000000"/>
                </a:solidFill>
                <a:latin typeface="Spectral"/>
                <a:ea typeface="Spectral"/>
                <a:cs typeface="Spectral"/>
                <a:sym typeface="Spectral"/>
              </a:rPr>
              <a:t>Mean number of cancellation days : 3.6740184576880965</a:t>
            </a:r>
            <a:endParaRPr sz="1400">
              <a:solidFill>
                <a:srgbClr val="000000"/>
              </a:solidFill>
              <a:latin typeface="Spectral"/>
              <a:ea typeface="Spectral"/>
              <a:cs typeface="Spectral"/>
              <a:sym typeface="Spectral"/>
            </a:endParaRPr>
          </a:p>
        </p:txBody>
      </p:sp>
      <p:pic>
        <p:nvPicPr>
          <p:cNvPr id="163" name="Google Shape;163;p25"/>
          <p:cNvPicPr preferRelativeResize="0"/>
          <p:nvPr/>
        </p:nvPicPr>
        <p:blipFill>
          <a:blip r:embed="rId3">
            <a:alphaModFix/>
          </a:blip>
          <a:stretch>
            <a:fillRect/>
          </a:stretch>
        </p:blipFill>
        <p:spPr>
          <a:xfrm>
            <a:off x="-76900" y="-146475"/>
            <a:ext cx="1782826" cy="982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Spectral"/>
                <a:ea typeface="Spectral"/>
                <a:cs typeface="Spectral"/>
                <a:sym typeface="Spectral"/>
              </a:rPr>
              <a:t>Distribution of platforms used, by which customers and cancellation reasons in (km)</a:t>
            </a:r>
            <a:endParaRPr sz="2000">
              <a:latin typeface="Spectral"/>
              <a:ea typeface="Spectral"/>
              <a:cs typeface="Spectral"/>
              <a:sym typeface="Spectral"/>
            </a:endParaRPr>
          </a:p>
        </p:txBody>
      </p:sp>
      <p:sp>
        <p:nvSpPr>
          <p:cNvPr id="169" name="Google Shape;169;p26"/>
          <p:cNvSpPr txBox="1"/>
          <p:nvPr>
            <p:ph idx="1" type="body"/>
          </p:nvPr>
        </p:nvSpPr>
        <p:spPr>
          <a:xfrm>
            <a:off x="145125" y="3835625"/>
            <a:ext cx="4224300" cy="79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400">
                <a:solidFill>
                  <a:srgbClr val="000000"/>
                </a:solidFill>
                <a:latin typeface="Spectral"/>
                <a:ea typeface="Spectral"/>
                <a:cs typeface="Spectral"/>
                <a:sym typeface="Spectral"/>
              </a:rPr>
              <a:t>Androids have the highest cancel orders as on the table above. On plot it shows </a:t>
            </a:r>
            <a:r>
              <a:rPr lang="en-GB" sz="1400">
                <a:solidFill>
                  <a:srgbClr val="000000"/>
                </a:solidFill>
                <a:latin typeface="Spectral"/>
                <a:ea typeface="Spectral"/>
                <a:cs typeface="Spectral"/>
                <a:sym typeface="Spectral"/>
              </a:rPr>
              <a:t>it's</a:t>
            </a:r>
            <a:r>
              <a:rPr lang="en-GB" sz="1400">
                <a:solidFill>
                  <a:srgbClr val="000000"/>
                </a:solidFill>
                <a:latin typeface="Spectral"/>
                <a:ea typeface="Spectral"/>
                <a:cs typeface="Spectral"/>
                <a:sym typeface="Spectral"/>
              </a:rPr>
              <a:t> mainly </a:t>
            </a:r>
            <a:r>
              <a:rPr lang="en-GB" sz="1400">
                <a:solidFill>
                  <a:srgbClr val="000000"/>
                </a:solidFill>
                <a:latin typeface="Spectral"/>
                <a:ea typeface="Spectral"/>
                <a:cs typeface="Spectral"/>
                <a:sym typeface="Spectral"/>
              </a:rPr>
              <a:t>because</a:t>
            </a:r>
            <a:r>
              <a:rPr lang="en-GB" sz="1400">
                <a:solidFill>
                  <a:srgbClr val="000000"/>
                </a:solidFill>
                <a:latin typeface="Spectral"/>
                <a:ea typeface="Spectral"/>
                <a:cs typeface="Spectral"/>
                <a:sym typeface="Spectral"/>
              </a:rPr>
              <a:t> drivers were too far as per the distance count. </a:t>
            </a:r>
            <a:r>
              <a:rPr lang="en-GB" sz="1400">
                <a:solidFill>
                  <a:srgbClr val="000000"/>
                </a:solidFill>
                <a:latin typeface="Spectral"/>
                <a:ea typeface="Spectral"/>
                <a:cs typeface="Spectral"/>
                <a:sym typeface="Spectral"/>
              </a:rPr>
              <a:t>Addressing</a:t>
            </a:r>
            <a:r>
              <a:rPr lang="en-GB" sz="1400">
                <a:solidFill>
                  <a:srgbClr val="000000"/>
                </a:solidFill>
                <a:latin typeface="Spectral"/>
                <a:ea typeface="Spectral"/>
                <a:cs typeface="Spectral"/>
                <a:sym typeface="Spectral"/>
              </a:rPr>
              <a:t> drivers </a:t>
            </a:r>
            <a:r>
              <a:rPr lang="en-GB" sz="1400">
                <a:solidFill>
                  <a:srgbClr val="000000"/>
                </a:solidFill>
                <a:latin typeface="Spectral"/>
                <a:ea typeface="Spectral"/>
                <a:cs typeface="Spectral"/>
                <a:sym typeface="Spectral"/>
              </a:rPr>
              <a:t>allocation </a:t>
            </a:r>
            <a:r>
              <a:rPr lang="en-GB" sz="1400">
                <a:solidFill>
                  <a:srgbClr val="000000"/>
                </a:solidFill>
                <a:latin typeface="Spectral"/>
                <a:ea typeface="Spectral"/>
                <a:cs typeface="Spectral"/>
                <a:sym typeface="Spectral"/>
              </a:rPr>
              <a:t>at a close by </a:t>
            </a:r>
            <a:r>
              <a:rPr lang="en-GB" sz="1400">
                <a:solidFill>
                  <a:srgbClr val="000000"/>
                </a:solidFill>
                <a:latin typeface="Spectral"/>
                <a:ea typeface="Spectral"/>
                <a:cs typeface="Spectral"/>
                <a:sym typeface="Spectral"/>
              </a:rPr>
              <a:t>distance</a:t>
            </a:r>
            <a:r>
              <a:rPr lang="en-GB" sz="1400">
                <a:solidFill>
                  <a:srgbClr val="000000"/>
                </a:solidFill>
                <a:latin typeface="Spectral"/>
                <a:ea typeface="Spectral"/>
                <a:cs typeface="Spectral"/>
                <a:sym typeface="Spectral"/>
              </a:rPr>
              <a:t> will reduce cancellation greatly.</a:t>
            </a:r>
            <a:endParaRPr sz="1400">
              <a:solidFill>
                <a:srgbClr val="000000"/>
              </a:solidFill>
              <a:latin typeface="Spectral"/>
              <a:ea typeface="Spectral"/>
              <a:cs typeface="Spectral"/>
              <a:sym typeface="Spectral"/>
            </a:endParaRPr>
          </a:p>
        </p:txBody>
      </p:sp>
      <p:pic>
        <p:nvPicPr>
          <p:cNvPr id="170" name="Google Shape;170;p26"/>
          <p:cNvPicPr preferRelativeResize="0"/>
          <p:nvPr/>
        </p:nvPicPr>
        <p:blipFill>
          <a:blip r:embed="rId3">
            <a:alphaModFix/>
          </a:blip>
          <a:stretch>
            <a:fillRect/>
          </a:stretch>
        </p:blipFill>
        <p:spPr>
          <a:xfrm>
            <a:off x="-158275" y="-130200"/>
            <a:ext cx="1782826" cy="982825"/>
          </a:xfrm>
          <a:prstGeom prst="rect">
            <a:avLst/>
          </a:prstGeom>
          <a:noFill/>
          <a:ln>
            <a:noFill/>
          </a:ln>
        </p:spPr>
      </p:pic>
      <p:pic>
        <p:nvPicPr>
          <p:cNvPr id="171" name="Google Shape;171;p26"/>
          <p:cNvPicPr preferRelativeResize="0"/>
          <p:nvPr/>
        </p:nvPicPr>
        <p:blipFill rotWithShape="1">
          <a:blip r:embed="rId4">
            <a:alphaModFix/>
          </a:blip>
          <a:srcRect b="0" l="9763" r="0" t="0"/>
          <a:stretch/>
        </p:blipFill>
        <p:spPr>
          <a:xfrm>
            <a:off x="4369425" y="852625"/>
            <a:ext cx="4611550" cy="4290875"/>
          </a:xfrm>
          <a:prstGeom prst="rect">
            <a:avLst/>
          </a:prstGeom>
          <a:noFill/>
          <a:ln>
            <a:noFill/>
          </a:ln>
        </p:spPr>
      </p:pic>
      <p:graphicFrame>
        <p:nvGraphicFramePr>
          <p:cNvPr id="172" name="Google Shape;172;p26"/>
          <p:cNvGraphicFramePr/>
          <p:nvPr/>
        </p:nvGraphicFramePr>
        <p:xfrm>
          <a:off x="234975" y="1144700"/>
          <a:ext cx="3000000" cy="3000000"/>
        </p:xfrm>
        <a:graphic>
          <a:graphicData uri="http://schemas.openxmlformats.org/drawingml/2006/table">
            <a:tbl>
              <a:tblPr>
                <a:noFill/>
                <a:tableStyleId>{5827A906-2AEB-47CD-AED1-518B32A35B9E}</a:tableStyleId>
              </a:tblPr>
              <a:tblGrid>
                <a:gridCol w="1055900"/>
                <a:gridCol w="1055900"/>
                <a:gridCol w="1055900"/>
              </a:tblGrid>
              <a:tr h="594600">
                <a:tc>
                  <a:txBody>
                    <a:bodyPr/>
                    <a:lstStyle/>
                    <a:p>
                      <a:pPr indent="0" lvl="0" marL="0" rtl="0" algn="l">
                        <a:spcBef>
                          <a:spcPts val="0"/>
                        </a:spcBef>
                        <a:spcAft>
                          <a:spcPts val="0"/>
                        </a:spcAft>
                        <a:buNone/>
                      </a:pPr>
                      <a:r>
                        <a:rPr lang="en-GB">
                          <a:solidFill>
                            <a:srgbClr val="000000"/>
                          </a:solidFill>
                          <a:latin typeface="Spectral"/>
                          <a:ea typeface="Spectral"/>
                          <a:cs typeface="Spectral"/>
                          <a:sym typeface="Spectral"/>
                        </a:rPr>
                        <a:t>Platforms</a:t>
                      </a:r>
                      <a:endParaRPr>
                        <a:solidFill>
                          <a:srgbClr val="000000"/>
                        </a:solidFill>
                        <a:latin typeface="Spectral"/>
                        <a:ea typeface="Spectral"/>
                        <a:cs typeface="Spectral"/>
                        <a:sym typeface="Spectral"/>
                      </a:endParaRPr>
                    </a:p>
                    <a:p>
                      <a:pPr indent="0" lvl="0" marL="0" rtl="0" algn="l">
                        <a:spcBef>
                          <a:spcPts val="0"/>
                        </a:spcBef>
                        <a:spcAft>
                          <a:spcPts val="0"/>
                        </a:spcAft>
                        <a:buNone/>
                      </a:pPr>
                      <a:r>
                        <a:t/>
                      </a:r>
                      <a:endParaRPr>
                        <a:solidFill>
                          <a:srgbClr val="000000"/>
                        </a:solidFill>
                        <a:latin typeface="Spectral"/>
                        <a:ea typeface="Spectral"/>
                        <a:cs typeface="Spectral"/>
                        <a:sym typeface="Spectr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GB">
                          <a:latin typeface="Spectral"/>
                          <a:ea typeface="Spectral"/>
                          <a:cs typeface="Spectral"/>
                          <a:sym typeface="Spectral"/>
                        </a:rPr>
                        <a:t>Business</a:t>
                      </a:r>
                      <a:endParaRPr>
                        <a:latin typeface="Spectral"/>
                        <a:ea typeface="Spectral"/>
                        <a:cs typeface="Spectral"/>
                        <a:sym typeface="Spectr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GB">
                          <a:latin typeface="Spectral"/>
                          <a:ea typeface="Spectral"/>
                          <a:cs typeface="Spectral"/>
                          <a:sym typeface="Spectral"/>
                        </a:rPr>
                        <a:t>Personal</a:t>
                      </a:r>
                      <a:endParaRPr>
                        <a:latin typeface="Spectral"/>
                        <a:ea typeface="Spectral"/>
                        <a:cs typeface="Spectral"/>
                        <a:sym typeface="Spectr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A4C2F4"/>
                    </a:solidFill>
                  </a:tcPr>
                </a:tc>
              </a:tr>
              <a:tr h="387625">
                <a:tc>
                  <a:txBody>
                    <a:bodyPr/>
                    <a:lstStyle/>
                    <a:p>
                      <a:pPr indent="0" lvl="0" marL="0" rtl="0" algn="l">
                        <a:spcBef>
                          <a:spcPts val="0"/>
                        </a:spcBef>
                        <a:spcAft>
                          <a:spcPts val="0"/>
                        </a:spcAft>
                        <a:buNone/>
                      </a:pPr>
                      <a:r>
                        <a:rPr lang="en-GB">
                          <a:latin typeface="Spectral"/>
                          <a:ea typeface="Spectral"/>
                          <a:cs typeface="Spectral"/>
                          <a:sym typeface="Spectral"/>
                        </a:rPr>
                        <a:t>API</a:t>
                      </a:r>
                      <a:endParaRPr>
                        <a:latin typeface="Spectral"/>
                        <a:ea typeface="Spectral"/>
                        <a:cs typeface="Spectral"/>
                        <a:sym typeface="Spectr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Spectral"/>
                          <a:ea typeface="Spectral"/>
                          <a:cs typeface="Spectral"/>
                          <a:sym typeface="Spectral"/>
                        </a:rPr>
                        <a:t>472</a:t>
                      </a:r>
                      <a:endParaRPr>
                        <a:latin typeface="Spectral"/>
                        <a:ea typeface="Spectral"/>
                        <a:cs typeface="Spectral"/>
                        <a:sym typeface="Spectr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Spectral"/>
                          <a:ea typeface="Spectral"/>
                          <a:cs typeface="Spectral"/>
                          <a:sym typeface="Spectral"/>
                        </a:rPr>
                        <a:t>0</a:t>
                      </a:r>
                      <a:endParaRPr>
                        <a:latin typeface="Spectral"/>
                        <a:ea typeface="Spectral"/>
                        <a:cs typeface="Spectral"/>
                        <a:sym typeface="Spectr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7625">
                <a:tc>
                  <a:txBody>
                    <a:bodyPr/>
                    <a:lstStyle/>
                    <a:p>
                      <a:pPr indent="0" lvl="0" marL="0" rtl="0" algn="l">
                        <a:spcBef>
                          <a:spcPts val="0"/>
                        </a:spcBef>
                        <a:spcAft>
                          <a:spcPts val="0"/>
                        </a:spcAft>
                        <a:buNone/>
                      </a:pPr>
                      <a:r>
                        <a:rPr lang="en-GB">
                          <a:latin typeface="Spectral"/>
                          <a:ea typeface="Spectral"/>
                          <a:cs typeface="Spectral"/>
                          <a:sym typeface="Spectral"/>
                        </a:rPr>
                        <a:t>Android</a:t>
                      </a:r>
                      <a:endParaRPr>
                        <a:latin typeface="Spectral"/>
                        <a:ea typeface="Spectral"/>
                        <a:cs typeface="Spectral"/>
                        <a:sym typeface="Spectr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Spectral"/>
                          <a:ea typeface="Spectral"/>
                          <a:cs typeface="Spectral"/>
                          <a:sym typeface="Spectral"/>
                        </a:rPr>
                        <a:t>384</a:t>
                      </a:r>
                      <a:endParaRPr>
                        <a:latin typeface="Spectral"/>
                        <a:ea typeface="Spectral"/>
                        <a:cs typeface="Spectral"/>
                        <a:sym typeface="Spectr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000000"/>
                          </a:solidFill>
                          <a:latin typeface="Spectral"/>
                          <a:ea typeface="Spectral"/>
                          <a:cs typeface="Spectral"/>
                          <a:sym typeface="Spectral"/>
                        </a:rPr>
                        <a:t>2358</a:t>
                      </a:r>
                      <a:endParaRPr>
                        <a:latin typeface="Spectral"/>
                        <a:ea typeface="Spectral"/>
                        <a:cs typeface="Spectral"/>
                        <a:sym typeface="Spectr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7625">
                <a:tc>
                  <a:txBody>
                    <a:bodyPr/>
                    <a:lstStyle/>
                    <a:p>
                      <a:pPr indent="0" lvl="0" marL="0" rtl="0" algn="l">
                        <a:spcBef>
                          <a:spcPts val="0"/>
                        </a:spcBef>
                        <a:spcAft>
                          <a:spcPts val="0"/>
                        </a:spcAft>
                        <a:buNone/>
                      </a:pPr>
                      <a:r>
                        <a:rPr lang="en-GB">
                          <a:latin typeface="Spectral"/>
                          <a:ea typeface="Spectral"/>
                          <a:cs typeface="Spectral"/>
                          <a:sym typeface="Spectral"/>
                        </a:rPr>
                        <a:t>Desktop</a:t>
                      </a:r>
                      <a:endParaRPr>
                        <a:latin typeface="Spectral"/>
                        <a:ea typeface="Spectral"/>
                        <a:cs typeface="Spectral"/>
                        <a:sym typeface="Spectr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Spectral"/>
                          <a:ea typeface="Spectral"/>
                          <a:cs typeface="Spectral"/>
                          <a:sym typeface="Spectral"/>
                        </a:rPr>
                        <a:t>2127</a:t>
                      </a:r>
                      <a:endParaRPr>
                        <a:latin typeface="Spectral"/>
                        <a:ea typeface="Spectral"/>
                        <a:cs typeface="Spectral"/>
                        <a:sym typeface="Spectr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Spectral"/>
                          <a:ea typeface="Spectral"/>
                          <a:cs typeface="Spectral"/>
                          <a:sym typeface="Spectral"/>
                        </a:rPr>
                        <a:t>255</a:t>
                      </a:r>
                      <a:endParaRPr>
                        <a:latin typeface="Spectral"/>
                        <a:ea typeface="Spectral"/>
                        <a:cs typeface="Spectral"/>
                        <a:sym typeface="Spectr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7625">
                <a:tc>
                  <a:txBody>
                    <a:bodyPr/>
                    <a:lstStyle/>
                    <a:p>
                      <a:pPr indent="0" lvl="0" marL="0" rtl="0" algn="l">
                        <a:spcBef>
                          <a:spcPts val="0"/>
                        </a:spcBef>
                        <a:spcAft>
                          <a:spcPts val="0"/>
                        </a:spcAft>
                        <a:buNone/>
                      </a:pPr>
                      <a:r>
                        <a:rPr lang="en-GB">
                          <a:latin typeface="Spectral"/>
                          <a:ea typeface="Spectral"/>
                          <a:cs typeface="Spectral"/>
                          <a:sym typeface="Spectral"/>
                        </a:rPr>
                        <a:t>Ios</a:t>
                      </a:r>
                      <a:endParaRPr>
                        <a:latin typeface="Spectral"/>
                        <a:ea typeface="Spectral"/>
                        <a:cs typeface="Spectral"/>
                        <a:sym typeface="Spectr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Spectral"/>
                          <a:ea typeface="Spectral"/>
                          <a:cs typeface="Spectral"/>
                          <a:sym typeface="Spectral"/>
                        </a:rPr>
                        <a:t>76</a:t>
                      </a:r>
                      <a:endParaRPr>
                        <a:latin typeface="Spectral"/>
                        <a:ea typeface="Spectral"/>
                        <a:cs typeface="Spectral"/>
                        <a:sym typeface="Spectr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Spectral"/>
                          <a:ea typeface="Spectral"/>
                          <a:cs typeface="Spectral"/>
                          <a:sym typeface="Spectral"/>
                        </a:rPr>
                        <a:t>720</a:t>
                      </a:r>
                      <a:endParaRPr>
                        <a:latin typeface="Spectral"/>
                        <a:ea typeface="Spectral"/>
                        <a:cs typeface="Spectral"/>
                        <a:sym typeface="Spectr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7625">
                <a:tc>
                  <a:txBody>
                    <a:bodyPr/>
                    <a:lstStyle/>
                    <a:p>
                      <a:pPr indent="0" lvl="0" marL="0" rtl="0" algn="l">
                        <a:spcBef>
                          <a:spcPts val="0"/>
                        </a:spcBef>
                        <a:spcAft>
                          <a:spcPts val="0"/>
                        </a:spcAft>
                        <a:buNone/>
                      </a:pPr>
                      <a:r>
                        <a:rPr lang="en-GB">
                          <a:latin typeface="Spectral"/>
                          <a:ea typeface="Spectral"/>
                          <a:cs typeface="Spectral"/>
                          <a:sym typeface="Spectral"/>
                        </a:rPr>
                        <a:t>Peer Web</a:t>
                      </a:r>
                      <a:endParaRPr>
                        <a:latin typeface="Spectral"/>
                        <a:ea typeface="Spectral"/>
                        <a:cs typeface="Spectral"/>
                        <a:sym typeface="Spectr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Spectral"/>
                          <a:ea typeface="Spectral"/>
                          <a:cs typeface="Spectral"/>
                          <a:sym typeface="Spectral"/>
                        </a:rPr>
                        <a:t>0</a:t>
                      </a:r>
                      <a:endParaRPr>
                        <a:latin typeface="Spectral"/>
                        <a:ea typeface="Spectral"/>
                        <a:cs typeface="Spectral"/>
                        <a:sym typeface="Spectr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Spectral"/>
                          <a:ea typeface="Spectral"/>
                          <a:cs typeface="Spectral"/>
                          <a:sym typeface="Spectral"/>
                        </a:rPr>
                        <a:t>1</a:t>
                      </a:r>
                      <a:endParaRPr>
                        <a:latin typeface="Spectral"/>
                        <a:ea typeface="Spectral"/>
                        <a:cs typeface="Spectral"/>
                        <a:sym typeface="Spectr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73" name="Google Shape;173;p26"/>
          <p:cNvSpPr txBox="1"/>
          <p:nvPr/>
        </p:nvSpPr>
        <p:spPr>
          <a:xfrm>
            <a:off x="204388" y="3708650"/>
            <a:ext cx="1057500" cy="2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t>Table 6</a:t>
            </a:r>
            <a:endParaRPr b="1" sz="1100"/>
          </a:p>
        </p:txBody>
      </p:sp>
      <p:sp>
        <p:nvSpPr>
          <p:cNvPr id="174" name="Google Shape;174;p26"/>
          <p:cNvSpPr txBox="1"/>
          <p:nvPr/>
        </p:nvSpPr>
        <p:spPr>
          <a:xfrm>
            <a:off x="4466975" y="4634525"/>
            <a:ext cx="1057500" cy="2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t>Fig</a:t>
            </a:r>
            <a:r>
              <a:rPr b="1" lang="en-GB" sz="1100"/>
              <a:t> 6</a:t>
            </a:r>
            <a:endParaRPr b="1"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377025" y="2143200"/>
            <a:ext cx="8520600" cy="572700"/>
          </a:xfrm>
          <a:prstGeom prst="rect">
            <a:avLst/>
          </a:prstGeom>
        </p:spPr>
        <p:txBody>
          <a:bodyPr anchorCtr="0" anchor="t" bIns="91425" lIns="91425" spcFirstLastPara="1" rIns="91425" wrap="square" tIns="91425">
            <a:noAutofit/>
          </a:bodyPr>
          <a:lstStyle/>
          <a:p>
            <a:pPr indent="0" lvl="0" marL="2743200" rtl="0" algn="l">
              <a:spcBef>
                <a:spcPts val="0"/>
              </a:spcBef>
              <a:spcAft>
                <a:spcPts val="0"/>
              </a:spcAft>
              <a:buNone/>
            </a:pPr>
            <a:r>
              <a:rPr lang="en-GB">
                <a:solidFill>
                  <a:srgbClr val="434343"/>
                </a:solidFill>
                <a:latin typeface="Spectral"/>
                <a:ea typeface="Spectral"/>
                <a:cs typeface="Spectral"/>
                <a:sym typeface="Spectral"/>
              </a:rPr>
              <a:t>Vehicle Type</a:t>
            </a:r>
            <a:endParaRPr>
              <a:solidFill>
                <a:srgbClr val="434343"/>
              </a:solidFill>
              <a:latin typeface="Spectral"/>
              <a:ea typeface="Spectral"/>
              <a:cs typeface="Spectral"/>
              <a:sym typeface="Spectral"/>
            </a:endParaRPr>
          </a:p>
        </p:txBody>
      </p:sp>
      <p:pic>
        <p:nvPicPr>
          <p:cNvPr id="180" name="Google Shape;180;p27"/>
          <p:cNvPicPr preferRelativeResize="0"/>
          <p:nvPr/>
        </p:nvPicPr>
        <p:blipFill>
          <a:blip r:embed="rId3">
            <a:alphaModFix/>
          </a:blip>
          <a:stretch>
            <a:fillRect/>
          </a:stretch>
        </p:blipFill>
        <p:spPr>
          <a:xfrm>
            <a:off x="-158275" y="-130200"/>
            <a:ext cx="1782826" cy="982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311700" y="198525"/>
            <a:ext cx="8520600" cy="572700"/>
          </a:xfrm>
          <a:prstGeom prst="rect">
            <a:avLst/>
          </a:prstGeom>
        </p:spPr>
        <p:txBody>
          <a:bodyPr anchorCtr="0" anchor="t" bIns="91425" lIns="91425" spcFirstLastPara="1" rIns="91425" wrap="square" tIns="91425">
            <a:noAutofit/>
          </a:bodyPr>
          <a:lstStyle/>
          <a:p>
            <a:pPr indent="0" lvl="0" marL="1371600" rtl="0" algn="l">
              <a:spcBef>
                <a:spcPts val="0"/>
              </a:spcBef>
              <a:spcAft>
                <a:spcPts val="0"/>
              </a:spcAft>
              <a:buNone/>
            </a:pPr>
            <a:r>
              <a:rPr lang="en-GB">
                <a:solidFill>
                  <a:srgbClr val="666666"/>
                </a:solidFill>
                <a:latin typeface="Spectral"/>
                <a:ea typeface="Spectral"/>
                <a:cs typeface="Spectral"/>
                <a:sym typeface="Spectral"/>
              </a:rPr>
              <a:t>Vehicle Cancelled orders </a:t>
            </a:r>
            <a:endParaRPr>
              <a:solidFill>
                <a:srgbClr val="666666"/>
              </a:solidFill>
              <a:latin typeface="Spectral"/>
              <a:ea typeface="Spectral"/>
              <a:cs typeface="Spectral"/>
              <a:sym typeface="Spectral"/>
            </a:endParaRPr>
          </a:p>
        </p:txBody>
      </p:sp>
      <p:sp>
        <p:nvSpPr>
          <p:cNvPr id="186" name="Google Shape;186;p28"/>
          <p:cNvSpPr txBox="1"/>
          <p:nvPr>
            <p:ph idx="1" type="body"/>
          </p:nvPr>
        </p:nvSpPr>
        <p:spPr>
          <a:xfrm>
            <a:off x="464100" y="415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400">
                <a:solidFill>
                  <a:srgbClr val="000000"/>
                </a:solidFill>
                <a:latin typeface="Spectral"/>
                <a:ea typeface="Spectral"/>
                <a:cs typeface="Spectral"/>
                <a:sym typeface="Spectral"/>
              </a:rPr>
              <a:t>Order are mostly placed on bikes and it can be observed that No driver has been allocated to my request was the main issue. This is an important factor to resolve.</a:t>
            </a:r>
            <a:endParaRPr sz="1400">
              <a:solidFill>
                <a:srgbClr val="000000"/>
              </a:solidFill>
              <a:latin typeface="Spectral"/>
              <a:ea typeface="Spectral"/>
              <a:cs typeface="Spectral"/>
              <a:sym typeface="Spectral"/>
            </a:endParaRPr>
          </a:p>
        </p:txBody>
      </p:sp>
      <p:pic>
        <p:nvPicPr>
          <p:cNvPr id="187" name="Google Shape;187;p28"/>
          <p:cNvPicPr preferRelativeResize="0"/>
          <p:nvPr/>
        </p:nvPicPr>
        <p:blipFill>
          <a:blip r:embed="rId3">
            <a:alphaModFix/>
          </a:blip>
          <a:stretch>
            <a:fillRect/>
          </a:stretch>
        </p:blipFill>
        <p:spPr>
          <a:xfrm>
            <a:off x="-158275" y="-211600"/>
            <a:ext cx="1782826" cy="982825"/>
          </a:xfrm>
          <a:prstGeom prst="rect">
            <a:avLst/>
          </a:prstGeom>
          <a:noFill/>
          <a:ln>
            <a:noFill/>
          </a:ln>
        </p:spPr>
      </p:pic>
      <p:pic>
        <p:nvPicPr>
          <p:cNvPr id="188" name="Google Shape;188;p28"/>
          <p:cNvPicPr preferRelativeResize="0"/>
          <p:nvPr/>
        </p:nvPicPr>
        <p:blipFill>
          <a:blip r:embed="rId4">
            <a:alphaModFix/>
          </a:blip>
          <a:stretch>
            <a:fillRect/>
          </a:stretch>
        </p:blipFill>
        <p:spPr>
          <a:xfrm>
            <a:off x="544300" y="858300"/>
            <a:ext cx="6158336" cy="3083450"/>
          </a:xfrm>
          <a:prstGeom prst="rect">
            <a:avLst/>
          </a:prstGeom>
          <a:noFill/>
          <a:ln>
            <a:noFill/>
          </a:ln>
        </p:spPr>
      </p:pic>
      <p:sp>
        <p:nvSpPr>
          <p:cNvPr id="189" name="Google Shape;189;p28"/>
          <p:cNvSpPr txBox="1"/>
          <p:nvPr/>
        </p:nvSpPr>
        <p:spPr>
          <a:xfrm>
            <a:off x="1624550" y="3677750"/>
            <a:ext cx="1057500" cy="2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t>Fig 7</a:t>
            </a:r>
            <a:endParaRPr b="1"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2743200" rtl="0" algn="l">
              <a:spcBef>
                <a:spcPts val="0"/>
              </a:spcBef>
              <a:spcAft>
                <a:spcPts val="0"/>
              </a:spcAft>
              <a:buNone/>
            </a:pPr>
            <a:r>
              <a:rPr lang="en-GB">
                <a:latin typeface="Spectral"/>
                <a:ea typeface="Spectral"/>
                <a:cs typeface="Spectral"/>
                <a:sym typeface="Spectral"/>
              </a:rPr>
              <a:t>Distance </a:t>
            </a:r>
            <a:endParaRPr>
              <a:latin typeface="Spectral"/>
              <a:ea typeface="Spectral"/>
              <a:cs typeface="Spectral"/>
              <a:sym typeface="Spectral"/>
            </a:endParaRPr>
          </a:p>
        </p:txBody>
      </p:sp>
      <p:sp>
        <p:nvSpPr>
          <p:cNvPr id="195" name="Google Shape;195;p29"/>
          <p:cNvSpPr txBox="1"/>
          <p:nvPr>
            <p:ph idx="1" type="body"/>
          </p:nvPr>
        </p:nvSpPr>
        <p:spPr>
          <a:xfrm>
            <a:off x="5631800" y="1209700"/>
            <a:ext cx="3581100" cy="290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400">
                <a:solidFill>
                  <a:srgbClr val="000000"/>
                </a:solidFill>
                <a:latin typeface="Spectral"/>
                <a:ea typeface="Spectral"/>
                <a:cs typeface="Spectral"/>
                <a:sym typeface="Spectral"/>
              </a:rPr>
              <a:t>T</a:t>
            </a:r>
            <a:r>
              <a:rPr lang="en-GB" sz="1400">
                <a:solidFill>
                  <a:srgbClr val="000000"/>
                </a:solidFill>
                <a:latin typeface="Spectral"/>
                <a:ea typeface="Spectral"/>
                <a:cs typeface="Spectral"/>
                <a:sym typeface="Spectral"/>
              </a:rPr>
              <a:t>here were 10 orders made at a distance of 200 km through express order. Their main reason for cancellation was the driver is too far away. This shows that deliveries should be done from a close proximity to the customers thus have more delivery centres.</a:t>
            </a:r>
            <a:endParaRPr sz="1400">
              <a:solidFill>
                <a:srgbClr val="000000"/>
              </a:solidFill>
              <a:latin typeface="Spectral"/>
              <a:ea typeface="Spectral"/>
              <a:cs typeface="Spectral"/>
              <a:sym typeface="Spectral"/>
            </a:endParaRPr>
          </a:p>
          <a:p>
            <a:pPr indent="0" lvl="0" marL="0" rtl="0" algn="l">
              <a:spcBef>
                <a:spcPts val="1600"/>
              </a:spcBef>
              <a:spcAft>
                <a:spcPts val="1600"/>
              </a:spcAft>
              <a:buNone/>
            </a:pPr>
            <a:r>
              <a:t/>
            </a:r>
            <a:endParaRPr sz="1400">
              <a:latin typeface="Spectral"/>
              <a:ea typeface="Spectral"/>
              <a:cs typeface="Spectral"/>
              <a:sym typeface="Spectral"/>
            </a:endParaRPr>
          </a:p>
        </p:txBody>
      </p:sp>
      <p:pic>
        <p:nvPicPr>
          <p:cNvPr id="196" name="Google Shape;196;p29"/>
          <p:cNvPicPr preferRelativeResize="0"/>
          <p:nvPr/>
        </p:nvPicPr>
        <p:blipFill>
          <a:blip r:embed="rId3">
            <a:alphaModFix/>
          </a:blip>
          <a:stretch>
            <a:fillRect/>
          </a:stretch>
        </p:blipFill>
        <p:spPr>
          <a:xfrm>
            <a:off x="-158275" y="-179050"/>
            <a:ext cx="1782826" cy="982825"/>
          </a:xfrm>
          <a:prstGeom prst="rect">
            <a:avLst/>
          </a:prstGeom>
          <a:noFill/>
          <a:ln>
            <a:noFill/>
          </a:ln>
        </p:spPr>
      </p:pic>
      <p:pic>
        <p:nvPicPr>
          <p:cNvPr id="197" name="Google Shape;197;p29"/>
          <p:cNvPicPr preferRelativeResize="0"/>
          <p:nvPr/>
        </p:nvPicPr>
        <p:blipFill>
          <a:blip r:embed="rId4">
            <a:alphaModFix/>
          </a:blip>
          <a:stretch>
            <a:fillRect/>
          </a:stretch>
        </p:blipFill>
        <p:spPr>
          <a:xfrm>
            <a:off x="311700" y="1048750"/>
            <a:ext cx="5320100" cy="3440400"/>
          </a:xfrm>
          <a:prstGeom prst="rect">
            <a:avLst/>
          </a:prstGeom>
          <a:noFill/>
          <a:ln>
            <a:noFill/>
          </a:ln>
        </p:spPr>
      </p:pic>
      <p:sp>
        <p:nvSpPr>
          <p:cNvPr id="198" name="Google Shape;198;p29"/>
          <p:cNvSpPr txBox="1"/>
          <p:nvPr/>
        </p:nvSpPr>
        <p:spPr>
          <a:xfrm>
            <a:off x="461050" y="4225150"/>
            <a:ext cx="1057500" cy="2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t>Fig 8</a:t>
            </a:r>
            <a:endParaRPr b="1" sz="1100"/>
          </a:p>
          <a:p>
            <a:pPr indent="0" lvl="0" marL="0" rtl="0" algn="l">
              <a:spcBef>
                <a:spcPts val="0"/>
              </a:spcBef>
              <a:spcAft>
                <a:spcPts val="0"/>
              </a:spcAft>
              <a:buNone/>
            </a:pPr>
            <a:r>
              <a:t/>
            </a:r>
            <a:endParaRPr b="1"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311700" y="240050"/>
            <a:ext cx="8520600" cy="572700"/>
          </a:xfrm>
          <a:prstGeom prst="rect">
            <a:avLst/>
          </a:prstGeom>
        </p:spPr>
        <p:txBody>
          <a:bodyPr anchorCtr="0" anchor="t" bIns="91425" lIns="91425" spcFirstLastPara="1" rIns="91425" wrap="square" tIns="91425">
            <a:noAutofit/>
          </a:bodyPr>
          <a:lstStyle/>
          <a:p>
            <a:pPr indent="457200" lvl="0" marL="914400" rtl="0" algn="l">
              <a:spcBef>
                <a:spcPts val="0"/>
              </a:spcBef>
              <a:spcAft>
                <a:spcPts val="0"/>
              </a:spcAft>
              <a:buClr>
                <a:schemeClr val="dk1"/>
              </a:buClr>
              <a:buSzPts val="1100"/>
              <a:buFont typeface="Arial"/>
              <a:buNone/>
            </a:pPr>
            <a:r>
              <a:rPr lang="en-GB">
                <a:latin typeface="Spectral"/>
                <a:ea typeface="Spectral"/>
                <a:cs typeface="Spectral"/>
                <a:sym typeface="Spectral"/>
              </a:rPr>
              <a:t>Distance-Continued</a:t>
            </a:r>
            <a:endParaRPr>
              <a:latin typeface="Spectral"/>
              <a:ea typeface="Spectral"/>
              <a:cs typeface="Spectral"/>
              <a:sym typeface="Spectral"/>
            </a:endParaRPr>
          </a:p>
          <a:p>
            <a:pPr indent="0" lvl="0" marL="0" rtl="0" algn="l">
              <a:spcBef>
                <a:spcPts val="0"/>
              </a:spcBef>
              <a:spcAft>
                <a:spcPts val="0"/>
              </a:spcAft>
              <a:buNone/>
            </a:pPr>
            <a:r>
              <a:t/>
            </a:r>
            <a:endParaRPr/>
          </a:p>
        </p:txBody>
      </p:sp>
      <p:sp>
        <p:nvSpPr>
          <p:cNvPr id="204" name="Google Shape;204;p30"/>
          <p:cNvSpPr txBox="1"/>
          <p:nvPr>
            <p:ph idx="1" type="body"/>
          </p:nvPr>
        </p:nvSpPr>
        <p:spPr>
          <a:xfrm>
            <a:off x="311700" y="4458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400">
                <a:solidFill>
                  <a:srgbClr val="000000"/>
                </a:solidFill>
                <a:latin typeface="Spectral"/>
                <a:ea typeface="Spectral"/>
                <a:cs typeface="Spectral"/>
                <a:sym typeface="Spectral"/>
              </a:rPr>
              <a:t>The fig. 9  shows that most orders of longer distance were recorded during the evening. More efficient delivery should be adressed at this time.</a:t>
            </a:r>
            <a:endParaRPr sz="1400">
              <a:solidFill>
                <a:srgbClr val="000000"/>
              </a:solidFill>
              <a:latin typeface="Spectral"/>
              <a:ea typeface="Spectral"/>
              <a:cs typeface="Spectral"/>
              <a:sym typeface="Spectral"/>
            </a:endParaRPr>
          </a:p>
        </p:txBody>
      </p:sp>
      <p:pic>
        <p:nvPicPr>
          <p:cNvPr id="205" name="Google Shape;205;p30"/>
          <p:cNvPicPr preferRelativeResize="0"/>
          <p:nvPr/>
        </p:nvPicPr>
        <p:blipFill>
          <a:blip r:embed="rId3">
            <a:alphaModFix/>
          </a:blip>
          <a:stretch>
            <a:fillRect/>
          </a:stretch>
        </p:blipFill>
        <p:spPr>
          <a:xfrm>
            <a:off x="323850" y="905100"/>
            <a:ext cx="8496300" cy="3352800"/>
          </a:xfrm>
          <a:prstGeom prst="rect">
            <a:avLst/>
          </a:prstGeom>
          <a:noFill/>
          <a:ln>
            <a:noFill/>
          </a:ln>
        </p:spPr>
      </p:pic>
      <p:sp>
        <p:nvSpPr>
          <p:cNvPr id="206" name="Google Shape;206;p30"/>
          <p:cNvSpPr txBox="1"/>
          <p:nvPr/>
        </p:nvSpPr>
        <p:spPr>
          <a:xfrm>
            <a:off x="311700" y="4094700"/>
            <a:ext cx="1057500" cy="2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t>Fig 9</a:t>
            </a:r>
            <a:endParaRPr b="1" sz="1100"/>
          </a:p>
          <a:p>
            <a:pPr indent="0" lvl="0" marL="0" rtl="0" algn="l">
              <a:spcBef>
                <a:spcPts val="0"/>
              </a:spcBef>
              <a:spcAft>
                <a:spcPts val="0"/>
              </a:spcAft>
              <a:buNone/>
            </a:pPr>
            <a:r>
              <a:t/>
            </a:r>
            <a:endParaRPr b="1" sz="1100"/>
          </a:p>
        </p:txBody>
      </p:sp>
      <p:pic>
        <p:nvPicPr>
          <p:cNvPr id="207" name="Google Shape;207;p30"/>
          <p:cNvPicPr preferRelativeResize="0"/>
          <p:nvPr/>
        </p:nvPicPr>
        <p:blipFill>
          <a:blip r:embed="rId4">
            <a:alphaModFix/>
          </a:blip>
          <a:stretch>
            <a:fillRect/>
          </a:stretch>
        </p:blipFill>
        <p:spPr>
          <a:xfrm>
            <a:off x="-158275" y="-179050"/>
            <a:ext cx="1782826" cy="982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2743200" rtl="0" algn="l">
              <a:spcBef>
                <a:spcPts val="0"/>
              </a:spcBef>
              <a:spcAft>
                <a:spcPts val="0"/>
              </a:spcAft>
              <a:buNone/>
            </a:pPr>
            <a:r>
              <a:rPr lang="en-GB">
                <a:latin typeface="Spectral"/>
                <a:ea typeface="Spectral"/>
                <a:cs typeface="Spectral"/>
                <a:sym typeface="Spectral"/>
              </a:rPr>
              <a:t>Time of the day</a:t>
            </a:r>
            <a:endParaRPr>
              <a:latin typeface="Spectral"/>
              <a:ea typeface="Spectral"/>
              <a:cs typeface="Spectral"/>
              <a:sym typeface="Spectral"/>
            </a:endParaRPr>
          </a:p>
        </p:txBody>
      </p:sp>
      <p:pic>
        <p:nvPicPr>
          <p:cNvPr id="213" name="Google Shape;213;p31"/>
          <p:cNvPicPr preferRelativeResize="0"/>
          <p:nvPr/>
        </p:nvPicPr>
        <p:blipFill>
          <a:blip r:embed="rId3">
            <a:alphaModFix/>
          </a:blip>
          <a:stretch>
            <a:fillRect/>
          </a:stretch>
        </p:blipFill>
        <p:spPr>
          <a:xfrm>
            <a:off x="-158275" y="-179050"/>
            <a:ext cx="1782826" cy="982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idx="1" type="subTitle"/>
          </p:nvPr>
        </p:nvSpPr>
        <p:spPr>
          <a:xfrm>
            <a:off x="311700" y="2106375"/>
            <a:ext cx="8520600" cy="99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Spectral"/>
                <a:ea typeface="Spectral"/>
                <a:cs typeface="Spectral"/>
                <a:sym typeface="Spectral"/>
              </a:rPr>
              <a:t>Overview of Sendy Order Cancellations</a:t>
            </a:r>
            <a:endParaRPr>
              <a:latin typeface="Spectral"/>
              <a:ea typeface="Spectral"/>
              <a:cs typeface="Spectral"/>
              <a:sym typeface="Spectral"/>
            </a:endParaRPr>
          </a:p>
        </p:txBody>
      </p:sp>
      <p:pic>
        <p:nvPicPr>
          <p:cNvPr id="62" name="Google Shape;62;p14"/>
          <p:cNvPicPr preferRelativeResize="0"/>
          <p:nvPr/>
        </p:nvPicPr>
        <p:blipFill>
          <a:blip r:embed="rId3">
            <a:alphaModFix/>
          </a:blip>
          <a:stretch>
            <a:fillRect/>
          </a:stretch>
        </p:blipFill>
        <p:spPr>
          <a:xfrm>
            <a:off x="-207950" y="0"/>
            <a:ext cx="1806725" cy="996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2743200" rtl="0" algn="l">
              <a:spcBef>
                <a:spcPts val="0"/>
              </a:spcBef>
              <a:spcAft>
                <a:spcPts val="0"/>
              </a:spcAft>
              <a:buNone/>
            </a:pPr>
            <a:r>
              <a:rPr lang="en-GB">
                <a:latin typeface="Spectral"/>
                <a:ea typeface="Spectral"/>
                <a:cs typeface="Spectral"/>
                <a:sym typeface="Spectral"/>
              </a:rPr>
              <a:t>Time of the day</a:t>
            </a:r>
            <a:endParaRPr>
              <a:latin typeface="Spectral"/>
              <a:ea typeface="Spectral"/>
              <a:cs typeface="Spectral"/>
              <a:sym typeface="Spectral"/>
            </a:endParaRPr>
          </a:p>
        </p:txBody>
      </p:sp>
      <p:pic>
        <p:nvPicPr>
          <p:cNvPr id="219" name="Google Shape;219;p32"/>
          <p:cNvPicPr preferRelativeResize="0"/>
          <p:nvPr/>
        </p:nvPicPr>
        <p:blipFill>
          <a:blip r:embed="rId3">
            <a:alphaModFix/>
          </a:blip>
          <a:stretch>
            <a:fillRect/>
          </a:stretch>
        </p:blipFill>
        <p:spPr>
          <a:xfrm>
            <a:off x="311700" y="1211325"/>
            <a:ext cx="4520700" cy="3573043"/>
          </a:xfrm>
          <a:prstGeom prst="rect">
            <a:avLst/>
          </a:prstGeom>
          <a:noFill/>
          <a:ln>
            <a:noFill/>
          </a:ln>
        </p:spPr>
      </p:pic>
      <p:sp>
        <p:nvSpPr>
          <p:cNvPr id="220" name="Google Shape;220;p32"/>
          <p:cNvSpPr txBox="1"/>
          <p:nvPr>
            <p:ph idx="2" type="body"/>
          </p:nvPr>
        </p:nvSpPr>
        <p:spPr>
          <a:xfrm>
            <a:off x="4832400" y="101772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000000"/>
                </a:solidFill>
                <a:latin typeface="Spectral"/>
                <a:ea typeface="Spectral"/>
                <a:cs typeface="Spectral"/>
                <a:sym typeface="Spectral"/>
              </a:rPr>
              <a:t>Most orders were cancelled during the morning and afternoon hours. This is a vital point to resolve to reduce cancelled orders.</a:t>
            </a:r>
            <a:endParaRPr sz="1800">
              <a:solidFill>
                <a:srgbClr val="000000"/>
              </a:solidFill>
              <a:latin typeface="Spectral"/>
              <a:ea typeface="Spectral"/>
              <a:cs typeface="Spectral"/>
              <a:sym typeface="Spectral"/>
            </a:endParaRPr>
          </a:p>
          <a:p>
            <a:pPr indent="0" lvl="0" marL="0" rtl="0" algn="l">
              <a:spcBef>
                <a:spcPts val="1600"/>
              </a:spcBef>
              <a:spcAft>
                <a:spcPts val="0"/>
              </a:spcAft>
              <a:buNone/>
            </a:pPr>
            <a:r>
              <a:t/>
            </a:r>
            <a:endParaRPr sz="1800">
              <a:solidFill>
                <a:srgbClr val="000000"/>
              </a:solidFill>
              <a:latin typeface="Spectral"/>
              <a:ea typeface="Spectral"/>
              <a:cs typeface="Spectral"/>
              <a:sym typeface="Spectral"/>
            </a:endParaRPr>
          </a:p>
          <a:p>
            <a:pPr indent="0" lvl="0" marL="0" rtl="0" algn="l">
              <a:spcBef>
                <a:spcPts val="1600"/>
              </a:spcBef>
              <a:spcAft>
                <a:spcPts val="1600"/>
              </a:spcAft>
              <a:buNone/>
            </a:pPr>
            <a:r>
              <a:t/>
            </a:r>
            <a:endParaRPr sz="1800">
              <a:solidFill>
                <a:srgbClr val="000000"/>
              </a:solidFill>
              <a:latin typeface="Spectral"/>
              <a:ea typeface="Spectral"/>
              <a:cs typeface="Spectral"/>
              <a:sym typeface="Spectral"/>
            </a:endParaRPr>
          </a:p>
        </p:txBody>
      </p:sp>
      <p:sp>
        <p:nvSpPr>
          <p:cNvPr id="221" name="Google Shape;221;p32"/>
          <p:cNvSpPr txBox="1"/>
          <p:nvPr/>
        </p:nvSpPr>
        <p:spPr>
          <a:xfrm>
            <a:off x="461050" y="4655325"/>
            <a:ext cx="1057500" cy="2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t>Fig 9</a:t>
            </a:r>
            <a:endParaRPr b="1" sz="1100"/>
          </a:p>
          <a:p>
            <a:pPr indent="0" lvl="0" marL="0" rtl="0" algn="l">
              <a:spcBef>
                <a:spcPts val="0"/>
              </a:spcBef>
              <a:spcAft>
                <a:spcPts val="0"/>
              </a:spcAft>
              <a:buNone/>
            </a:pPr>
            <a:r>
              <a:t/>
            </a:r>
            <a:endParaRPr b="1" sz="1100"/>
          </a:p>
        </p:txBody>
      </p:sp>
      <p:pic>
        <p:nvPicPr>
          <p:cNvPr id="222" name="Google Shape;222;p32"/>
          <p:cNvPicPr preferRelativeResize="0"/>
          <p:nvPr/>
        </p:nvPicPr>
        <p:blipFill>
          <a:blip r:embed="rId4">
            <a:alphaModFix/>
          </a:blip>
          <a:stretch>
            <a:fillRect/>
          </a:stretch>
        </p:blipFill>
        <p:spPr>
          <a:xfrm>
            <a:off x="-158275" y="-179050"/>
            <a:ext cx="1782826" cy="982825"/>
          </a:xfrm>
          <a:prstGeom prst="rect">
            <a:avLst/>
          </a:prstGeom>
          <a:noFill/>
          <a:ln>
            <a:noFill/>
          </a:ln>
        </p:spPr>
      </p:pic>
      <p:graphicFrame>
        <p:nvGraphicFramePr>
          <p:cNvPr id="223" name="Google Shape;223;p32"/>
          <p:cNvGraphicFramePr/>
          <p:nvPr/>
        </p:nvGraphicFramePr>
        <p:xfrm>
          <a:off x="4897775" y="2354700"/>
          <a:ext cx="3000000" cy="3000000"/>
        </p:xfrm>
        <a:graphic>
          <a:graphicData uri="http://schemas.openxmlformats.org/drawingml/2006/table">
            <a:tbl>
              <a:tblPr>
                <a:noFill/>
                <a:tableStyleId>{5827A906-2AEB-47CD-AED1-518B32A35B9E}</a:tableStyleId>
              </a:tblPr>
              <a:tblGrid>
                <a:gridCol w="1949100"/>
                <a:gridCol w="2229150"/>
              </a:tblGrid>
              <a:tr h="166875">
                <a:tc>
                  <a:txBody>
                    <a:bodyPr/>
                    <a:lstStyle/>
                    <a:p>
                      <a:pPr indent="0" lvl="0" marL="0" rtl="0" algn="l">
                        <a:lnSpc>
                          <a:spcPct val="115000"/>
                        </a:lnSpc>
                        <a:spcBef>
                          <a:spcPts val="0"/>
                        </a:spcBef>
                        <a:spcAft>
                          <a:spcPts val="1600"/>
                        </a:spcAft>
                        <a:buClr>
                          <a:schemeClr val="dk1"/>
                        </a:buClr>
                        <a:buSzPts val="1100"/>
                        <a:buFont typeface="Arial"/>
                        <a:buNone/>
                      </a:pPr>
                      <a:r>
                        <a:rPr lang="en-GB" sz="1800">
                          <a:solidFill>
                            <a:schemeClr val="dk1"/>
                          </a:solidFill>
                          <a:latin typeface="Spectral"/>
                          <a:ea typeface="Spectral"/>
                          <a:cs typeface="Spectral"/>
                          <a:sym typeface="Spectral"/>
                        </a:rPr>
                        <a:t>Morning</a:t>
                      </a:r>
                      <a:endParaRPr/>
                    </a:p>
                  </a:txBody>
                  <a:tcPr marT="91425" marB="91425" marR="91425" marL="91425"/>
                </a:tc>
                <a:tc>
                  <a:txBody>
                    <a:bodyPr/>
                    <a:lstStyle/>
                    <a:p>
                      <a:pPr indent="0" lvl="0" marL="0" rtl="0" algn="l">
                        <a:lnSpc>
                          <a:spcPct val="115000"/>
                        </a:lnSpc>
                        <a:spcBef>
                          <a:spcPts val="0"/>
                        </a:spcBef>
                        <a:spcAft>
                          <a:spcPts val="1600"/>
                        </a:spcAft>
                        <a:buClr>
                          <a:schemeClr val="dk1"/>
                        </a:buClr>
                        <a:buSzPts val="1100"/>
                        <a:buFont typeface="Arial"/>
                        <a:buNone/>
                      </a:pPr>
                      <a:r>
                        <a:rPr lang="en-GB" sz="1800">
                          <a:solidFill>
                            <a:schemeClr val="dk1"/>
                          </a:solidFill>
                          <a:latin typeface="Spectral"/>
                          <a:ea typeface="Spectral"/>
                          <a:cs typeface="Spectral"/>
                          <a:sym typeface="Spectral"/>
                        </a:rPr>
                        <a:t>6am -11.59am</a:t>
                      </a:r>
                      <a:endParaRPr/>
                    </a:p>
                  </a:txBody>
                  <a:tcPr marT="91425" marB="91425" marR="91425" marL="91425"/>
                </a:tc>
              </a:tr>
              <a:tr h="649850">
                <a:tc>
                  <a:txBody>
                    <a:bodyPr/>
                    <a:lstStyle/>
                    <a:p>
                      <a:pPr indent="0" lvl="0" marL="0" rtl="0" algn="l">
                        <a:lnSpc>
                          <a:spcPct val="115000"/>
                        </a:lnSpc>
                        <a:spcBef>
                          <a:spcPts val="0"/>
                        </a:spcBef>
                        <a:spcAft>
                          <a:spcPts val="1600"/>
                        </a:spcAft>
                        <a:buClr>
                          <a:schemeClr val="dk1"/>
                        </a:buClr>
                        <a:buSzPts val="1100"/>
                        <a:buFont typeface="Arial"/>
                        <a:buNone/>
                      </a:pPr>
                      <a:r>
                        <a:rPr lang="en-GB" sz="1800">
                          <a:solidFill>
                            <a:schemeClr val="dk1"/>
                          </a:solidFill>
                          <a:latin typeface="Spectral"/>
                          <a:ea typeface="Spectral"/>
                          <a:cs typeface="Spectral"/>
                          <a:sym typeface="Spectral"/>
                        </a:rPr>
                        <a:t>Afternoon</a:t>
                      </a:r>
                      <a:endParaRPr/>
                    </a:p>
                  </a:txBody>
                  <a:tcPr marT="91425" marB="91425" marR="91425" marL="91425"/>
                </a:tc>
                <a:tc>
                  <a:txBody>
                    <a:bodyPr/>
                    <a:lstStyle/>
                    <a:p>
                      <a:pPr indent="0" lvl="0" marL="0" rtl="0" algn="l">
                        <a:lnSpc>
                          <a:spcPct val="115000"/>
                        </a:lnSpc>
                        <a:spcBef>
                          <a:spcPts val="0"/>
                        </a:spcBef>
                        <a:spcAft>
                          <a:spcPts val="1600"/>
                        </a:spcAft>
                        <a:buClr>
                          <a:schemeClr val="dk1"/>
                        </a:buClr>
                        <a:buSzPts val="1100"/>
                        <a:buFont typeface="Arial"/>
                        <a:buNone/>
                      </a:pPr>
                      <a:r>
                        <a:rPr lang="en-GB" sz="1800">
                          <a:solidFill>
                            <a:schemeClr val="dk1"/>
                          </a:solidFill>
                          <a:latin typeface="Spectral"/>
                          <a:ea typeface="Spectral"/>
                          <a:cs typeface="Spectral"/>
                          <a:sym typeface="Spectral"/>
                        </a:rPr>
                        <a:t>12pm-17.59pm</a:t>
                      </a:r>
                      <a:endParaRPr/>
                    </a:p>
                  </a:txBody>
                  <a:tcPr marT="91425" marB="91425" marR="91425" marL="91425"/>
                </a:tc>
              </a:tr>
              <a:tr h="649850">
                <a:tc>
                  <a:txBody>
                    <a:bodyPr/>
                    <a:lstStyle/>
                    <a:p>
                      <a:pPr indent="0" lvl="0" marL="0" rtl="0" algn="l">
                        <a:lnSpc>
                          <a:spcPct val="115000"/>
                        </a:lnSpc>
                        <a:spcBef>
                          <a:spcPts val="0"/>
                        </a:spcBef>
                        <a:spcAft>
                          <a:spcPts val="1600"/>
                        </a:spcAft>
                        <a:buClr>
                          <a:schemeClr val="dk1"/>
                        </a:buClr>
                        <a:buSzPts val="1100"/>
                        <a:buFont typeface="Arial"/>
                        <a:buNone/>
                      </a:pPr>
                      <a:r>
                        <a:rPr lang="en-GB" sz="1800">
                          <a:solidFill>
                            <a:schemeClr val="dk1"/>
                          </a:solidFill>
                          <a:latin typeface="Spectral"/>
                          <a:ea typeface="Spectral"/>
                          <a:cs typeface="Spectral"/>
                          <a:sym typeface="Spectral"/>
                        </a:rPr>
                        <a:t>Evening</a:t>
                      </a:r>
                      <a:endParaRPr/>
                    </a:p>
                  </a:txBody>
                  <a:tcPr marT="91425" marB="91425" marR="91425" marL="91425"/>
                </a:tc>
                <a:tc>
                  <a:txBody>
                    <a:bodyPr/>
                    <a:lstStyle/>
                    <a:p>
                      <a:pPr indent="0" lvl="0" marL="0" rtl="0" algn="l">
                        <a:lnSpc>
                          <a:spcPct val="115000"/>
                        </a:lnSpc>
                        <a:spcBef>
                          <a:spcPts val="0"/>
                        </a:spcBef>
                        <a:spcAft>
                          <a:spcPts val="1600"/>
                        </a:spcAft>
                        <a:buClr>
                          <a:schemeClr val="dk1"/>
                        </a:buClr>
                        <a:buSzPts val="1100"/>
                        <a:buFont typeface="Arial"/>
                        <a:buNone/>
                      </a:pPr>
                      <a:r>
                        <a:rPr lang="en-GB" sz="1800">
                          <a:solidFill>
                            <a:schemeClr val="dk1"/>
                          </a:solidFill>
                          <a:latin typeface="Spectral"/>
                          <a:ea typeface="Spectral"/>
                          <a:cs typeface="Spectral"/>
                          <a:sym typeface="Spectral"/>
                        </a:rPr>
                        <a:t>18pm23.59pm</a:t>
                      </a:r>
                      <a:endParaRPr/>
                    </a:p>
                  </a:txBody>
                  <a:tcPr marT="91425" marB="91425" marR="91425" marL="91425"/>
                </a:tc>
              </a:tr>
              <a:tr h="649850">
                <a:tc>
                  <a:txBody>
                    <a:bodyPr/>
                    <a:lstStyle/>
                    <a:p>
                      <a:pPr indent="0" lvl="0" marL="0" rtl="0" algn="l">
                        <a:lnSpc>
                          <a:spcPct val="115000"/>
                        </a:lnSpc>
                        <a:spcBef>
                          <a:spcPts val="0"/>
                        </a:spcBef>
                        <a:spcAft>
                          <a:spcPts val="1600"/>
                        </a:spcAft>
                        <a:buClr>
                          <a:schemeClr val="dk1"/>
                        </a:buClr>
                        <a:buSzPts val="1100"/>
                        <a:buFont typeface="Arial"/>
                        <a:buNone/>
                      </a:pPr>
                      <a:r>
                        <a:rPr lang="en-GB" sz="1800">
                          <a:solidFill>
                            <a:schemeClr val="dk1"/>
                          </a:solidFill>
                          <a:latin typeface="Spectral"/>
                          <a:ea typeface="Spectral"/>
                          <a:cs typeface="Spectral"/>
                          <a:sym typeface="Spectral"/>
                        </a:rPr>
                        <a:t>Night</a:t>
                      </a:r>
                      <a:endParaRPr/>
                    </a:p>
                  </a:txBody>
                  <a:tcPr marT="91425" marB="91425" marR="91425" marL="91425"/>
                </a:tc>
                <a:tc>
                  <a:txBody>
                    <a:bodyPr/>
                    <a:lstStyle/>
                    <a:p>
                      <a:pPr indent="0" lvl="0" marL="0" rtl="0" algn="l">
                        <a:lnSpc>
                          <a:spcPct val="115000"/>
                        </a:lnSpc>
                        <a:spcBef>
                          <a:spcPts val="0"/>
                        </a:spcBef>
                        <a:spcAft>
                          <a:spcPts val="1600"/>
                        </a:spcAft>
                        <a:buClr>
                          <a:schemeClr val="dk1"/>
                        </a:buClr>
                        <a:buSzPts val="1100"/>
                        <a:buFont typeface="Arial"/>
                        <a:buNone/>
                      </a:pPr>
                      <a:r>
                        <a:rPr lang="en-GB" sz="1800">
                          <a:solidFill>
                            <a:schemeClr val="dk1"/>
                          </a:solidFill>
                          <a:latin typeface="Spectral"/>
                          <a:ea typeface="Spectral"/>
                          <a:cs typeface="Spectral"/>
                          <a:sym typeface="Spectral"/>
                        </a:rPr>
                        <a:t>12am-5.59 am</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Clr>
                <a:schemeClr val="dk1"/>
              </a:buClr>
              <a:buSzPts val="1100"/>
              <a:buFont typeface="Arial"/>
              <a:buNone/>
            </a:pPr>
            <a:r>
              <a:rPr lang="en-GB">
                <a:latin typeface="Spectral"/>
                <a:ea typeface="Spectral"/>
                <a:cs typeface="Spectral"/>
                <a:sym typeface="Spectral"/>
              </a:rPr>
              <a:t>Time of the day-Continued</a:t>
            </a:r>
            <a:endParaRPr>
              <a:latin typeface="Spectral"/>
              <a:ea typeface="Spectral"/>
              <a:cs typeface="Spectral"/>
              <a:sym typeface="Spectral"/>
            </a:endParaRPr>
          </a:p>
          <a:p>
            <a:pPr indent="0" lvl="0" marL="0" rtl="0" algn="l">
              <a:spcBef>
                <a:spcPts val="0"/>
              </a:spcBef>
              <a:spcAft>
                <a:spcPts val="0"/>
              </a:spcAft>
              <a:buNone/>
            </a:pPr>
            <a:r>
              <a:t/>
            </a:r>
            <a:endParaRPr/>
          </a:p>
        </p:txBody>
      </p:sp>
      <p:sp>
        <p:nvSpPr>
          <p:cNvPr id="229" name="Google Shape;22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latin typeface="Spectral"/>
                <a:ea typeface="Spectral"/>
                <a:cs typeface="Spectral"/>
                <a:sym typeface="Spectral"/>
              </a:rPr>
              <a:t>More orders are mostly cancelled during the afternoon and morning hours.</a:t>
            </a:r>
            <a:r>
              <a:rPr lang="en-GB"/>
              <a:t> </a:t>
            </a:r>
            <a:r>
              <a:rPr lang="en-GB">
                <a:solidFill>
                  <a:schemeClr val="dk1"/>
                </a:solidFill>
                <a:latin typeface="Spectral"/>
                <a:ea typeface="Spectral"/>
                <a:cs typeface="Spectral"/>
                <a:sym typeface="Spectral"/>
              </a:rPr>
              <a:t>Morning</a:t>
            </a:r>
            <a:r>
              <a:rPr lang="en-GB" sz="1400">
                <a:solidFill>
                  <a:schemeClr val="dk1"/>
                </a:solidFill>
              </a:rPr>
              <a:t> </a:t>
            </a:r>
            <a:r>
              <a:rPr lang="en-GB">
                <a:solidFill>
                  <a:schemeClr val="dk1"/>
                </a:solidFill>
                <a:latin typeface="Spectral"/>
                <a:ea typeface="Spectral"/>
                <a:cs typeface="Spectral"/>
                <a:sym typeface="Spectral"/>
              </a:rPr>
              <a:t>6am -11.59am</a:t>
            </a:r>
            <a:r>
              <a:rPr lang="en-GB" sz="1400">
                <a:solidFill>
                  <a:schemeClr val="dk1"/>
                </a:solidFill>
              </a:rPr>
              <a:t>, </a:t>
            </a:r>
            <a:r>
              <a:rPr lang="en-GB">
                <a:solidFill>
                  <a:schemeClr val="dk1"/>
                </a:solidFill>
                <a:latin typeface="Spectral"/>
                <a:ea typeface="Spectral"/>
                <a:cs typeface="Spectral"/>
                <a:sym typeface="Spectral"/>
              </a:rPr>
              <a:t>Afternoon</a:t>
            </a:r>
            <a:r>
              <a:rPr lang="en-GB" sz="1400">
                <a:solidFill>
                  <a:schemeClr val="dk1"/>
                </a:solidFill>
              </a:rPr>
              <a:t> </a:t>
            </a:r>
            <a:r>
              <a:rPr lang="en-GB">
                <a:solidFill>
                  <a:schemeClr val="dk1"/>
                </a:solidFill>
                <a:latin typeface="Spectral"/>
                <a:ea typeface="Spectral"/>
                <a:cs typeface="Spectral"/>
                <a:sym typeface="Spectral"/>
              </a:rPr>
              <a:t>12pm-17.59pm. This should be looked into resolved.</a:t>
            </a:r>
            <a:endParaRPr/>
          </a:p>
        </p:txBody>
      </p:sp>
      <p:pic>
        <p:nvPicPr>
          <p:cNvPr id="230" name="Google Shape;230;p33"/>
          <p:cNvPicPr preferRelativeResize="0"/>
          <p:nvPr/>
        </p:nvPicPr>
        <p:blipFill>
          <a:blip r:embed="rId3">
            <a:alphaModFix/>
          </a:blip>
          <a:stretch>
            <a:fillRect/>
          </a:stretch>
        </p:blipFill>
        <p:spPr>
          <a:xfrm>
            <a:off x="-158275" y="-179050"/>
            <a:ext cx="1782826" cy="982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218175" y="127075"/>
            <a:ext cx="8520600" cy="572700"/>
          </a:xfrm>
          <a:prstGeom prst="rect">
            <a:avLst/>
          </a:prstGeom>
        </p:spPr>
        <p:txBody>
          <a:bodyPr anchorCtr="0" anchor="t" bIns="91425" lIns="91425" spcFirstLastPara="1" rIns="91425" wrap="square" tIns="91425">
            <a:noAutofit/>
          </a:bodyPr>
          <a:lstStyle/>
          <a:p>
            <a:pPr indent="0" lvl="0" marL="2743200" rtl="0" algn="l">
              <a:spcBef>
                <a:spcPts val="0"/>
              </a:spcBef>
              <a:spcAft>
                <a:spcPts val="0"/>
              </a:spcAft>
              <a:buClr>
                <a:schemeClr val="dk1"/>
              </a:buClr>
              <a:buSzPts val="1100"/>
              <a:buFont typeface="Arial"/>
              <a:buNone/>
            </a:pPr>
            <a:r>
              <a:rPr lang="en-GB">
                <a:latin typeface="Spectral"/>
                <a:ea typeface="Spectral"/>
                <a:cs typeface="Spectral"/>
                <a:sym typeface="Spectral"/>
              </a:rPr>
              <a:t>Time of the day-Continued</a:t>
            </a:r>
            <a:endParaRPr>
              <a:latin typeface="Spectral"/>
              <a:ea typeface="Spectral"/>
              <a:cs typeface="Spectral"/>
              <a:sym typeface="Spectral"/>
            </a:endParaRPr>
          </a:p>
          <a:p>
            <a:pPr indent="0" lvl="0" marL="0" rtl="0" algn="l">
              <a:spcBef>
                <a:spcPts val="0"/>
              </a:spcBef>
              <a:spcAft>
                <a:spcPts val="0"/>
              </a:spcAft>
              <a:buNone/>
            </a:pPr>
            <a:r>
              <a:t/>
            </a:r>
            <a:endParaRPr/>
          </a:p>
        </p:txBody>
      </p:sp>
      <p:pic>
        <p:nvPicPr>
          <p:cNvPr id="236" name="Google Shape;236;p34"/>
          <p:cNvPicPr preferRelativeResize="0"/>
          <p:nvPr/>
        </p:nvPicPr>
        <p:blipFill>
          <a:blip r:embed="rId3">
            <a:alphaModFix/>
          </a:blip>
          <a:stretch>
            <a:fillRect/>
          </a:stretch>
        </p:blipFill>
        <p:spPr>
          <a:xfrm>
            <a:off x="769625" y="699775"/>
            <a:ext cx="7604749" cy="3778350"/>
          </a:xfrm>
          <a:prstGeom prst="rect">
            <a:avLst/>
          </a:prstGeom>
          <a:noFill/>
          <a:ln>
            <a:noFill/>
          </a:ln>
        </p:spPr>
      </p:pic>
      <p:sp>
        <p:nvSpPr>
          <p:cNvPr id="237" name="Google Shape;237;p34"/>
          <p:cNvSpPr txBox="1"/>
          <p:nvPr/>
        </p:nvSpPr>
        <p:spPr>
          <a:xfrm>
            <a:off x="218175" y="4393875"/>
            <a:ext cx="8884200" cy="89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800">
                <a:solidFill>
                  <a:schemeClr val="dk1"/>
                </a:solidFill>
                <a:latin typeface="Spectral"/>
                <a:ea typeface="Spectral"/>
                <a:cs typeface="Spectral"/>
                <a:sym typeface="Spectral"/>
              </a:rPr>
              <a:t>The Fig 10 shows main reasons during the morning hours and afternoon were due to No allocation of drivers and orders were not ready</a:t>
            </a:r>
            <a:endParaRPr>
              <a:latin typeface="Spectral"/>
              <a:ea typeface="Spectral"/>
              <a:cs typeface="Spectral"/>
              <a:sym typeface="Spectral"/>
            </a:endParaRPr>
          </a:p>
        </p:txBody>
      </p:sp>
      <p:sp>
        <p:nvSpPr>
          <p:cNvPr id="238" name="Google Shape;238;p34"/>
          <p:cNvSpPr txBox="1"/>
          <p:nvPr/>
        </p:nvSpPr>
        <p:spPr>
          <a:xfrm>
            <a:off x="461050" y="4129875"/>
            <a:ext cx="1057500" cy="2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t>Fig 10</a:t>
            </a:r>
            <a:endParaRPr b="1" sz="1100"/>
          </a:p>
          <a:p>
            <a:pPr indent="0" lvl="0" marL="0" rtl="0" algn="l">
              <a:spcBef>
                <a:spcPts val="0"/>
              </a:spcBef>
              <a:spcAft>
                <a:spcPts val="0"/>
              </a:spcAft>
              <a:buNone/>
            </a:pPr>
            <a:r>
              <a:t/>
            </a:r>
            <a:endParaRPr b="1" sz="1100"/>
          </a:p>
        </p:txBody>
      </p:sp>
      <p:pic>
        <p:nvPicPr>
          <p:cNvPr id="239" name="Google Shape;239;p34"/>
          <p:cNvPicPr preferRelativeResize="0"/>
          <p:nvPr/>
        </p:nvPicPr>
        <p:blipFill>
          <a:blip r:embed="rId4">
            <a:alphaModFix/>
          </a:blip>
          <a:stretch>
            <a:fillRect/>
          </a:stretch>
        </p:blipFill>
        <p:spPr>
          <a:xfrm>
            <a:off x="-158275" y="-179050"/>
            <a:ext cx="1782826" cy="982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2286000" rtl="0" algn="l">
              <a:spcBef>
                <a:spcPts val="0"/>
              </a:spcBef>
              <a:spcAft>
                <a:spcPts val="0"/>
              </a:spcAft>
              <a:buNone/>
            </a:pPr>
            <a:r>
              <a:rPr lang="en-GB">
                <a:latin typeface="Spectral"/>
                <a:ea typeface="Spectral"/>
                <a:cs typeface="Spectral"/>
                <a:sym typeface="Spectral"/>
              </a:rPr>
              <a:t>Conclusion</a:t>
            </a:r>
            <a:endParaRPr>
              <a:latin typeface="Spectral"/>
              <a:ea typeface="Spectral"/>
              <a:cs typeface="Spectral"/>
              <a:sym typeface="Spectral"/>
            </a:endParaRPr>
          </a:p>
        </p:txBody>
      </p:sp>
      <p:sp>
        <p:nvSpPr>
          <p:cNvPr id="245" name="Google Shape;245;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latin typeface="Spectral"/>
                <a:ea typeface="Spectral"/>
                <a:cs typeface="Spectral"/>
                <a:sym typeface="Spectral"/>
              </a:rPr>
              <a:t>Most cancelled orders are mainly due to No driver being allocated, no partner and orders not ready. </a:t>
            </a:r>
            <a:endParaRPr>
              <a:solidFill>
                <a:srgbClr val="000000"/>
              </a:solidFill>
              <a:latin typeface="Spectral"/>
              <a:ea typeface="Spectral"/>
              <a:cs typeface="Spectral"/>
              <a:sym typeface="Spectral"/>
            </a:endParaRPr>
          </a:p>
          <a:p>
            <a:pPr indent="0" lvl="0" marL="0" rtl="0" algn="l">
              <a:spcBef>
                <a:spcPts val="1600"/>
              </a:spcBef>
              <a:spcAft>
                <a:spcPts val="0"/>
              </a:spcAft>
              <a:buNone/>
            </a:pPr>
            <a:r>
              <a:rPr lang="en-GB">
                <a:solidFill>
                  <a:srgbClr val="000000"/>
                </a:solidFill>
                <a:latin typeface="Spectral"/>
                <a:ea typeface="Spectral"/>
                <a:cs typeface="Spectral"/>
                <a:sym typeface="Spectral"/>
              </a:rPr>
              <a:t>This are vital points to look into to reduce order cancellation</a:t>
            </a:r>
            <a:r>
              <a:rPr lang="en-GB"/>
              <a:t>.</a:t>
            </a:r>
            <a:endParaRPr/>
          </a:p>
          <a:p>
            <a:pPr indent="0" lvl="0" marL="0" rtl="0" algn="l">
              <a:spcBef>
                <a:spcPts val="1600"/>
              </a:spcBef>
              <a:spcAft>
                <a:spcPts val="0"/>
              </a:spcAft>
              <a:buNone/>
            </a:pPr>
            <a:r>
              <a:t/>
            </a:r>
            <a:endParaRPr sz="1400">
              <a:solidFill>
                <a:srgbClr val="000000"/>
              </a:solidFill>
            </a:endParaRPr>
          </a:p>
          <a:p>
            <a:pPr indent="0" lvl="0" marL="0" rtl="0" algn="l">
              <a:spcBef>
                <a:spcPts val="1600"/>
              </a:spcBef>
              <a:spcAft>
                <a:spcPts val="1600"/>
              </a:spcAft>
              <a:buNone/>
            </a:pPr>
            <a:r>
              <a:t/>
            </a:r>
            <a:endParaRPr/>
          </a:p>
        </p:txBody>
      </p:sp>
      <p:pic>
        <p:nvPicPr>
          <p:cNvPr id="246" name="Google Shape;246;p35"/>
          <p:cNvPicPr preferRelativeResize="0"/>
          <p:nvPr/>
        </p:nvPicPr>
        <p:blipFill>
          <a:blip r:embed="rId3">
            <a:alphaModFix/>
          </a:blip>
          <a:stretch>
            <a:fillRect/>
          </a:stretch>
        </p:blipFill>
        <p:spPr>
          <a:xfrm>
            <a:off x="-158275" y="-179050"/>
            <a:ext cx="1782826" cy="982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1828800" rtl="0" algn="l">
              <a:spcBef>
                <a:spcPts val="0"/>
              </a:spcBef>
              <a:spcAft>
                <a:spcPts val="0"/>
              </a:spcAft>
              <a:buNone/>
            </a:pPr>
            <a:r>
              <a:rPr lang="en-GB">
                <a:latin typeface="Spectral"/>
                <a:ea typeface="Spectral"/>
                <a:cs typeface="Spectral"/>
                <a:sym typeface="Spectral"/>
              </a:rPr>
              <a:t>Recommend</a:t>
            </a:r>
            <a:r>
              <a:rPr lang="en-GB">
                <a:latin typeface="Spectral"/>
                <a:ea typeface="Spectral"/>
                <a:cs typeface="Spectral"/>
                <a:sym typeface="Spectral"/>
              </a:rPr>
              <a:t>ations</a:t>
            </a:r>
            <a:endParaRPr>
              <a:latin typeface="Spectral"/>
              <a:ea typeface="Spectral"/>
              <a:cs typeface="Spectral"/>
              <a:sym typeface="Spectral"/>
            </a:endParaRPr>
          </a:p>
        </p:txBody>
      </p:sp>
      <p:sp>
        <p:nvSpPr>
          <p:cNvPr id="252" name="Google Shape;252;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Spectral"/>
              <a:buAutoNum type="arabicPeriod"/>
            </a:pPr>
            <a:r>
              <a:rPr lang="en-GB" sz="1400">
                <a:solidFill>
                  <a:schemeClr val="dk1"/>
                </a:solidFill>
                <a:highlight>
                  <a:srgbClr val="FFFFFF"/>
                </a:highlight>
                <a:latin typeface="Spectral"/>
                <a:ea typeface="Spectral"/>
                <a:cs typeface="Spectral"/>
                <a:sym typeface="Spectral"/>
              </a:rPr>
              <a:t>Improve on the driver allocation by allocating drivers who are at a close distance with the customer so as to reduce the number of customers cancelling orders due to the waiting time and improve </a:t>
            </a:r>
            <a:r>
              <a:rPr lang="en-GB" sz="1400">
                <a:solidFill>
                  <a:schemeClr val="dk1"/>
                </a:solidFill>
                <a:highlight>
                  <a:srgbClr val="FFFFFF"/>
                </a:highlight>
                <a:latin typeface="Spectral"/>
                <a:ea typeface="Spectral"/>
                <a:cs typeface="Spectral"/>
                <a:sym typeface="Spectral"/>
              </a:rPr>
              <a:t>reliability</a:t>
            </a:r>
            <a:r>
              <a:rPr lang="en-GB" sz="1400">
                <a:solidFill>
                  <a:schemeClr val="dk1"/>
                </a:solidFill>
                <a:highlight>
                  <a:srgbClr val="FFFFFF"/>
                </a:highlight>
                <a:latin typeface="Spectral"/>
                <a:ea typeface="Spectral"/>
                <a:cs typeface="Spectral"/>
                <a:sym typeface="Spectral"/>
              </a:rPr>
              <a:t>.</a:t>
            </a:r>
            <a:endParaRPr sz="1400">
              <a:solidFill>
                <a:schemeClr val="dk1"/>
              </a:solidFill>
              <a:highlight>
                <a:srgbClr val="FFFFFF"/>
              </a:highlight>
              <a:latin typeface="Spectral"/>
              <a:ea typeface="Spectral"/>
              <a:cs typeface="Spectral"/>
              <a:sym typeface="Spectral"/>
            </a:endParaRPr>
          </a:p>
          <a:p>
            <a:pPr indent="-317500" lvl="0" marL="457200" rtl="0" algn="l">
              <a:spcBef>
                <a:spcPts val="0"/>
              </a:spcBef>
              <a:spcAft>
                <a:spcPts val="0"/>
              </a:spcAft>
              <a:buClr>
                <a:schemeClr val="dk1"/>
              </a:buClr>
              <a:buSzPts val="1400"/>
              <a:buFont typeface="Spectral"/>
              <a:buAutoNum type="arabicPeriod"/>
            </a:pPr>
            <a:r>
              <a:rPr lang="en-GB" sz="1400">
                <a:solidFill>
                  <a:schemeClr val="dk1"/>
                </a:solidFill>
                <a:highlight>
                  <a:srgbClr val="FFFFFF"/>
                </a:highlight>
                <a:latin typeface="Spectral"/>
                <a:ea typeface="Spectral"/>
                <a:cs typeface="Spectral"/>
                <a:sym typeface="Spectral"/>
              </a:rPr>
              <a:t>Provide more pick up points to reduce the the distance for the driver thus making the deliveries efficient and faster.</a:t>
            </a:r>
            <a:endParaRPr sz="1400">
              <a:solidFill>
                <a:schemeClr val="dk1"/>
              </a:solidFill>
              <a:highlight>
                <a:srgbClr val="FFFFFF"/>
              </a:highlight>
              <a:latin typeface="Spectral"/>
              <a:ea typeface="Spectral"/>
              <a:cs typeface="Spectral"/>
              <a:sym typeface="Spectral"/>
            </a:endParaRPr>
          </a:p>
          <a:p>
            <a:pPr indent="-317500" lvl="0" marL="457200" rtl="0" algn="l">
              <a:spcBef>
                <a:spcPts val="0"/>
              </a:spcBef>
              <a:spcAft>
                <a:spcPts val="0"/>
              </a:spcAft>
              <a:buClr>
                <a:schemeClr val="dk1"/>
              </a:buClr>
              <a:buSzPts val="1400"/>
              <a:buFont typeface="Spectral"/>
              <a:buAutoNum type="arabicPeriod"/>
            </a:pPr>
            <a:r>
              <a:rPr lang="en-GB" sz="1400">
                <a:solidFill>
                  <a:schemeClr val="dk1"/>
                </a:solidFill>
                <a:highlight>
                  <a:srgbClr val="FFFFFF"/>
                </a:highlight>
                <a:latin typeface="Spectral"/>
                <a:ea typeface="Spectral"/>
                <a:cs typeface="Spectral"/>
                <a:sym typeface="Spectral"/>
              </a:rPr>
              <a:t>Ensure efficient allocation of  more drivers and partners to ensure reduction of cancelling orders</a:t>
            </a:r>
            <a:endParaRPr sz="1400">
              <a:solidFill>
                <a:schemeClr val="dk1"/>
              </a:solidFill>
              <a:highlight>
                <a:srgbClr val="FFFFFF"/>
              </a:highlight>
              <a:latin typeface="Spectral"/>
              <a:ea typeface="Spectral"/>
              <a:cs typeface="Spectral"/>
              <a:sym typeface="Spectral"/>
            </a:endParaRPr>
          </a:p>
          <a:p>
            <a:pPr indent="-317500" lvl="0" marL="457200" rtl="0" algn="l">
              <a:spcBef>
                <a:spcPts val="0"/>
              </a:spcBef>
              <a:spcAft>
                <a:spcPts val="0"/>
              </a:spcAft>
              <a:buClr>
                <a:schemeClr val="dk1"/>
              </a:buClr>
              <a:buSzPts val="1400"/>
              <a:buFont typeface="Spectral"/>
              <a:buAutoNum type="arabicPeriod"/>
            </a:pPr>
            <a:r>
              <a:rPr lang="en-GB" sz="1400">
                <a:solidFill>
                  <a:schemeClr val="dk1"/>
                </a:solidFill>
                <a:highlight>
                  <a:srgbClr val="FFFFFF"/>
                </a:highlight>
                <a:latin typeface="Spectral"/>
                <a:ea typeface="Spectral"/>
                <a:cs typeface="Spectral"/>
                <a:sym typeface="Spectral"/>
              </a:rPr>
              <a:t>Look into why there are many orders cancelled on Desktop Platforms.</a:t>
            </a:r>
            <a:endParaRPr sz="1400">
              <a:solidFill>
                <a:schemeClr val="dk1"/>
              </a:solidFill>
              <a:highlight>
                <a:srgbClr val="FFFFFF"/>
              </a:highlight>
              <a:latin typeface="Spectral"/>
              <a:ea typeface="Spectral"/>
              <a:cs typeface="Spectral"/>
              <a:sym typeface="Spectral"/>
            </a:endParaRPr>
          </a:p>
          <a:p>
            <a:pPr indent="-317500" lvl="0" marL="457200" rtl="0" algn="l">
              <a:spcBef>
                <a:spcPts val="0"/>
              </a:spcBef>
              <a:spcAft>
                <a:spcPts val="0"/>
              </a:spcAft>
              <a:buClr>
                <a:schemeClr val="dk1"/>
              </a:buClr>
              <a:buSzPts val="1400"/>
              <a:buFont typeface="Spectral"/>
              <a:buAutoNum type="arabicPeriod"/>
            </a:pPr>
            <a:r>
              <a:rPr lang="en-GB" sz="1400">
                <a:solidFill>
                  <a:schemeClr val="dk1"/>
                </a:solidFill>
                <a:highlight>
                  <a:srgbClr val="FFFFFF"/>
                </a:highlight>
                <a:latin typeface="Spectral"/>
                <a:ea typeface="Spectral"/>
                <a:cs typeface="Spectral"/>
                <a:sym typeface="Spectral"/>
              </a:rPr>
              <a:t>Ensure that the express delivery is seamless as the delivery is to a particular customer.</a:t>
            </a:r>
            <a:endParaRPr sz="1400">
              <a:solidFill>
                <a:schemeClr val="dk1"/>
              </a:solidFill>
              <a:highlight>
                <a:srgbClr val="FFFFFF"/>
              </a:highlight>
              <a:latin typeface="Spectral"/>
              <a:ea typeface="Spectral"/>
              <a:cs typeface="Spectral"/>
              <a:sym typeface="Spectral"/>
            </a:endParaRPr>
          </a:p>
          <a:p>
            <a:pPr indent="-317500" lvl="0" marL="457200" rtl="0" algn="l">
              <a:spcBef>
                <a:spcPts val="0"/>
              </a:spcBef>
              <a:spcAft>
                <a:spcPts val="0"/>
              </a:spcAft>
              <a:buClr>
                <a:schemeClr val="dk1"/>
              </a:buClr>
              <a:buSzPts val="1400"/>
              <a:buFont typeface="Spectral"/>
              <a:buAutoNum type="arabicPeriod"/>
            </a:pPr>
            <a:r>
              <a:rPr lang="en-GB" sz="1400">
                <a:solidFill>
                  <a:schemeClr val="dk1"/>
                </a:solidFill>
                <a:highlight>
                  <a:schemeClr val="lt1"/>
                </a:highlight>
                <a:latin typeface="Spectral"/>
                <a:ea typeface="Spectral"/>
                <a:cs typeface="Spectral"/>
                <a:sym typeface="Spectral"/>
              </a:rPr>
              <a:t>Provide price charges to evaluate if the price of delivery can be a huge factor of cancellation of orders.</a:t>
            </a:r>
            <a:endParaRPr sz="1400">
              <a:solidFill>
                <a:schemeClr val="dk1"/>
              </a:solidFill>
              <a:highlight>
                <a:srgbClr val="FFFFFF"/>
              </a:highlight>
              <a:latin typeface="Spectral"/>
              <a:ea typeface="Spectral"/>
              <a:cs typeface="Spectral"/>
              <a:sym typeface="Spectral"/>
            </a:endParaRPr>
          </a:p>
          <a:p>
            <a:pPr indent="0" lvl="0" marL="457200" rtl="0" algn="l">
              <a:spcBef>
                <a:spcPts val="700"/>
              </a:spcBef>
              <a:spcAft>
                <a:spcPts val="0"/>
              </a:spcAft>
              <a:buNone/>
            </a:pPr>
            <a:r>
              <a:t/>
            </a:r>
            <a:endParaRPr sz="1400">
              <a:solidFill>
                <a:schemeClr val="dk1"/>
              </a:solidFill>
              <a:highlight>
                <a:srgbClr val="FFFFFF"/>
              </a:highlight>
              <a:latin typeface="Spectral"/>
              <a:ea typeface="Spectral"/>
              <a:cs typeface="Spectral"/>
              <a:sym typeface="Spectral"/>
            </a:endParaRPr>
          </a:p>
          <a:p>
            <a:pPr indent="0" lvl="0" marL="0" rtl="0" algn="l">
              <a:spcBef>
                <a:spcPts val="700"/>
              </a:spcBef>
              <a:spcAft>
                <a:spcPts val="1600"/>
              </a:spcAft>
              <a:buNone/>
            </a:pPr>
            <a:r>
              <a:t/>
            </a:r>
            <a:endParaRPr/>
          </a:p>
        </p:txBody>
      </p:sp>
      <p:pic>
        <p:nvPicPr>
          <p:cNvPr id="253" name="Google Shape;253;p36"/>
          <p:cNvPicPr preferRelativeResize="0"/>
          <p:nvPr/>
        </p:nvPicPr>
        <p:blipFill>
          <a:blip r:embed="rId3">
            <a:alphaModFix/>
          </a:blip>
          <a:stretch>
            <a:fillRect/>
          </a:stretch>
        </p:blipFill>
        <p:spPr>
          <a:xfrm>
            <a:off x="-158275" y="-179050"/>
            <a:ext cx="1782826" cy="982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latin typeface="Spectral"/>
                <a:ea typeface="Spectral"/>
                <a:cs typeface="Spectral"/>
                <a:sym typeface="Spectral"/>
              </a:rPr>
              <a:t>Sendy aims to be the preferred logistics platform for helping you grow your business in Africa. It deals with both E-commerce and enterprise delivery.</a:t>
            </a:r>
            <a:endParaRPr>
              <a:solidFill>
                <a:srgbClr val="000000"/>
              </a:solidFill>
              <a:latin typeface="Spectral"/>
              <a:ea typeface="Spectral"/>
              <a:cs typeface="Spectral"/>
              <a:sym typeface="Spectral"/>
            </a:endParaRPr>
          </a:p>
          <a:p>
            <a:pPr indent="0" lvl="0" marL="0" rtl="0" algn="l">
              <a:spcBef>
                <a:spcPts val="1600"/>
              </a:spcBef>
              <a:spcAft>
                <a:spcPts val="0"/>
              </a:spcAft>
              <a:buNone/>
            </a:pPr>
            <a:r>
              <a:rPr lang="en-GB">
                <a:solidFill>
                  <a:srgbClr val="000000"/>
                </a:solidFill>
                <a:latin typeface="Spectral"/>
                <a:ea typeface="Spectral"/>
                <a:cs typeface="Spectral"/>
                <a:sym typeface="Spectral"/>
              </a:rPr>
              <a:t>It ensures its the best platform partnering with Drivers and Businesses to ensure they deliver anywhere at anytime, favourable costs and makes sure goods are protected. </a:t>
            </a:r>
            <a:endParaRPr>
              <a:solidFill>
                <a:srgbClr val="000000"/>
              </a:solidFill>
              <a:latin typeface="Spectral"/>
              <a:ea typeface="Spectral"/>
              <a:cs typeface="Spectral"/>
              <a:sym typeface="Spectral"/>
            </a:endParaRPr>
          </a:p>
          <a:p>
            <a:pPr indent="0" lvl="0" marL="0" rtl="0" algn="l">
              <a:spcBef>
                <a:spcPts val="1600"/>
              </a:spcBef>
              <a:spcAft>
                <a:spcPts val="0"/>
              </a:spcAft>
              <a:buNone/>
            </a:pPr>
            <a:r>
              <a:rPr lang="en-GB">
                <a:solidFill>
                  <a:srgbClr val="000000"/>
                </a:solidFill>
                <a:latin typeface="Spectral"/>
                <a:ea typeface="Spectral"/>
                <a:cs typeface="Spectral"/>
                <a:sym typeface="Spectral"/>
              </a:rPr>
              <a:t>Sendy has experienced that customers are cancelling orders and the presentation below informs how this has </a:t>
            </a:r>
            <a:r>
              <a:rPr lang="en-GB">
                <a:solidFill>
                  <a:srgbClr val="000000"/>
                </a:solidFill>
                <a:latin typeface="Spectral"/>
                <a:ea typeface="Spectral"/>
                <a:cs typeface="Spectral"/>
                <a:sym typeface="Spectral"/>
              </a:rPr>
              <a:t>occurred as well as some insights drawn from the analysis done to reduce order cancellation</a:t>
            </a:r>
            <a:r>
              <a:rPr lang="en-GB">
                <a:solidFill>
                  <a:srgbClr val="000000"/>
                </a:solidFill>
                <a:latin typeface="Spectral"/>
                <a:ea typeface="Spectral"/>
                <a:cs typeface="Spectral"/>
                <a:sym typeface="Spectral"/>
              </a:rPr>
              <a:t>. </a:t>
            </a:r>
            <a:endParaRPr>
              <a:solidFill>
                <a:srgbClr val="000000"/>
              </a:solidFill>
              <a:latin typeface="Spectral"/>
              <a:ea typeface="Spectral"/>
              <a:cs typeface="Spectral"/>
              <a:sym typeface="Spectral"/>
            </a:endParaRPr>
          </a:p>
          <a:p>
            <a:pPr indent="0" lvl="0" marL="0" rtl="0" algn="l">
              <a:spcBef>
                <a:spcPts val="1600"/>
              </a:spcBef>
              <a:spcAft>
                <a:spcPts val="1600"/>
              </a:spcAft>
              <a:buNone/>
            </a:pPr>
            <a:r>
              <a:t/>
            </a:r>
            <a:endParaRPr/>
          </a:p>
        </p:txBody>
      </p:sp>
      <p:pic>
        <p:nvPicPr>
          <p:cNvPr id="68" name="Google Shape;68;p15"/>
          <p:cNvPicPr preferRelativeResize="0"/>
          <p:nvPr/>
        </p:nvPicPr>
        <p:blipFill>
          <a:blip r:embed="rId3">
            <a:alphaModFix/>
          </a:blip>
          <a:stretch>
            <a:fillRect/>
          </a:stretch>
        </p:blipFill>
        <p:spPr>
          <a:xfrm>
            <a:off x="-289575" y="-81650"/>
            <a:ext cx="1806725" cy="996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2207825" y="67250"/>
            <a:ext cx="627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latin typeface="Spectral"/>
                <a:ea typeface="Spectral"/>
                <a:cs typeface="Spectral"/>
                <a:sym typeface="Spectral"/>
              </a:rPr>
              <a:t>Distribution of Cancellation Reasons</a:t>
            </a:r>
            <a:endParaRPr b="1" sz="2400">
              <a:latin typeface="Spectral"/>
              <a:ea typeface="Spectral"/>
              <a:cs typeface="Spectral"/>
              <a:sym typeface="Spectral"/>
            </a:endParaRPr>
          </a:p>
        </p:txBody>
      </p:sp>
      <p:sp>
        <p:nvSpPr>
          <p:cNvPr id="74" name="Google Shape;74;p16"/>
          <p:cNvSpPr txBox="1"/>
          <p:nvPr>
            <p:ph idx="1" type="body"/>
          </p:nvPr>
        </p:nvSpPr>
        <p:spPr>
          <a:xfrm>
            <a:off x="311700" y="3938150"/>
            <a:ext cx="8520600" cy="11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latin typeface="Spectral"/>
                <a:ea typeface="Spectral"/>
                <a:cs typeface="Spectral"/>
                <a:sym typeface="Spectral"/>
              </a:rPr>
              <a:t>With a total of 6393 cancelled orders </a:t>
            </a:r>
            <a:r>
              <a:rPr lang="en-GB">
                <a:solidFill>
                  <a:srgbClr val="000000"/>
                </a:solidFill>
                <a:latin typeface="Spectral"/>
                <a:ea typeface="Spectral"/>
                <a:cs typeface="Spectral"/>
                <a:sym typeface="Spectral"/>
              </a:rPr>
              <a:t>I have observed that 'No driver has been allocated to my request' value on cancel reasons has the highest count of 1773 that is 27.7% of the total reasons.</a:t>
            </a:r>
            <a:endParaRPr>
              <a:solidFill>
                <a:srgbClr val="000000"/>
              </a:solidFill>
              <a:latin typeface="Spectral"/>
              <a:ea typeface="Spectral"/>
              <a:cs typeface="Spectral"/>
              <a:sym typeface="Spectral"/>
            </a:endParaRPr>
          </a:p>
          <a:p>
            <a:pPr indent="0" lvl="0" marL="0" rtl="0" algn="l">
              <a:spcBef>
                <a:spcPts val="1600"/>
              </a:spcBef>
              <a:spcAft>
                <a:spcPts val="1600"/>
              </a:spcAft>
              <a:buNone/>
            </a:pPr>
            <a:r>
              <a:t/>
            </a:r>
            <a:endParaRPr>
              <a:solidFill>
                <a:srgbClr val="000000"/>
              </a:solidFill>
            </a:endParaRPr>
          </a:p>
        </p:txBody>
      </p:sp>
      <p:pic>
        <p:nvPicPr>
          <p:cNvPr id="75" name="Google Shape;75;p16"/>
          <p:cNvPicPr preferRelativeResize="0"/>
          <p:nvPr/>
        </p:nvPicPr>
        <p:blipFill>
          <a:blip r:embed="rId3">
            <a:alphaModFix/>
          </a:blip>
          <a:stretch>
            <a:fillRect/>
          </a:stretch>
        </p:blipFill>
        <p:spPr>
          <a:xfrm>
            <a:off x="-81675" y="-243575"/>
            <a:ext cx="1881376" cy="1037151"/>
          </a:xfrm>
          <a:prstGeom prst="rect">
            <a:avLst/>
          </a:prstGeom>
          <a:noFill/>
          <a:ln>
            <a:noFill/>
          </a:ln>
        </p:spPr>
      </p:pic>
      <p:graphicFrame>
        <p:nvGraphicFramePr>
          <p:cNvPr id="76" name="Google Shape;76;p16"/>
          <p:cNvGraphicFramePr/>
          <p:nvPr/>
        </p:nvGraphicFramePr>
        <p:xfrm>
          <a:off x="311700" y="865188"/>
          <a:ext cx="3000000" cy="3000000"/>
        </p:xfrm>
        <a:graphic>
          <a:graphicData uri="http://schemas.openxmlformats.org/drawingml/2006/table">
            <a:tbl>
              <a:tblPr>
                <a:noFill/>
                <a:tableStyleId>{6C1ECEFC-276D-4A34-9D86-1AA3AD7E02FE}</a:tableStyleId>
              </a:tblPr>
              <a:tblGrid>
                <a:gridCol w="3282975"/>
                <a:gridCol w="959925"/>
              </a:tblGrid>
              <a:tr h="196925">
                <a:tc>
                  <a:txBody>
                    <a:bodyPr/>
                    <a:lstStyle/>
                    <a:p>
                      <a:pPr indent="0" lvl="0" marL="0" rtl="0" algn="ctr">
                        <a:lnSpc>
                          <a:spcPct val="115000"/>
                        </a:lnSpc>
                        <a:spcBef>
                          <a:spcPts val="0"/>
                        </a:spcBef>
                        <a:spcAft>
                          <a:spcPts val="0"/>
                        </a:spcAft>
                        <a:buNone/>
                      </a:pPr>
                      <a:r>
                        <a:rPr b="1" lang="en-GB" sz="1000"/>
                        <a:t>Cancellation Reason</a:t>
                      </a:r>
                      <a:endParaRPr b="1" sz="1000"/>
                    </a:p>
                  </a:txBody>
                  <a:tcPr marT="19050" marB="19050" marR="28575" marL="28575" anchor="b">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en-GB" sz="1000"/>
                        <a:t>Count</a:t>
                      </a:r>
                      <a:endParaRPr b="1" sz="1000"/>
                    </a:p>
                  </a:txBody>
                  <a:tcPr marT="19050" marB="19050" marR="28575" marL="28575" anchor="b">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CFE2F3"/>
                    </a:solidFill>
                  </a:tcPr>
                </a:tc>
              </a:tr>
              <a:tr h="501275">
                <a:tc>
                  <a:txBody>
                    <a:bodyPr/>
                    <a:lstStyle/>
                    <a:p>
                      <a:pPr indent="0" lvl="0" marL="0" rtl="0" algn="l">
                        <a:lnSpc>
                          <a:spcPct val="115000"/>
                        </a:lnSpc>
                        <a:spcBef>
                          <a:spcPts val="0"/>
                        </a:spcBef>
                        <a:spcAft>
                          <a:spcPts val="0"/>
                        </a:spcAft>
                        <a:buNone/>
                      </a:pPr>
                      <a:r>
                        <a:rPr lang="en-GB">
                          <a:latin typeface="Spectral"/>
                          <a:ea typeface="Spectral"/>
                          <a:cs typeface="Spectral"/>
                          <a:sym typeface="Spectral"/>
                        </a:rPr>
                        <a:t>No driver has been allocated to my request.</a:t>
                      </a:r>
                      <a:endParaRPr>
                        <a:latin typeface="Spectral"/>
                        <a:ea typeface="Spectral"/>
                        <a:cs typeface="Spectral"/>
                        <a:sym typeface="Spectral"/>
                      </a:endParaRPr>
                    </a:p>
                  </a:txBody>
                  <a:tcPr marT="19050" marB="19050" marR="28575" marL="28575" anchor="b">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a:latin typeface="Spectral"/>
                          <a:ea typeface="Spectral"/>
                          <a:cs typeface="Spectral"/>
                          <a:sym typeface="Spectral"/>
                        </a:rPr>
                        <a:t>1773</a:t>
                      </a:r>
                      <a:endParaRPr>
                        <a:latin typeface="Spectral"/>
                        <a:ea typeface="Spectral"/>
                        <a:cs typeface="Spectral"/>
                        <a:sym typeface="Spectral"/>
                      </a:endParaRPr>
                    </a:p>
                  </a:txBody>
                  <a:tcPr marT="19050" marB="19050" marR="28575" marL="28575" anchor="b">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r>
              <a:tr h="268550">
                <a:tc>
                  <a:txBody>
                    <a:bodyPr/>
                    <a:lstStyle/>
                    <a:p>
                      <a:pPr indent="0" lvl="0" marL="0" rtl="0" algn="l">
                        <a:lnSpc>
                          <a:spcPct val="115000"/>
                        </a:lnSpc>
                        <a:spcBef>
                          <a:spcPts val="0"/>
                        </a:spcBef>
                        <a:spcAft>
                          <a:spcPts val="0"/>
                        </a:spcAft>
                        <a:buNone/>
                      </a:pPr>
                      <a:r>
                        <a:rPr lang="en-GB">
                          <a:latin typeface="Spectral"/>
                          <a:ea typeface="Spectral"/>
                          <a:cs typeface="Spectral"/>
                          <a:sym typeface="Spectral"/>
                        </a:rPr>
                        <a:t>No Partner</a:t>
                      </a:r>
                      <a:endParaRPr>
                        <a:latin typeface="Spectral"/>
                        <a:ea typeface="Spectral"/>
                        <a:cs typeface="Spectral"/>
                        <a:sym typeface="Spectral"/>
                      </a:endParaRPr>
                    </a:p>
                  </a:txBody>
                  <a:tcPr marT="19050" marB="19050" marR="28575" marL="28575" anchor="b">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a:latin typeface="Spectral"/>
                          <a:ea typeface="Spectral"/>
                          <a:cs typeface="Spectral"/>
                          <a:sym typeface="Spectral"/>
                        </a:rPr>
                        <a:t>1293</a:t>
                      </a:r>
                      <a:endParaRPr>
                        <a:latin typeface="Spectral"/>
                        <a:ea typeface="Spectral"/>
                        <a:cs typeface="Spectral"/>
                        <a:sym typeface="Spectral"/>
                      </a:endParaRPr>
                    </a:p>
                  </a:txBody>
                  <a:tcPr marT="19050" marB="19050" marR="28575" marL="28575" anchor="b">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r>
              <a:tr h="268550">
                <a:tc>
                  <a:txBody>
                    <a:bodyPr/>
                    <a:lstStyle/>
                    <a:p>
                      <a:pPr indent="0" lvl="0" marL="0" rtl="0" algn="l">
                        <a:lnSpc>
                          <a:spcPct val="115000"/>
                        </a:lnSpc>
                        <a:spcBef>
                          <a:spcPts val="0"/>
                        </a:spcBef>
                        <a:spcAft>
                          <a:spcPts val="0"/>
                        </a:spcAft>
                        <a:buNone/>
                      </a:pPr>
                      <a:r>
                        <a:rPr lang="en-GB">
                          <a:latin typeface="Spectral"/>
                          <a:ea typeface="Spectral"/>
                          <a:cs typeface="Spectral"/>
                          <a:sym typeface="Spectral"/>
                        </a:rPr>
                        <a:t>My order is not ready.</a:t>
                      </a:r>
                      <a:endParaRPr>
                        <a:latin typeface="Spectral"/>
                        <a:ea typeface="Spectral"/>
                        <a:cs typeface="Spectral"/>
                        <a:sym typeface="Spectral"/>
                      </a:endParaRPr>
                    </a:p>
                  </a:txBody>
                  <a:tcPr marT="19050" marB="19050" marR="28575" marL="28575" anchor="b">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a:latin typeface="Spectral"/>
                          <a:ea typeface="Spectral"/>
                          <a:cs typeface="Spectral"/>
                          <a:sym typeface="Spectral"/>
                        </a:rPr>
                        <a:t>1212</a:t>
                      </a:r>
                      <a:endParaRPr>
                        <a:latin typeface="Spectral"/>
                        <a:ea typeface="Spectral"/>
                        <a:cs typeface="Spectral"/>
                        <a:sym typeface="Spectral"/>
                      </a:endParaRPr>
                    </a:p>
                  </a:txBody>
                  <a:tcPr marT="19050" marB="19050" marR="28575" marL="28575" anchor="b">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r>
              <a:tr h="268550">
                <a:tc>
                  <a:txBody>
                    <a:bodyPr/>
                    <a:lstStyle/>
                    <a:p>
                      <a:pPr indent="0" lvl="0" marL="0" rtl="0" algn="l">
                        <a:lnSpc>
                          <a:spcPct val="115000"/>
                        </a:lnSpc>
                        <a:spcBef>
                          <a:spcPts val="0"/>
                        </a:spcBef>
                        <a:spcAft>
                          <a:spcPts val="0"/>
                        </a:spcAft>
                        <a:buNone/>
                      </a:pPr>
                      <a:r>
                        <a:rPr lang="en-GB">
                          <a:latin typeface="Spectral"/>
                          <a:ea typeface="Spectral"/>
                          <a:cs typeface="Spectral"/>
                          <a:sym typeface="Spectral"/>
                        </a:rPr>
                        <a:t>I placed the wrong locations.</a:t>
                      </a:r>
                      <a:endParaRPr>
                        <a:latin typeface="Spectral"/>
                        <a:ea typeface="Spectral"/>
                        <a:cs typeface="Spectral"/>
                        <a:sym typeface="Spectral"/>
                      </a:endParaRPr>
                    </a:p>
                  </a:txBody>
                  <a:tcPr marT="19050" marB="19050" marR="28575" marL="28575" anchor="b">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a:latin typeface="Spectral"/>
                          <a:ea typeface="Spectral"/>
                          <a:cs typeface="Spectral"/>
                          <a:sym typeface="Spectral"/>
                        </a:rPr>
                        <a:t>1113</a:t>
                      </a:r>
                      <a:endParaRPr>
                        <a:latin typeface="Spectral"/>
                        <a:ea typeface="Spectral"/>
                        <a:cs typeface="Spectral"/>
                        <a:sym typeface="Spectral"/>
                      </a:endParaRPr>
                    </a:p>
                  </a:txBody>
                  <a:tcPr marT="19050" marB="19050" marR="28575" marL="28575" anchor="b">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r>
              <a:tr h="268550">
                <a:tc>
                  <a:txBody>
                    <a:bodyPr/>
                    <a:lstStyle/>
                    <a:p>
                      <a:pPr indent="0" lvl="0" marL="0" rtl="0" algn="l">
                        <a:lnSpc>
                          <a:spcPct val="115000"/>
                        </a:lnSpc>
                        <a:spcBef>
                          <a:spcPts val="0"/>
                        </a:spcBef>
                        <a:spcAft>
                          <a:spcPts val="0"/>
                        </a:spcAft>
                        <a:buNone/>
                      </a:pPr>
                      <a:r>
                        <a:rPr lang="en-GB">
                          <a:latin typeface="Spectral"/>
                          <a:ea typeface="Spectral"/>
                          <a:cs typeface="Spectral"/>
                          <a:sym typeface="Spectral"/>
                        </a:rPr>
                        <a:t>The driver is too far away.</a:t>
                      </a:r>
                      <a:endParaRPr>
                        <a:latin typeface="Spectral"/>
                        <a:ea typeface="Spectral"/>
                        <a:cs typeface="Spectral"/>
                        <a:sym typeface="Spectral"/>
                      </a:endParaRPr>
                    </a:p>
                  </a:txBody>
                  <a:tcPr marT="19050" marB="19050" marR="28575" marL="28575" anchor="b">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a:latin typeface="Spectral"/>
                          <a:ea typeface="Spectral"/>
                          <a:cs typeface="Spectral"/>
                          <a:sym typeface="Spectral"/>
                        </a:rPr>
                        <a:t>594</a:t>
                      </a:r>
                      <a:endParaRPr>
                        <a:latin typeface="Spectral"/>
                        <a:ea typeface="Spectral"/>
                        <a:cs typeface="Spectral"/>
                        <a:sym typeface="Spectral"/>
                      </a:endParaRPr>
                    </a:p>
                  </a:txBody>
                  <a:tcPr marT="19050" marB="19050" marR="28575" marL="28575" anchor="b">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r>
              <a:tr h="268550">
                <a:tc>
                  <a:txBody>
                    <a:bodyPr/>
                    <a:lstStyle/>
                    <a:p>
                      <a:pPr indent="0" lvl="0" marL="0" rtl="0" algn="l">
                        <a:lnSpc>
                          <a:spcPct val="115000"/>
                        </a:lnSpc>
                        <a:spcBef>
                          <a:spcPts val="0"/>
                        </a:spcBef>
                        <a:spcAft>
                          <a:spcPts val="0"/>
                        </a:spcAft>
                        <a:buNone/>
                      </a:pPr>
                      <a:r>
                        <a:rPr lang="en-GB">
                          <a:latin typeface="Spectral"/>
                          <a:ea typeface="Spectral"/>
                          <a:cs typeface="Spectral"/>
                          <a:sym typeface="Spectral"/>
                        </a:rPr>
                        <a:t>Customer error</a:t>
                      </a:r>
                      <a:endParaRPr>
                        <a:latin typeface="Spectral"/>
                        <a:ea typeface="Spectral"/>
                        <a:cs typeface="Spectral"/>
                        <a:sym typeface="Spectral"/>
                      </a:endParaRPr>
                    </a:p>
                  </a:txBody>
                  <a:tcPr marT="19050" marB="19050" marR="28575" marL="28575" anchor="b">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a:latin typeface="Spectral"/>
                          <a:ea typeface="Spectral"/>
                          <a:cs typeface="Spectral"/>
                          <a:sym typeface="Spectral"/>
                        </a:rPr>
                        <a:t>337</a:t>
                      </a:r>
                      <a:endParaRPr>
                        <a:latin typeface="Spectral"/>
                        <a:ea typeface="Spectral"/>
                        <a:cs typeface="Spectral"/>
                        <a:sym typeface="Spectral"/>
                      </a:endParaRPr>
                    </a:p>
                  </a:txBody>
                  <a:tcPr marT="19050" marB="19050" marR="28575" marL="28575" anchor="b">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r>
              <a:tr h="268550">
                <a:tc>
                  <a:txBody>
                    <a:bodyPr/>
                    <a:lstStyle/>
                    <a:p>
                      <a:pPr indent="0" lvl="0" marL="0" rtl="0" algn="l">
                        <a:lnSpc>
                          <a:spcPct val="115000"/>
                        </a:lnSpc>
                        <a:spcBef>
                          <a:spcPts val="0"/>
                        </a:spcBef>
                        <a:spcAft>
                          <a:spcPts val="0"/>
                        </a:spcAft>
                        <a:buNone/>
                      </a:pPr>
                      <a:r>
                        <a:rPr lang="en-GB">
                          <a:latin typeface="Spectral"/>
                          <a:ea typeface="Spectral"/>
                          <a:cs typeface="Spectral"/>
                          <a:sym typeface="Spectral"/>
                        </a:rPr>
                        <a:t>Delay</a:t>
                      </a:r>
                      <a:endParaRPr>
                        <a:latin typeface="Spectral"/>
                        <a:ea typeface="Spectral"/>
                        <a:cs typeface="Spectral"/>
                        <a:sym typeface="Spectral"/>
                      </a:endParaRPr>
                    </a:p>
                  </a:txBody>
                  <a:tcPr marT="19050" marB="19050" marR="28575" marL="28575" anchor="b">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a:latin typeface="Spectral"/>
                          <a:ea typeface="Spectral"/>
                          <a:cs typeface="Spectral"/>
                          <a:sym typeface="Spectral"/>
                        </a:rPr>
                        <a:t>71</a:t>
                      </a:r>
                      <a:endParaRPr>
                        <a:latin typeface="Spectral"/>
                        <a:ea typeface="Spectral"/>
                        <a:cs typeface="Spectral"/>
                        <a:sym typeface="Spectral"/>
                      </a:endParaRPr>
                    </a:p>
                  </a:txBody>
                  <a:tcPr marT="19050" marB="19050" marR="28575" marL="28575" anchor="b">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r>
              <a:tr h="268550">
                <a:tc>
                  <a:txBody>
                    <a:bodyPr/>
                    <a:lstStyle/>
                    <a:p>
                      <a:pPr indent="0" lvl="0" marL="0" rtl="0" algn="l">
                        <a:lnSpc>
                          <a:spcPct val="115000"/>
                        </a:lnSpc>
                        <a:spcBef>
                          <a:spcPts val="0"/>
                        </a:spcBef>
                        <a:spcAft>
                          <a:spcPts val="0"/>
                        </a:spcAft>
                        <a:buNone/>
                      </a:pPr>
                      <a:r>
                        <a:rPr lang="en-GB">
                          <a:latin typeface="Spectral"/>
                          <a:ea typeface="Spectral"/>
                          <a:cs typeface="Spectral"/>
                          <a:sym typeface="Spectral"/>
                        </a:rPr>
                        <a:t>Total</a:t>
                      </a:r>
                      <a:endParaRPr>
                        <a:latin typeface="Spectral"/>
                        <a:ea typeface="Spectral"/>
                        <a:cs typeface="Spectral"/>
                        <a:sym typeface="Spectral"/>
                      </a:endParaRPr>
                    </a:p>
                  </a:txBody>
                  <a:tcPr marT="19050" marB="19050" marR="28575" marL="28575" anchor="b">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a:latin typeface="Spectral"/>
                          <a:ea typeface="Spectral"/>
                          <a:cs typeface="Spectral"/>
                          <a:sym typeface="Spectral"/>
                        </a:rPr>
                        <a:t>6393</a:t>
                      </a:r>
                      <a:endParaRPr>
                        <a:latin typeface="Spectral"/>
                        <a:ea typeface="Spectral"/>
                        <a:cs typeface="Spectral"/>
                        <a:sym typeface="Spectral"/>
                      </a:endParaRPr>
                    </a:p>
                  </a:txBody>
                  <a:tcPr marT="19050" marB="19050" marR="28575" marL="28575" anchor="b">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r>
            </a:tbl>
          </a:graphicData>
        </a:graphic>
      </p:graphicFrame>
      <p:pic>
        <p:nvPicPr>
          <p:cNvPr id="77" name="Google Shape;77;p16" title="Chart"/>
          <p:cNvPicPr preferRelativeResize="0"/>
          <p:nvPr/>
        </p:nvPicPr>
        <p:blipFill>
          <a:blip r:embed="rId4">
            <a:alphaModFix/>
          </a:blip>
          <a:stretch>
            <a:fillRect/>
          </a:stretch>
        </p:blipFill>
        <p:spPr>
          <a:xfrm>
            <a:off x="4707000" y="1170125"/>
            <a:ext cx="4284599" cy="2309451"/>
          </a:xfrm>
          <a:prstGeom prst="rect">
            <a:avLst/>
          </a:prstGeom>
          <a:noFill/>
          <a:ln>
            <a:noFill/>
          </a:ln>
        </p:spPr>
      </p:pic>
      <p:sp>
        <p:nvSpPr>
          <p:cNvPr id="78" name="Google Shape;78;p16"/>
          <p:cNvSpPr txBox="1"/>
          <p:nvPr/>
        </p:nvSpPr>
        <p:spPr>
          <a:xfrm>
            <a:off x="290850" y="3662807"/>
            <a:ext cx="4284600" cy="3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000">
                <a:latin typeface="Spectral"/>
                <a:ea typeface="Spectral"/>
                <a:cs typeface="Spectral"/>
                <a:sym typeface="Spectral"/>
              </a:rPr>
              <a:t>Table 1</a:t>
            </a:r>
            <a:endParaRPr b="1" sz="1000">
              <a:latin typeface="Spectral"/>
              <a:ea typeface="Spectral"/>
              <a:cs typeface="Spectral"/>
              <a:sym typeface="Spectral"/>
            </a:endParaRPr>
          </a:p>
        </p:txBody>
      </p:sp>
      <p:sp>
        <p:nvSpPr>
          <p:cNvPr id="79" name="Google Shape;79;p16"/>
          <p:cNvSpPr txBox="1"/>
          <p:nvPr/>
        </p:nvSpPr>
        <p:spPr>
          <a:xfrm>
            <a:off x="4859400" y="3631978"/>
            <a:ext cx="4284600" cy="2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000">
                <a:latin typeface="Spectral"/>
                <a:ea typeface="Spectral"/>
                <a:cs typeface="Spectral"/>
                <a:sym typeface="Spectral"/>
              </a:rPr>
              <a:t>Fig 1</a:t>
            </a:r>
            <a:endParaRPr b="1" sz="1000">
              <a:latin typeface="Spectral"/>
              <a:ea typeface="Spectral"/>
              <a:cs typeface="Spectral"/>
              <a:sym typeface="Spectr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idx="1" type="subTitle"/>
          </p:nvPr>
        </p:nvSpPr>
        <p:spPr>
          <a:xfrm>
            <a:off x="311700" y="17791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Spectral"/>
                <a:ea typeface="Spectral"/>
                <a:cs typeface="Spectral"/>
                <a:sym typeface="Spectral"/>
              </a:rPr>
              <a:t>Type of order Cancelled</a:t>
            </a:r>
            <a:endParaRPr>
              <a:latin typeface="Spectral"/>
              <a:ea typeface="Spectral"/>
              <a:cs typeface="Spectral"/>
              <a:sym typeface="Spectral"/>
            </a:endParaRPr>
          </a:p>
        </p:txBody>
      </p:sp>
      <p:pic>
        <p:nvPicPr>
          <p:cNvPr id="85" name="Google Shape;85;p17"/>
          <p:cNvPicPr preferRelativeResize="0"/>
          <p:nvPr/>
        </p:nvPicPr>
        <p:blipFill>
          <a:blip r:embed="rId3">
            <a:alphaModFix/>
          </a:blip>
          <a:stretch>
            <a:fillRect/>
          </a:stretch>
        </p:blipFill>
        <p:spPr>
          <a:xfrm>
            <a:off x="-76900" y="0"/>
            <a:ext cx="1782826" cy="982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1828775" y="125350"/>
            <a:ext cx="7259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800">
                <a:latin typeface="Spectral"/>
                <a:ea typeface="Spectral"/>
                <a:cs typeface="Spectral"/>
                <a:sym typeface="Spectral"/>
              </a:rPr>
              <a:t>Distribution of Cancellation Reasons - Continued</a:t>
            </a:r>
            <a:endParaRPr b="1" sz="1800">
              <a:latin typeface="Spectral"/>
              <a:ea typeface="Spectral"/>
              <a:cs typeface="Spectral"/>
              <a:sym typeface="Spectral"/>
            </a:endParaRPr>
          </a:p>
        </p:txBody>
      </p:sp>
      <p:sp>
        <p:nvSpPr>
          <p:cNvPr id="91" name="Google Shape;91;p18"/>
          <p:cNvSpPr txBox="1"/>
          <p:nvPr/>
        </p:nvSpPr>
        <p:spPr>
          <a:xfrm>
            <a:off x="201900" y="3536050"/>
            <a:ext cx="8740200" cy="20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Spectral"/>
                <a:ea typeface="Spectral"/>
                <a:cs typeface="Spectral"/>
                <a:sym typeface="Spectral"/>
              </a:rPr>
              <a:t>No driver has been allocated to my request was the most common cancellation reason for customers. The pairing of driver to to customers should be improved to avoid cancellations.</a:t>
            </a:r>
            <a:endParaRPr>
              <a:latin typeface="Spectral"/>
              <a:ea typeface="Spectral"/>
              <a:cs typeface="Spectral"/>
              <a:sym typeface="Spectral"/>
            </a:endParaRPr>
          </a:p>
          <a:p>
            <a:pPr indent="0" lvl="0" marL="0" rtl="0" algn="l">
              <a:spcBef>
                <a:spcPts val="0"/>
              </a:spcBef>
              <a:spcAft>
                <a:spcPts val="0"/>
              </a:spcAft>
              <a:buNone/>
            </a:pPr>
            <a:r>
              <a:t/>
            </a:r>
            <a:endParaRPr>
              <a:latin typeface="Spectral"/>
              <a:ea typeface="Spectral"/>
              <a:cs typeface="Spectral"/>
              <a:sym typeface="Spectral"/>
            </a:endParaRPr>
          </a:p>
          <a:p>
            <a:pPr indent="0" lvl="0" marL="0" rtl="0" algn="l">
              <a:spcBef>
                <a:spcPts val="0"/>
              </a:spcBef>
              <a:spcAft>
                <a:spcPts val="0"/>
              </a:spcAft>
              <a:buNone/>
            </a:pPr>
            <a:r>
              <a:rPr lang="en-GB">
                <a:latin typeface="Spectral"/>
                <a:ea typeface="Spectral"/>
                <a:cs typeface="Spectral"/>
                <a:sym typeface="Spectral"/>
              </a:rPr>
              <a:t>Staff cancelled 1293 requests because they was no partner. This should be checked to reduce cancellations. </a:t>
            </a:r>
            <a:endParaRPr>
              <a:latin typeface="Spectral"/>
              <a:ea typeface="Spectral"/>
              <a:cs typeface="Spectral"/>
              <a:sym typeface="Spectral"/>
            </a:endParaRPr>
          </a:p>
          <a:p>
            <a:pPr indent="0" lvl="0" marL="0" rtl="0" algn="l">
              <a:spcBef>
                <a:spcPts val="0"/>
              </a:spcBef>
              <a:spcAft>
                <a:spcPts val="0"/>
              </a:spcAft>
              <a:buNone/>
            </a:pPr>
            <a:r>
              <a:t/>
            </a:r>
            <a:endParaRPr>
              <a:latin typeface="Spectral"/>
              <a:ea typeface="Spectral"/>
              <a:cs typeface="Spectral"/>
              <a:sym typeface="Spectral"/>
            </a:endParaRPr>
          </a:p>
          <a:p>
            <a:pPr indent="0" lvl="0" marL="0" rtl="0" algn="l">
              <a:spcBef>
                <a:spcPts val="0"/>
              </a:spcBef>
              <a:spcAft>
                <a:spcPts val="0"/>
              </a:spcAft>
              <a:buNone/>
            </a:pPr>
            <a:r>
              <a:t/>
            </a:r>
            <a:endParaRPr/>
          </a:p>
        </p:txBody>
      </p:sp>
      <p:pic>
        <p:nvPicPr>
          <p:cNvPr id="92" name="Google Shape;92;p18" title="Chart"/>
          <p:cNvPicPr preferRelativeResize="0"/>
          <p:nvPr/>
        </p:nvPicPr>
        <p:blipFill>
          <a:blip r:embed="rId3">
            <a:alphaModFix/>
          </a:blip>
          <a:stretch>
            <a:fillRect/>
          </a:stretch>
        </p:blipFill>
        <p:spPr>
          <a:xfrm>
            <a:off x="4892800" y="1170125"/>
            <a:ext cx="4098801" cy="2177030"/>
          </a:xfrm>
          <a:prstGeom prst="rect">
            <a:avLst/>
          </a:prstGeom>
          <a:noFill/>
          <a:ln>
            <a:noFill/>
          </a:ln>
        </p:spPr>
      </p:pic>
      <p:graphicFrame>
        <p:nvGraphicFramePr>
          <p:cNvPr id="93" name="Google Shape;93;p18"/>
          <p:cNvGraphicFramePr/>
          <p:nvPr/>
        </p:nvGraphicFramePr>
        <p:xfrm>
          <a:off x="261350" y="793613"/>
          <a:ext cx="3000000" cy="3000000"/>
        </p:xfrm>
        <a:graphic>
          <a:graphicData uri="http://schemas.openxmlformats.org/drawingml/2006/table">
            <a:tbl>
              <a:tblPr>
                <a:noFill/>
                <a:tableStyleId>{6C1ECEFC-276D-4A34-9D86-1AA3AD7E02FE}</a:tableStyleId>
              </a:tblPr>
              <a:tblGrid>
                <a:gridCol w="2457450"/>
                <a:gridCol w="952500"/>
                <a:gridCol w="952500"/>
              </a:tblGrid>
              <a:tr h="273500">
                <a:tc>
                  <a:txBody>
                    <a:bodyPr/>
                    <a:lstStyle/>
                    <a:p>
                      <a:pPr indent="0" lvl="0" marL="0" rtl="0" algn="l">
                        <a:lnSpc>
                          <a:spcPct val="115000"/>
                        </a:lnSpc>
                        <a:spcBef>
                          <a:spcPts val="0"/>
                        </a:spcBef>
                        <a:spcAft>
                          <a:spcPts val="0"/>
                        </a:spcAft>
                        <a:buNone/>
                      </a:pPr>
                      <a:r>
                        <a:rPr b="1" lang="en-GB" sz="1000">
                          <a:latin typeface="Spectral"/>
                          <a:ea typeface="Spectral"/>
                          <a:cs typeface="Spectral"/>
                          <a:sym typeface="Spectral"/>
                        </a:rPr>
                        <a:t>Cancellation Reason</a:t>
                      </a:r>
                      <a:endParaRPr b="1" sz="1000">
                        <a:latin typeface="Spectral"/>
                        <a:ea typeface="Spectral"/>
                        <a:cs typeface="Spectral"/>
                        <a:sym typeface="Spectral"/>
                      </a:endParaRPr>
                    </a:p>
                  </a:txBody>
                  <a:tcPr marT="19050" marB="19050" marR="28575" marL="28575" anchor="b">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en-GB" sz="1000">
                          <a:latin typeface="Spectral"/>
                          <a:ea typeface="Spectral"/>
                          <a:cs typeface="Spectral"/>
                          <a:sym typeface="Spectral"/>
                        </a:rPr>
                        <a:t>Customer</a:t>
                      </a:r>
                      <a:endParaRPr b="1" sz="1000">
                        <a:latin typeface="Spectral"/>
                        <a:ea typeface="Spectral"/>
                        <a:cs typeface="Spectral"/>
                        <a:sym typeface="Spectral"/>
                      </a:endParaRPr>
                    </a:p>
                  </a:txBody>
                  <a:tcPr marT="19050" marB="19050" marR="28575" marL="28575" anchor="b">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en-GB" sz="1000">
                          <a:latin typeface="Spectral"/>
                          <a:ea typeface="Spectral"/>
                          <a:cs typeface="Spectral"/>
                          <a:sym typeface="Spectral"/>
                        </a:rPr>
                        <a:t>Staff</a:t>
                      </a:r>
                      <a:endParaRPr b="1" sz="1000">
                        <a:latin typeface="Spectral"/>
                        <a:ea typeface="Spectral"/>
                        <a:cs typeface="Spectral"/>
                        <a:sym typeface="Spectral"/>
                      </a:endParaRPr>
                    </a:p>
                  </a:txBody>
                  <a:tcPr marT="19050" marB="19050" marR="28575" marL="28575" anchor="b">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CFE2F3"/>
                    </a:solidFill>
                  </a:tcPr>
                </a:tc>
              </a:tr>
              <a:tr h="273500">
                <a:tc>
                  <a:txBody>
                    <a:bodyPr/>
                    <a:lstStyle/>
                    <a:p>
                      <a:pPr indent="0" lvl="0" marL="0" rtl="0" algn="l">
                        <a:lnSpc>
                          <a:spcPct val="115000"/>
                        </a:lnSpc>
                        <a:spcBef>
                          <a:spcPts val="0"/>
                        </a:spcBef>
                        <a:spcAft>
                          <a:spcPts val="0"/>
                        </a:spcAft>
                        <a:buNone/>
                      </a:pPr>
                      <a:r>
                        <a:rPr lang="en-GB" sz="1000">
                          <a:latin typeface="Spectral"/>
                          <a:ea typeface="Spectral"/>
                          <a:cs typeface="Spectral"/>
                          <a:sym typeface="Spectral"/>
                        </a:rPr>
                        <a:t>Customer error</a:t>
                      </a:r>
                      <a:endParaRPr sz="1000">
                        <a:latin typeface="Spectral"/>
                        <a:ea typeface="Spectral"/>
                        <a:cs typeface="Spectral"/>
                        <a:sym typeface="Spectral"/>
                      </a:endParaRPr>
                    </a:p>
                  </a:txBody>
                  <a:tcPr marT="19050" marB="19050" marR="28575" marL="28575" anchor="b">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Spectral"/>
                          <a:ea typeface="Spectral"/>
                          <a:cs typeface="Spectral"/>
                          <a:sym typeface="Spectral"/>
                        </a:rPr>
                        <a:t>0</a:t>
                      </a:r>
                      <a:endParaRPr sz="1000">
                        <a:latin typeface="Spectral"/>
                        <a:ea typeface="Spectral"/>
                        <a:cs typeface="Spectral"/>
                        <a:sym typeface="Spectral"/>
                      </a:endParaRPr>
                    </a:p>
                  </a:txBody>
                  <a:tcPr marT="19050" marB="19050" marR="28575" marL="28575" anchor="b">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Spectral"/>
                          <a:ea typeface="Spectral"/>
                          <a:cs typeface="Spectral"/>
                          <a:sym typeface="Spectral"/>
                        </a:rPr>
                        <a:t>337</a:t>
                      </a:r>
                      <a:endParaRPr sz="1000">
                        <a:latin typeface="Spectral"/>
                        <a:ea typeface="Spectral"/>
                        <a:cs typeface="Spectral"/>
                        <a:sym typeface="Spectral"/>
                      </a:endParaRPr>
                    </a:p>
                  </a:txBody>
                  <a:tcPr marT="19050" marB="19050" marR="28575" marL="28575" anchor="b">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r>
              <a:tr h="273500">
                <a:tc>
                  <a:txBody>
                    <a:bodyPr/>
                    <a:lstStyle/>
                    <a:p>
                      <a:pPr indent="0" lvl="0" marL="0" rtl="0" algn="l">
                        <a:lnSpc>
                          <a:spcPct val="115000"/>
                        </a:lnSpc>
                        <a:spcBef>
                          <a:spcPts val="0"/>
                        </a:spcBef>
                        <a:spcAft>
                          <a:spcPts val="0"/>
                        </a:spcAft>
                        <a:buNone/>
                      </a:pPr>
                      <a:r>
                        <a:rPr lang="en-GB" sz="1000">
                          <a:latin typeface="Spectral"/>
                          <a:ea typeface="Spectral"/>
                          <a:cs typeface="Spectral"/>
                          <a:sym typeface="Spectral"/>
                        </a:rPr>
                        <a:t>Delay</a:t>
                      </a:r>
                      <a:endParaRPr sz="1000">
                        <a:latin typeface="Spectral"/>
                        <a:ea typeface="Spectral"/>
                        <a:cs typeface="Spectral"/>
                        <a:sym typeface="Spectral"/>
                      </a:endParaRPr>
                    </a:p>
                  </a:txBody>
                  <a:tcPr marT="19050" marB="19050" marR="28575" marL="28575" anchor="b">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Spectral"/>
                          <a:ea typeface="Spectral"/>
                          <a:cs typeface="Spectral"/>
                          <a:sym typeface="Spectral"/>
                        </a:rPr>
                        <a:t>0</a:t>
                      </a:r>
                      <a:endParaRPr sz="1000">
                        <a:latin typeface="Spectral"/>
                        <a:ea typeface="Spectral"/>
                        <a:cs typeface="Spectral"/>
                        <a:sym typeface="Spectral"/>
                      </a:endParaRPr>
                    </a:p>
                  </a:txBody>
                  <a:tcPr marT="19050" marB="19050" marR="28575" marL="28575" anchor="b">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Spectral"/>
                          <a:ea typeface="Spectral"/>
                          <a:cs typeface="Spectral"/>
                          <a:sym typeface="Spectral"/>
                        </a:rPr>
                        <a:t>71</a:t>
                      </a:r>
                      <a:endParaRPr sz="1000">
                        <a:latin typeface="Spectral"/>
                        <a:ea typeface="Spectral"/>
                        <a:cs typeface="Spectral"/>
                        <a:sym typeface="Spectral"/>
                      </a:endParaRPr>
                    </a:p>
                  </a:txBody>
                  <a:tcPr marT="19050" marB="19050" marR="28575" marL="28575" anchor="b">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r>
              <a:tr h="273500">
                <a:tc>
                  <a:txBody>
                    <a:bodyPr/>
                    <a:lstStyle/>
                    <a:p>
                      <a:pPr indent="0" lvl="0" marL="0" rtl="0" algn="l">
                        <a:lnSpc>
                          <a:spcPct val="115000"/>
                        </a:lnSpc>
                        <a:spcBef>
                          <a:spcPts val="0"/>
                        </a:spcBef>
                        <a:spcAft>
                          <a:spcPts val="0"/>
                        </a:spcAft>
                        <a:buNone/>
                      </a:pPr>
                      <a:r>
                        <a:rPr lang="en-GB" sz="1000">
                          <a:latin typeface="Spectral"/>
                          <a:ea typeface="Spectral"/>
                          <a:cs typeface="Spectral"/>
                          <a:sym typeface="Spectral"/>
                        </a:rPr>
                        <a:t>I placed the wrong locations.</a:t>
                      </a:r>
                      <a:endParaRPr sz="1000">
                        <a:latin typeface="Spectral"/>
                        <a:ea typeface="Spectral"/>
                        <a:cs typeface="Spectral"/>
                        <a:sym typeface="Spectral"/>
                      </a:endParaRPr>
                    </a:p>
                  </a:txBody>
                  <a:tcPr marT="19050" marB="19050" marR="28575" marL="28575" anchor="b">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Spectral"/>
                          <a:ea typeface="Spectral"/>
                          <a:cs typeface="Spectral"/>
                          <a:sym typeface="Spectral"/>
                        </a:rPr>
                        <a:t>1113</a:t>
                      </a:r>
                      <a:endParaRPr sz="1000">
                        <a:latin typeface="Spectral"/>
                        <a:ea typeface="Spectral"/>
                        <a:cs typeface="Spectral"/>
                        <a:sym typeface="Spectral"/>
                      </a:endParaRPr>
                    </a:p>
                  </a:txBody>
                  <a:tcPr marT="19050" marB="19050" marR="28575" marL="28575" anchor="b">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Spectral"/>
                          <a:ea typeface="Spectral"/>
                          <a:cs typeface="Spectral"/>
                          <a:sym typeface="Spectral"/>
                        </a:rPr>
                        <a:t>0</a:t>
                      </a:r>
                      <a:endParaRPr sz="1000">
                        <a:latin typeface="Spectral"/>
                        <a:ea typeface="Spectral"/>
                        <a:cs typeface="Spectral"/>
                        <a:sym typeface="Spectral"/>
                      </a:endParaRPr>
                    </a:p>
                  </a:txBody>
                  <a:tcPr marT="19050" marB="19050" marR="28575" marL="28575" anchor="b">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r>
              <a:tr h="273500">
                <a:tc>
                  <a:txBody>
                    <a:bodyPr/>
                    <a:lstStyle/>
                    <a:p>
                      <a:pPr indent="0" lvl="0" marL="0" rtl="0" algn="l">
                        <a:lnSpc>
                          <a:spcPct val="115000"/>
                        </a:lnSpc>
                        <a:spcBef>
                          <a:spcPts val="0"/>
                        </a:spcBef>
                        <a:spcAft>
                          <a:spcPts val="0"/>
                        </a:spcAft>
                        <a:buNone/>
                      </a:pPr>
                      <a:r>
                        <a:rPr lang="en-GB" sz="1000">
                          <a:latin typeface="Spectral"/>
                          <a:ea typeface="Spectral"/>
                          <a:cs typeface="Spectral"/>
                          <a:sym typeface="Spectral"/>
                        </a:rPr>
                        <a:t>My order is not ready.</a:t>
                      </a:r>
                      <a:endParaRPr sz="1000">
                        <a:latin typeface="Spectral"/>
                        <a:ea typeface="Spectral"/>
                        <a:cs typeface="Spectral"/>
                        <a:sym typeface="Spectral"/>
                      </a:endParaRPr>
                    </a:p>
                  </a:txBody>
                  <a:tcPr marT="19050" marB="19050" marR="28575" marL="28575" anchor="b">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Spectral"/>
                          <a:ea typeface="Spectral"/>
                          <a:cs typeface="Spectral"/>
                          <a:sym typeface="Spectral"/>
                        </a:rPr>
                        <a:t>1212</a:t>
                      </a:r>
                      <a:endParaRPr sz="1000">
                        <a:latin typeface="Spectral"/>
                        <a:ea typeface="Spectral"/>
                        <a:cs typeface="Spectral"/>
                        <a:sym typeface="Spectral"/>
                      </a:endParaRPr>
                    </a:p>
                  </a:txBody>
                  <a:tcPr marT="19050" marB="19050" marR="28575" marL="28575" anchor="b">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Spectral"/>
                          <a:ea typeface="Spectral"/>
                          <a:cs typeface="Spectral"/>
                          <a:sym typeface="Spectral"/>
                        </a:rPr>
                        <a:t>0</a:t>
                      </a:r>
                      <a:endParaRPr sz="1000">
                        <a:latin typeface="Spectral"/>
                        <a:ea typeface="Spectral"/>
                        <a:cs typeface="Spectral"/>
                        <a:sym typeface="Spectral"/>
                      </a:endParaRPr>
                    </a:p>
                  </a:txBody>
                  <a:tcPr marT="19050" marB="19050" marR="28575" marL="28575" anchor="b">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r>
              <a:tr h="273500">
                <a:tc>
                  <a:txBody>
                    <a:bodyPr/>
                    <a:lstStyle/>
                    <a:p>
                      <a:pPr indent="0" lvl="0" marL="0" rtl="0" algn="l">
                        <a:lnSpc>
                          <a:spcPct val="115000"/>
                        </a:lnSpc>
                        <a:spcBef>
                          <a:spcPts val="0"/>
                        </a:spcBef>
                        <a:spcAft>
                          <a:spcPts val="0"/>
                        </a:spcAft>
                        <a:buNone/>
                      </a:pPr>
                      <a:r>
                        <a:rPr lang="en-GB" sz="1000">
                          <a:latin typeface="Spectral"/>
                          <a:ea typeface="Spectral"/>
                          <a:cs typeface="Spectral"/>
                          <a:sym typeface="Spectral"/>
                        </a:rPr>
                        <a:t>No Partner</a:t>
                      </a:r>
                      <a:endParaRPr sz="1000">
                        <a:latin typeface="Spectral"/>
                        <a:ea typeface="Spectral"/>
                        <a:cs typeface="Spectral"/>
                        <a:sym typeface="Spectral"/>
                      </a:endParaRPr>
                    </a:p>
                  </a:txBody>
                  <a:tcPr marT="19050" marB="19050" marR="28575" marL="28575" anchor="b">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Spectral"/>
                          <a:ea typeface="Spectral"/>
                          <a:cs typeface="Spectral"/>
                          <a:sym typeface="Spectral"/>
                        </a:rPr>
                        <a:t>0</a:t>
                      </a:r>
                      <a:endParaRPr sz="1000">
                        <a:latin typeface="Spectral"/>
                        <a:ea typeface="Spectral"/>
                        <a:cs typeface="Spectral"/>
                        <a:sym typeface="Spectral"/>
                      </a:endParaRPr>
                    </a:p>
                  </a:txBody>
                  <a:tcPr marT="19050" marB="19050" marR="28575" marL="28575" anchor="b">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Spectral"/>
                          <a:ea typeface="Spectral"/>
                          <a:cs typeface="Spectral"/>
                          <a:sym typeface="Spectral"/>
                        </a:rPr>
                        <a:t>1293</a:t>
                      </a:r>
                      <a:endParaRPr sz="1000">
                        <a:latin typeface="Spectral"/>
                        <a:ea typeface="Spectral"/>
                        <a:cs typeface="Spectral"/>
                        <a:sym typeface="Spectral"/>
                      </a:endParaRPr>
                    </a:p>
                  </a:txBody>
                  <a:tcPr marT="19050" marB="19050" marR="28575" marL="28575" anchor="b">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r>
              <a:tr h="497275">
                <a:tc>
                  <a:txBody>
                    <a:bodyPr/>
                    <a:lstStyle/>
                    <a:p>
                      <a:pPr indent="0" lvl="0" marL="0" rtl="0" algn="l">
                        <a:lnSpc>
                          <a:spcPct val="115000"/>
                        </a:lnSpc>
                        <a:spcBef>
                          <a:spcPts val="0"/>
                        </a:spcBef>
                        <a:spcAft>
                          <a:spcPts val="0"/>
                        </a:spcAft>
                        <a:buNone/>
                      </a:pPr>
                      <a:r>
                        <a:rPr lang="en-GB" sz="1000">
                          <a:latin typeface="Spectral"/>
                          <a:ea typeface="Spectral"/>
                          <a:cs typeface="Spectral"/>
                          <a:sym typeface="Spectral"/>
                        </a:rPr>
                        <a:t>No driver has been allocated to my request.</a:t>
                      </a:r>
                      <a:endParaRPr sz="1000">
                        <a:latin typeface="Spectral"/>
                        <a:ea typeface="Spectral"/>
                        <a:cs typeface="Spectral"/>
                        <a:sym typeface="Spectral"/>
                      </a:endParaRPr>
                    </a:p>
                  </a:txBody>
                  <a:tcPr marT="19050" marB="19050" marR="28575" marL="28575" anchor="b">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Spectral"/>
                          <a:ea typeface="Spectral"/>
                          <a:cs typeface="Spectral"/>
                          <a:sym typeface="Spectral"/>
                        </a:rPr>
                        <a:t>1773</a:t>
                      </a:r>
                      <a:endParaRPr sz="1000">
                        <a:latin typeface="Spectral"/>
                        <a:ea typeface="Spectral"/>
                        <a:cs typeface="Spectral"/>
                        <a:sym typeface="Spectral"/>
                      </a:endParaRPr>
                    </a:p>
                  </a:txBody>
                  <a:tcPr marT="19050" marB="19050" marR="28575" marL="28575" anchor="b">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Spectral"/>
                          <a:ea typeface="Spectral"/>
                          <a:cs typeface="Spectral"/>
                          <a:sym typeface="Spectral"/>
                        </a:rPr>
                        <a:t>0</a:t>
                      </a:r>
                      <a:endParaRPr sz="1000">
                        <a:latin typeface="Spectral"/>
                        <a:ea typeface="Spectral"/>
                        <a:cs typeface="Spectral"/>
                        <a:sym typeface="Spectral"/>
                      </a:endParaRPr>
                    </a:p>
                  </a:txBody>
                  <a:tcPr marT="19050" marB="19050" marR="28575" marL="28575" anchor="b">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r>
              <a:tr h="273500">
                <a:tc>
                  <a:txBody>
                    <a:bodyPr/>
                    <a:lstStyle/>
                    <a:p>
                      <a:pPr indent="0" lvl="0" marL="0" rtl="0" algn="l">
                        <a:lnSpc>
                          <a:spcPct val="115000"/>
                        </a:lnSpc>
                        <a:spcBef>
                          <a:spcPts val="0"/>
                        </a:spcBef>
                        <a:spcAft>
                          <a:spcPts val="0"/>
                        </a:spcAft>
                        <a:buNone/>
                      </a:pPr>
                      <a:r>
                        <a:rPr lang="en-GB" sz="1000">
                          <a:latin typeface="Spectral"/>
                          <a:ea typeface="Spectral"/>
                          <a:cs typeface="Spectral"/>
                          <a:sym typeface="Spectral"/>
                        </a:rPr>
                        <a:t>The driver is too far away.</a:t>
                      </a:r>
                      <a:endParaRPr sz="1000">
                        <a:latin typeface="Spectral"/>
                        <a:ea typeface="Spectral"/>
                        <a:cs typeface="Spectral"/>
                        <a:sym typeface="Spectral"/>
                      </a:endParaRPr>
                    </a:p>
                  </a:txBody>
                  <a:tcPr marT="19050" marB="19050" marR="28575" marL="28575" anchor="b">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Spectral"/>
                          <a:ea typeface="Spectral"/>
                          <a:cs typeface="Spectral"/>
                          <a:sym typeface="Spectral"/>
                        </a:rPr>
                        <a:t>594</a:t>
                      </a:r>
                      <a:endParaRPr sz="1000">
                        <a:latin typeface="Spectral"/>
                        <a:ea typeface="Spectral"/>
                        <a:cs typeface="Spectral"/>
                        <a:sym typeface="Spectral"/>
                      </a:endParaRPr>
                    </a:p>
                  </a:txBody>
                  <a:tcPr marT="19050" marB="19050" marR="28575" marL="28575" anchor="b">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Spectral"/>
                          <a:ea typeface="Spectral"/>
                          <a:cs typeface="Spectral"/>
                          <a:sym typeface="Spectral"/>
                        </a:rPr>
                        <a:t>0</a:t>
                      </a:r>
                      <a:endParaRPr sz="1000">
                        <a:latin typeface="Spectral"/>
                        <a:ea typeface="Spectral"/>
                        <a:cs typeface="Spectral"/>
                        <a:sym typeface="Spectral"/>
                      </a:endParaRPr>
                    </a:p>
                  </a:txBody>
                  <a:tcPr marT="19050" marB="19050" marR="28575" marL="28575" anchor="b">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r>
            </a:tbl>
          </a:graphicData>
        </a:graphic>
      </p:graphicFrame>
      <p:sp>
        <p:nvSpPr>
          <p:cNvPr id="94" name="Google Shape;94;p18"/>
          <p:cNvSpPr txBox="1"/>
          <p:nvPr/>
        </p:nvSpPr>
        <p:spPr>
          <a:xfrm>
            <a:off x="261350" y="3243525"/>
            <a:ext cx="1707300" cy="2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000"/>
              <a:t>Table 2</a:t>
            </a:r>
            <a:endParaRPr b="1" sz="1000"/>
          </a:p>
        </p:txBody>
      </p:sp>
      <p:sp>
        <p:nvSpPr>
          <p:cNvPr id="95" name="Google Shape;95;p18"/>
          <p:cNvSpPr txBox="1"/>
          <p:nvPr/>
        </p:nvSpPr>
        <p:spPr>
          <a:xfrm>
            <a:off x="5001775" y="3320025"/>
            <a:ext cx="1707300" cy="2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t>Fig </a:t>
            </a:r>
            <a:r>
              <a:rPr b="1" lang="en-GB" sz="1100"/>
              <a:t>2</a:t>
            </a:r>
            <a:endParaRPr b="1" sz="1100"/>
          </a:p>
        </p:txBody>
      </p:sp>
      <p:pic>
        <p:nvPicPr>
          <p:cNvPr id="96" name="Google Shape;96;p18"/>
          <p:cNvPicPr preferRelativeResize="0"/>
          <p:nvPr/>
        </p:nvPicPr>
        <p:blipFill>
          <a:blip r:embed="rId4">
            <a:alphaModFix/>
          </a:blip>
          <a:stretch>
            <a:fillRect/>
          </a:stretch>
        </p:blipFill>
        <p:spPr>
          <a:xfrm>
            <a:off x="-81675" y="-243575"/>
            <a:ext cx="1881376" cy="10371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pic>
        <p:nvPicPr>
          <p:cNvPr id="101" name="Google Shape;101;p19"/>
          <p:cNvPicPr preferRelativeResize="0"/>
          <p:nvPr/>
        </p:nvPicPr>
        <p:blipFill>
          <a:blip r:embed="rId3">
            <a:alphaModFix/>
          </a:blip>
          <a:stretch>
            <a:fillRect/>
          </a:stretch>
        </p:blipFill>
        <p:spPr>
          <a:xfrm>
            <a:off x="-76900" y="-146475"/>
            <a:ext cx="1782826" cy="982825"/>
          </a:xfrm>
          <a:prstGeom prst="rect">
            <a:avLst/>
          </a:prstGeom>
          <a:noFill/>
          <a:ln>
            <a:noFill/>
          </a:ln>
        </p:spPr>
      </p:pic>
      <p:sp>
        <p:nvSpPr>
          <p:cNvPr id="102" name="Google Shape;102;p19"/>
          <p:cNvSpPr txBox="1"/>
          <p:nvPr>
            <p:ph type="title"/>
          </p:nvPr>
        </p:nvSpPr>
        <p:spPr>
          <a:xfrm>
            <a:off x="1917900" y="58588"/>
            <a:ext cx="6899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Spectral"/>
                <a:ea typeface="Spectral"/>
                <a:cs typeface="Spectral"/>
                <a:sym typeface="Spectral"/>
              </a:rPr>
              <a:t>Cancellations per source of request</a:t>
            </a:r>
            <a:endParaRPr b="1" sz="1800">
              <a:latin typeface="Spectral"/>
              <a:ea typeface="Spectral"/>
              <a:cs typeface="Spectral"/>
              <a:sym typeface="Spectral"/>
            </a:endParaRPr>
          </a:p>
        </p:txBody>
      </p:sp>
      <p:sp>
        <p:nvSpPr>
          <p:cNvPr id="103" name="Google Shape;103;p19"/>
          <p:cNvSpPr txBox="1"/>
          <p:nvPr/>
        </p:nvSpPr>
        <p:spPr>
          <a:xfrm>
            <a:off x="312225" y="3558750"/>
            <a:ext cx="8717700" cy="13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Spectral"/>
                <a:ea typeface="Spectral"/>
                <a:cs typeface="Spectral"/>
                <a:sym typeface="Spectral"/>
              </a:rPr>
              <a:t>It can be observed that there is a high count of cancellation of orders  from the business  and individuals was </a:t>
            </a:r>
            <a:r>
              <a:rPr lang="en-GB">
                <a:latin typeface="Spectral"/>
                <a:ea typeface="Spectral"/>
                <a:cs typeface="Spectral"/>
                <a:sym typeface="Spectral"/>
              </a:rPr>
              <a:t>mainly</a:t>
            </a:r>
            <a:r>
              <a:rPr lang="en-GB">
                <a:latin typeface="Spectral"/>
                <a:ea typeface="Spectral"/>
                <a:cs typeface="Spectral"/>
                <a:sym typeface="Spectral"/>
              </a:rPr>
              <a:t> due </a:t>
            </a:r>
            <a:r>
              <a:rPr lang="en-GB">
                <a:latin typeface="Spectral"/>
                <a:ea typeface="Spectral"/>
                <a:cs typeface="Spectral"/>
                <a:sym typeface="Spectral"/>
              </a:rPr>
              <a:t>to</a:t>
            </a:r>
            <a:r>
              <a:rPr lang="en-GB">
                <a:latin typeface="Spectral"/>
                <a:ea typeface="Spectral"/>
                <a:cs typeface="Spectral"/>
                <a:sym typeface="Spectral"/>
              </a:rPr>
              <a:t> no partner, order not being ready, wrong location and no driver. This issues should be looked into and improved with urgency. This </a:t>
            </a:r>
            <a:r>
              <a:rPr lang="en-GB">
                <a:latin typeface="Spectral"/>
                <a:ea typeface="Spectral"/>
                <a:cs typeface="Spectral"/>
                <a:sym typeface="Spectral"/>
              </a:rPr>
              <a:t>will</a:t>
            </a:r>
            <a:r>
              <a:rPr lang="en-GB">
                <a:latin typeface="Spectral"/>
                <a:ea typeface="Spectral"/>
                <a:cs typeface="Spectral"/>
                <a:sym typeface="Spectral"/>
              </a:rPr>
              <a:t> greatly reduce the cancellation requests.</a:t>
            </a:r>
            <a:endParaRPr>
              <a:latin typeface="Spectral"/>
              <a:ea typeface="Spectral"/>
              <a:cs typeface="Spectral"/>
              <a:sym typeface="Spectral"/>
            </a:endParaRPr>
          </a:p>
        </p:txBody>
      </p:sp>
      <p:graphicFrame>
        <p:nvGraphicFramePr>
          <p:cNvPr id="104" name="Google Shape;104;p19"/>
          <p:cNvGraphicFramePr/>
          <p:nvPr/>
        </p:nvGraphicFramePr>
        <p:xfrm>
          <a:off x="312225" y="1026625"/>
          <a:ext cx="3000000" cy="3000000"/>
        </p:xfrm>
        <a:graphic>
          <a:graphicData uri="http://schemas.openxmlformats.org/drawingml/2006/table">
            <a:tbl>
              <a:tblPr>
                <a:noFill/>
                <a:tableStyleId>{6C1ECEFC-276D-4A34-9D86-1AA3AD7E02FE}</a:tableStyleId>
              </a:tblPr>
              <a:tblGrid>
                <a:gridCol w="1371600"/>
                <a:gridCol w="952500"/>
                <a:gridCol w="952500"/>
              </a:tblGrid>
              <a:tr h="267100">
                <a:tc>
                  <a:txBody>
                    <a:bodyPr/>
                    <a:lstStyle/>
                    <a:p>
                      <a:pPr indent="0" lvl="0" marL="0" rtl="0" algn="ctr">
                        <a:lnSpc>
                          <a:spcPct val="115000"/>
                        </a:lnSpc>
                        <a:spcBef>
                          <a:spcPts val="0"/>
                        </a:spcBef>
                        <a:spcAft>
                          <a:spcPts val="0"/>
                        </a:spcAft>
                        <a:buNone/>
                      </a:pPr>
                      <a:r>
                        <a:rPr b="1" lang="en-GB" sz="1000">
                          <a:latin typeface="Spectral"/>
                          <a:ea typeface="Spectral"/>
                          <a:cs typeface="Spectral"/>
                          <a:sym typeface="Spectral"/>
                        </a:rPr>
                        <a:t>C</a:t>
                      </a:r>
                      <a:r>
                        <a:rPr b="1" lang="en-GB" sz="1000">
                          <a:latin typeface="Spectral"/>
                          <a:ea typeface="Spectral"/>
                          <a:cs typeface="Spectral"/>
                          <a:sym typeface="Spectral"/>
                        </a:rPr>
                        <a:t>ancellation reason</a:t>
                      </a:r>
                      <a:endParaRPr b="1"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b="1" lang="en-GB" sz="1000">
                          <a:latin typeface="Spectral"/>
                          <a:ea typeface="Spectral"/>
                          <a:cs typeface="Spectral"/>
                          <a:sym typeface="Spectral"/>
                        </a:rPr>
                        <a:t>Business</a:t>
                      </a:r>
                      <a:endParaRPr b="1"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b="1" lang="en-GB" sz="1000">
                          <a:latin typeface="Spectral"/>
                          <a:ea typeface="Spectral"/>
                          <a:cs typeface="Spectral"/>
                          <a:sym typeface="Spectral"/>
                        </a:rPr>
                        <a:t>Personal</a:t>
                      </a:r>
                      <a:endParaRPr b="1"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C9DAF8"/>
                    </a:solidFill>
                  </a:tcPr>
                </a:tc>
              </a:tr>
              <a:tr h="267100">
                <a:tc>
                  <a:txBody>
                    <a:bodyPr/>
                    <a:lstStyle/>
                    <a:p>
                      <a:pPr indent="0" lvl="0" marL="0" rtl="0" algn="l">
                        <a:lnSpc>
                          <a:spcPct val="115000"/>
                        </a:lnSpc>
                        <a:spcBef>
                          <a:spcPts val="0"/>
                        </a:spcBef>
                        <a:spcAft>
                          <a:spcPts val="0"/>
                        </a:spcAft>
                        <a:buNone/>
                      </a:pPr>
                      <a:r>
                        <a:rPr lang="en-GB" sz="1000">
                          <a:latin typeface="Spectral"/>
                          <a:ea typeface="Spectral"/>
                          <a:cs typeface="Spectral"/>
                          <a:sym typeface="Spectral"/>
                        </a:rPr>
                        <a:t>Customer error</a:t>
                      </a:r>
                      <a:endParaRPr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Spectral"/>
                          <a:ea typeface="Spectral"/>
                          <a:cs typeface="Spectral"/>
                          <a:sym typeface="Spectral"/>
                        </a:rPr>
                        <a:t>242</a:t>
                      </a:r>
                      <a:endParaRPr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Spectral"/>
                          <a:ea typeface="Spectral"/>
                          <a:cs typeface="Spectral"/>
                          <a:sym typeface="Spectral"/>
                        </a:rPr>
                        <a:t>95</a:t>
                      </a:r>
                      <a:endParaRPr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r>
              <a:tr h="267100">
                <a:tc>
                  <a:txBody>
                    <a:bodyPr/>
                    <a:lstStyle/>
                    <a:p>
                      <a:pPr indent="0" lvl="0" marL="0" rtl="0" algn="l">
                        <a:lnSpc>
                          <a:spcPct val="115000"/>
                        </a:lnSpc>
                        <a:spcBef>
                          <a:spcPts val="0"/>
                        </a:spcBef>
                        <a:spcAft>
                          <a:spcPts val="0"/>
                        </a:spcAft>
                        <a:buNone/>
                      </a:pPr>
                      <a:r>
                        <a:rPr lang="en-GB" sz="1000">
                          <a:latin typeface="Spectral"/>
                          <a:ea typeface="Spectral"/>
                          <a:cs typeface="Spectral"/>
                          <a:sym typeface="Spectral"/>
                        </a:rPr>
                        <a:t>Delay</a:t>
                      </a:r>
                      <a:endParaRPr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Spectral"/>
                          <a:ea typeface="Spectral"/>
                          <a:cs typeface="Spectral"/>
                          <a:sym typeface="Spectral"/>
                        </a:rPr>
                        <a:t>35</a:t>
                      </a:r>
                      <a:endParaRPr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Spectral"/>
                          <a:ea typeface="Spectral"/>
                          <a:cs typeface="Spectral"/>
                          <a:sym typeface="Spectral"/>
                        </a:rPr>
                        <a:t>36</a:t>
                      </a:r>
                      <a:endParaRPr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r>
              <a:tr h="267100">
                <a:tc>
                  <a:txBody>
                    <a:bodyPr/>
                    <a:lstStyle/>
                    <a:p>
                      <a:pPr indent="0" lvl="0" marL="0" rtl="0" algn="l">
                        <a:lnSpc>
                          <a:spcPct val="115000"/>
                        </a:lnSpc>
                        <a:spcBef>
                          <a:spcPts val="0"/>
                        </a:spcBef>
                        <a:spcAft>
                          <a:spcPts val="0"/>
                        </a:spcAft>
                        <a:buNone/>
                      </a:pPr>
                      <a:r>
                        <a:rPr lang="en-GB" sz="1000">
                          <a:latin typeface="Spectral"/>
                          <a:ea typeface="Spectral"/>
                          <a:cs typeface="Spectral"/>
                          <a:sym typeface="Spectral"/>
                        </a:rPr>
                        <a:t>Wrong locations</a:t>
                      </a:r>
                      <a:endParaRPr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Spectral"/>
                          <a:ea typeface="Spectral"/>
                          <a:cs typeface="Spectral"/>
                          <a:sym typeface="Spectral"/>
                        </a:rPr>
                        <a:t>566</a:t>
                      </a:r>
                      <a:endParaRPr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Spectral"/>
                          <a:ea typeface="Spectral"/>
                          <a:cs typeface="Spectral"/>
                          <a:sym typeface="Spectral"/>
                        </a:rPr>
                        <a:t>548</a:t>
                      </a:r>
                      <a:endParaRPr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r>
              <a:tr h="267100">
                <a:tc>
                  <a:txBody>
                    <a:bodyPr/>
                    <a:lstStyle/>
                    <a:p>
                      <a:pPr indent="0" lvl="0" marL="0" rtl="0" algn="l">
                        <a:lnSpc>
                          <a:spcPct val="115000"/>
                        </a:lnSpc>
                        <a:spcBef>
                          <a:spcPts val="0"/>
                        </a:spcBef>
                        <a:spcAft>
                          <a:spcPts val="0"/>
                        </a:spcAft>
                        <a:buNone/>
                      </a:pPr>
                      <a:r>
                        <a:rPr lang="en-GB" sz="1000">
                          <a:latin typeface="Spectral"/>
                          <a:ea typeface="Spectral"/>
                          <a:cs typeface="Spectral"/>
                          <a:sym typeface="Spectral"/>
                        </a:rPr>
                        <a:t>Order not ready.</a:t>
                      </a:r>
                      <a:endParaRPr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Spectral"/>
                          <a:ea typeface="Spectral"/>
                          <a:cs typeface="Spectral"/>
                          <a:sym typeface="Spectral"/>
                        </a:rPr>
                        <a:t>626</a:t>
                      </a:r>
                      <a:endParaRPr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Spectral"/>
                          <a:ea typeface="Spectral"/>
                          <a:cs typeface="Spectral"/>
                          <a:sym typeface="Spectral"/>
                        </a:rPr>
                        <a:t>588</a:t>
                      </a:r>
                      <a:endParaRPr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r>
              <a:tr h="267100">
                <a:tc>
                  <a:txBody>
                    <a:bodyPr/>
                    <a:lstStyle/>
                    <a:p>
                      <a:pPr indent="0" lvl="0" marL="0" rtl="0" algn="l">
                        <a:lnSpc>
                          <a:spcPct val="115000"/>
                        </a:lnSpc>
                        <a:spcBef>
                          <a:spcPts val="0"/>
                        </a:spcBef>
                        <a:spcAft>
                          <a:spcPts val="0"/>
                        </a:spcAft>
                        <a:buNone/>
                      </a:pPr>
                      <a:r>
                        <a:rPr lang="en-GB" sz="1000">
                          <a:latin typeface="Spectral"/>
                          <a:ea typeface="Spectral"/>
                          <a:cs typeface="Spectral"/>
                          <a:sym typeface="Spectral"/>
                        </a:rPr>
                        <a:t>No Partner</a:t>
                      </a:r>
                      <a:endParaRPr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Spectral"/>
                          <a:ea typeface="Spectral"/>
                          <a:cs typeface="Spectral"/>
                          <a:sym typeface="Spectral"/>
                        </a:rPr>
                        <a:t>825</a:t>
                      </a:r>
                      <a:endParaRPr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Spectral"/>
                          <a:ea typeface="Spectral"/>
                          <a:cs typeface="Spectral"/>
                          <a:sym typeface="Spectral"/>
                        </a:rPr>
                        <a:t>468</a:t>
                      </a:r>
                      <a:endParaRPr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r>
              <a:tr h="267100">
                <a:tc>
                  <a:txBody>
                    <a:bodyPr/>
                    <a:lstStyle/>
                    <a:p>
                      <a:pPr indent="0" lvl="0" marL="0" rtl="0" algn="l">
                        <a:lnSpc>
                          <a:spcPct val="115000"/>
                        </a:lnSpc>
                        <a:spcBef>
                          <a:spcPts val="0"/>
                        </a:spcBef>
                        <a:spcAft>
                          <a:spcPts val="0"/>
                        </a:spcAft>
                        <a:buNone/>
                      </a:pPr>
                      <a:r>
                        <a:rPr lang="en-GB" sz="1000">
                          <a:latin typeface="Spectral"/>
                          <a:ea typeface="Spectral"/>
                          <a:cs typeface="Spectral"/>
                          <a:sym typeface="Spectral"/>
                        </a:rPr>
                        <a:t>No driver</a:t>
                      </a:r>
                      <a:endParaRPr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Spectral"/>
                          <a:ea typeface="Spectral"/>
                          <a:cs typeface="Spectral"/>
                          <a:sym typeface="Spectral"/>
                        </a:rPr>
                        <a:t>693</a:t>
                      </a:r>
                      <a:endParaRPr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Spectral"/>
                          <a:ea typeface="Spectral"/>
                          <a:cs typeface="Spectral"/>
                          <a:sym typeface="Spectral"/>
                        </a:rPr>
                        <a:t>1082</a:t>
                      </a:r>
                      <a:endParaRPr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r>
              <a:tr h="267100">
                <a:tc>
                  <a:txBody>
                    <a:bodyPr/>
                    <a:lstStyle/>
                    <a:p>
                      <a:pPr indent="0" lvl="0" marL="0" rtl="0" algn="l">
                        <a:lnSpc>
                          <a:spcPct val="115000"/>
                        </a:lnSpc>
                        <a:spcBef>
                          <a:spcPts val="0"/>
                        </a:spcBef>
                        <a:spcAft>
                          <a:spcPts val="0"/>
                        </a:spcAft>
                        <a:buNone/>
                      </a:pPr>
                      <a:r>
                        <a:rPr lang="en-GB" sz="1000">
                          <a:latin typeface="Spectral"/>
                          <a:ea typeface="Spectral"/>
                          <a:cs typeface="Spectral"/>
                          <a:sym typeface="Spectral"/>
                        </a:rPr>
                        <a:t>Driver is too far</a:t>
                      </a:r>
                      <a:endParaRPr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Spectral"/>
                          <a:ea typeface="Spectral"/>
                          <a:cs typeface="Spectral"/>
                          <a:sym typeface="Spectral"/>
                        </a:rPr>
                        <a:t>77</a:t>
                      </a:r>
                      <a:endParaRPr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Spectral"/>
                          <a:ea typeface="Spectral"/>
                          <a:cs typeface="Spectral"/>
                          <a:sym typeface="Spectral"/>
                        </a:rPr>
                        <a:t>517</a:t>
                      </a:r>
                      <a:endParaRPr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r>
            </a:tbl>
          </a:graphicData>
        </a:graphic>
      </p:graphicFrame>
      <p:pic>
        <p:nvPicPr>
          <p:cNvPr id="105" name="Google Shape;105;p19" title="Chart"/>
          <p:cNvPicPr preferRelativeResize="0"/>
          <p:nvPr/>
        </p:nvPicPr>
        <p:blipFill>
          <a:blip r:embed="rId4">
            <a:alphaModFix/>
          </a:blip>
          <a:stretch>
            <a:fillRect/>
          </a:stretch>
        </p:blipFill>
        <p:spPr>
          <a:xfrm>
            <a:off x="4823675" y="921213"/>
            <a:ext cx="3796677" cy="2347612"/>
          </a:xfrm>
          <a:prstGeom prst="rect">
            <a:avLst/>
          </a:prstGeom>
          <a:noFill/>
          <a:ln>
            <a:noFill/>
          </a:ln>
        </p:spPr>
      </p:pic>
      <p:sp>
        <p:nvSpPr>
          <p:cNvPr id="106" name="Google Shape;106;p19"/>
          <p:cNvSpPr txBox="1"/>
          <p:nvPr/>
        </p:nvSpPr>
        <p:spPr>
          <a:xfrm>
            <a:off x="4948800" y="3163425"/>
            <a:ext cx="837900" cy="3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000">
                <a:latin typeface="Spectral"/>
                <a:ea typeface="Spectral"/>
                <a:cs typeface="Spectral"/>
                <a:sym typeface="Spectral"/>
              </a:rPr>
              <a:t>Fig </a:t>
            </a:r>
            <a:r>
              <a:rPr b="1" lang="en-GB" sz="1000">
                <a:latin typeface="Spectral"/>
                <a:ea typeface="Spectral"/>
                <a:cs typeface="Spectral"/>
                <a:sym typeface="Spectral"/>
              </a:rPr>
              <a:t> 3</a:t>
            </a:r>
            <a:endParaRPr b="1" sz="1000">
              <a:latin typeface="Spectral"/>
              <a:ea typeface="Spectral"/>
              <a:cs typeface="Spectral"/>
              <a:sym typeface="Spectral"/>
            </a:endParaRPr>
          </a:p>
        </p:txBody>
      </p:sp>
      <p:sp>
        <p:nvSpPr>
          <p:cNvPr id="107" name="Google Shape;107;p19"/>
          <p:cNvSpPr txBox="1"/>
          <p:nvPr/>
        </p:nvSpPr>
        <p:spPr>
          <a:xfrm>
            <a:off x="464625" y="3357950"/>
            <a:ext cx="735900" cy="3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000">
                <a:latin typeface="Spectral"/>
                <a:ea typeface="Spectral"/>
                <a:cs typeface="Spectral"/>
                <a:sym typeface="Spectral"/>
              </a:rPr>
              <a:t>Table  3</a:t>
            </a:r>
            <a:endParaRPr b="1" sz="1000">
              <a:latin typeface="Spectral"/>
              <a:ea typeface="Spectral"/>
              <a:cs typeface="Spectral"/>
              <a:sym typeface="Spectr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Google Shape;112;p20"/>
          <p:cNvPicPr preferRelativeResize="0"/>
          <p:nvPr/>
        </p:nvPicPr>
        <p:blipFill>
          <a:blip r:embed="rId3">
            <a:alphaModFix/>
          </a:blip>
          <a:stretch>
            <a:fillRect/>
          </a:stretch>
        </p:blipFill>
        <p:spPr>
          <a:xfrm>
            <a:off x="-76900" y="-146475"/>
            <a:ext cx="1782826" cy="982825"/>
          </a:xfrm>
          <a:prstGeom prst="rect">
            <a:avLst/>
          </a:prstGeom>
          <a:noFill/>
          <a:ln>
            <a:noFill/>
          </a:ln>
        </p:spPr>
      </p:pic>
      <p:sp>
        <p:nvSpPr>
          <p:cNvPr id="113" name="Google Shape;113;p20"/>
          <p:cNvSpPr txBox="1"/>
          <p:nvPr>
            <p:ph type="title"/>
          </p:nvPr>
        </p:nvSpPr>
        <p:spPr>
          <a:xfrm>
            <a:off x="1917900" y="58588"/>
            <a:ext cx="6899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Spectral"/>
                <a:ea typeface="Spectral"/>
                <a:cs typeface="Spectral"/>
                <a:sym typeface="Spectral"/>
              </a:rPr>
              <a:t>Cancellations per order type</a:t>
            </a:r>
            <a:endParaRPr b="1" sz="1800">
              <a:latin typeface="Spectral"/>
              <a:ea typeface="Spectral"/>
              <a:cs typeface="Spectral"/>
              <a:sym typeface="Spectral"/>
            </a:endParaRPr>
          </a:p>
        </p:txBody>
      </p:sp>
      <p:graphicFrame>
        <p:nvGraphicFramePr>
          <p:cNvPr id="114" name="Google Shape;114;p20"/>
          <p:cNvGraphicFramePr/>
          <p:nvPr/>
        </p:nvGraphicFramePr>
        <p:xfrm>
          <a:off x="384850" y="1177825"/>
          <a:ext cx="3000000" cy="3000000"/>
        </p:xfrm>
        <a:graphic>
          <a:graphicData uri="http://schemas.openxmlformats.org/drawingml/2006/table">
            <a:tbl>
              <a:tblPr>
                <a:noFill/>
                <a:tableStyleId>{6C1ECEFC-276D-4A34-9D86-1AA3AD7E02FE}</a:tableStyleId>
              </a:tblPr>
              <a:tblGrid>
                <a:gridCol w="1581150"/>
                <a:gridCol w="1228725"/>
                <a:gridCol w="1038225"/>
              </a:tblGrid>
              <a:tr h="200025">
                <a:tc>
                  <a:txBody>
                    <a:bodyPr/>
                    <a:lstStyle/>
                    <a:p>
                      <a:pPr indent="0" lvl="0" marL="0" rtl="0" algn="l">
                        <a:lnSpc>
                          <a:spcPct val="115000"/>
                        </a:lnSpc>
                        <a:spcBef>
                          <a:spcPts val="0"/>
                        </a:spcBef>
                        <a:spcAft>
                          <a:spcPts val="0"/>
                        </a:spcAft>
                        <a:buNone/>
                      </a:pPr>
                      <a:r>
                        <a:rPr b="1" lang="en-GB" sz="1000">
                          <a:latin typeface="Spectral"/>
                          <a:ea typeface="Spectral"/>
                          <a:cs typeface="Spectral"/>
                          <a:sym typeface="Spectral"/>
                        </a:rPr>
                        <a:t>cancel_reason</a:t>
                      </a:r>
                      <a:endParaRPr b="1"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b="1" lang="en-GB" sz="1000">
                          <a:latin typeface="Spectral"/>
                          <a:ea typeface="Spectral"/>
                          <a:cs typeface="Spectral"/>
                          <a:sym typeface="Spectral"/>
                        </a:rPr>
                        <a:t>Express</a:t>
                      </a:r>
                      <a:endParaRPr b="1"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b="1" lang="en-GB" sz="1000">
                          <a:latin typeface="Spectral"/>
                          <a:ea typeface="Spectral"/>
                          <a:cs typeface="Spectral"/>
                          <a:sym typeface="Spectral"/>
                        </a:rPr>
                        <a:t>Standard</a:t>
                      </a:r>
                      <a:endParaRPr b="1"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C9DAF8"/>
                    </a:solidFill>
                  </a:tcPr>
                </a:tc>
              </a:tr>
              <a:tr h="200025">
                <a:tc>
                  <a:txBody>
                    <a:bodyPr/>
                    <a:lstStyle/>
                    <a:p>
                      <a:pPr indent="0" lvl="0" marL="0" rtl="0" algn="l">
                        <a:lnSpc>
                          <a:spcPct val="115000"/>
                        </a:lnSpc>
                        <a:spcBef>
                          <a:spcPts val="0"/>
                        </a:spcBef>
                        <a:spcAft>
                          <a:spcPts val="0"/>
                        </a:spcAft>
                        <a:buNone/>
                      </a:pPr>
                      <a:r>
                        <a:rPr lang="en-GB" sz="1000">
                          <a:latin typeface="Spectral"/>
                          <a:ea typeface="Spectral"/>
                          <a:cs typeface="Spectral"/>
                          <a:sym typeface="Spectral"/>
                        </a:rPr>
                        <a:t>Customer error</a:t>
                      </a:r>
                      <a:endParaRPr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Spectral"/>
                          <a:ea typeface="Spectral"/>
                          <a:cs typeface="Spectral"/>
                          <a:sym typeface="Spectral"/>
                        </a:rPr>
                        <a:t>245</a:t>
                      </a:r>
                      <a:endParaRPr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Spectral"/>
                          <a:ea typeface="Spectral"/>
                          <a:cs typeface="Spectral"/>
                          <a:sym typeface="Spectral"/>
                        </a:rPr>
                        <a:t>92</a:t>
                      </a:r>
                      <a:endParaRPr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GB" sz="1000">
                          <a:latin typeface="Spectral"/>
                          <a:ea typeface="Spectral"/>
                          <a:cs typeface="Spectral"/>
                          <a:sym typeface="Spectral"/>
                        </a:rPr>
                        <a:t>Delay</a:t>
                      </a:r>
                      <a:endParaRPr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Spectral"/>
                          <a:ea typeface="Spectral"/>
                          <a:cs typeface="Spectral"/>
                          <a:sym typeface="Spectral"/>
                        </a:rPr>
                        <a:t>32</a:t>
                      </a:r>
                      <a:endParaRPr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Spectral"/>
                          <a:ea typeface="Spectral"/>
                          <a:cs typeface="Spectral"/>
                          <a:sym typeface="Spectral"/>
                        </a:rPr>
                        <a:t>39</a:t>
                      </a:r>
                      <a:endParaRPr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GB" sz="1000">
                          <a:latin typeface="Spectral"/>
                          <a:ea typeface="Spectral"/>
                          <a:cs typeface="Spectral"/>
                          <a:sym typeface="Spectral"/>
                        </a:rPr>
                        <a:t>Wrong locations</a:t>
                      </a:r>
                      <a:endParaRPr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Spectral"/>
                          <a:ea typeface="Spectral"/>
                          <a:cs typeface="Spectral"/>
                          <a:sym typeface="Spectral"/>
                        </a:rPr>
                        <a:t>778</a:t>
                      </a:r>
                      <a:endParaRPr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Spectral"/>
                          <a:ea typeface="Spectral"/>
                          <a:cs typeface="Spectral"/>
                          <a:sym typeface="Spectral"/>
                        </a:rPr>
                        <a:t>335</a:t>
                      </a:r>
                      <a:endParaRPr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GB" sz="1000">
                          <a:latin typeface="Spectral"/>
                          <a:ea typeface="Spectral"/>
                          <a:cs typeface="Spectral"/>
                          <a:sym typeface="Spectral"/>
                        </a:rPr>
                        <a:t>Order not ready.</a:t>
                      </a:r>
                      <a:endParaRPr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Spectral"/>
                          <a:ea typeface="Spectral"/>
                          <a:cs typeface="Spectral"/>
                          <a:sym typeface="Spectral"/>
                        </a:rPr>
                        <a:t>854</a:t>
                      </a:r>
                      <a:endParaRPr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Spectral"/>
                          <a:ea typeface="Spectral"/>
                          <a:cs typeface="Spectral"/>
                          <a:sym typeface="Spectral"/>
                        </a:rPr>
                        <a:t>358</a:t>
                      </a:r>
                      <a:endParaRPr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GB" sz="1000">
                          <a:latin typeface="Spectral"/>
                          <a:ea typeface="Spectral"/>
                          <a:cs typeface="Spectral"/>
                          <a:sym typeface="Spectral"/>
                        </a:rPr>
                        <a:t>No Partner</a:t>
                      </a:r>
                      <a:endParaRPr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Spectral"/>
                          <a:ea typeface="Spectral"/>
                          <a:cs typeface="Spectral"/>
                          <a:sym typeface="Spectral"/>
                        </a:rPr>
                        <a:t>810</a:t>
                      </a:r>
                      <a:endParaRPr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Spectral"/>
                          <a:ea typeface="Spectral"/>
                          <a:cs typeface="Spectral"/>
                          <a:sym typeface="Spectral"/>
                        </a:rPr>
                        <a:t>483</a:t>
                      </a:r>
                      <a:endParaRPr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GB" sz="1000">
                          <a:latin typeface="Spectral"/>
                          <a:ea typeface="Spectral"/>
                          <a:cs typeface="Spectral"/>
                          <a:sym typeface="Spectral"/>
                        </a:rPr>
                        <a:t>No driver</a:t>
                      </a:r>
                      <a:endParaRPr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Spectral"/>
                          <a:ea typeface="Spectral"/>
                          <a:cs typeface="Spectral"/>
                          <a:sym typeface="Spectral"/>
                        </a:rPr>
                        <a:t>980</a:t>
                      </a:r>
                      <a:endParaRPr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Spectral"/>
                          <a:ea typeface="Spectral"/>
                          <a:cs typeface="Spectral"/>
                          <a:sym typeface="Spectral"/>
                        </a:rPr>
                        <a:t>793</a:t>
                      </a:r>
                      <a:endParaRPr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GB" sz="1000">
                          <a:latin typeface="Spectral"/>
                          <a:ea typeface="Spectral"/>
                          <a:cs typeface="Spectral"/>
                          <a:sym typeface="Spectral"/>
                        </a:rPr>
                        <a:t>Driver is too far</a:t>
                      </a:r>
                      <a:endParaRPr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Spectral"/>
                          <a:ea typeface="Spectral"/>
                          <a:cs typeface="Spectral"/>
                          <a:sym typeface="Spectral"/>
                        </a:rPr>
                        <a:t>314</a:t>
                      </a:r>
                      <a:endParaRPr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latin typeface="Spectral"/>
                          <a:ea typeface="Spectral"/>
                          <a:cs typeface="Spectral"/>
                          <a:sym typeface="Spectral"/>
                        </a:rPr>
                        <a:t>280</a:t>
                      </a:r>
                      <a:endParaRPr sz="1000">
                        <a:latin typeface="Spectral"/>
                        <a:ea typeface="Spectral"/>
                        <a:cs typeface="Spectral"/>
                        <a:sym typeface="Spectral"/>
                      </a:endParaRPr>
                    </a:p>
                  </a:txBody>
                  <a:tcPr marT="19050" marB="19050" marR="28575" marL="28575" anchor="b">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r>
            </a:tbl>
          </a:graphicData>
        </a:graphic>
      </p:graphicFrame>
      <p:pic>
        <p:nvPicPr>
          <p:cNvPr id="115" name="Google Shape;115;p20" title="Chart"/>
          <p:cNvPicPr preferRelativeResize="0"/>
          <p:nvPr/>
        </p:nvPicPr>
        <p:blipFill>
          <a:blip r:embed="rId4">
            <a:alphaModFix/>
          </a:blip>
          <a:stretch>
            <a:fillRect/>
          </a:stretch>
        </p:blipFill>
        <p:spPr>
          <a:xfrm>
            <a:off x="4462875" y="836350"/>
            <a:ext cx="4015176" cy="2482717"/>
          </a:xfrm>
          <a:prstGeom prst="rect">
            <a:avLst/>
          </a:prstGeom>
          <a:noFill/>
          <a:ln>
            <a:noFill/>
          </a:ln>
        </p:spPr>
      </p:pic>
      <p:sp>
        <p:nvSpPr>
          <p:cNvPr id="116" name="Google Shape;116;p20"/>
          <p:cNvSpPr txBox="1"/>
          <p:nvPr/>
        </p:nvSpPr>
        <p:spPr>
          <a:xfrm>
            <a:off x="99900" y="3318750"/>
            <a:ext cx="8717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Spectral"/>
                <a:ea typeface="Spectral"/>
                <a:cs typeface="Spectral"/>
                <a:sym typeface="Spectral"/>
              </a:rPr>
              <a:t>There are more orders cancelled on the Express type of orders to the standard orders by 62.8% with a total of 4013 order to 2380 respectively.This was  particularly due to orders not being ready and no partner. </a:t>
            </a:r>
            <a:endParaRPr>
              <a:latin typeface="Spectral"/>
              <a:ea typeface="Spectral"/>
              <a:cs typeface="Spectral"/>
              <a:sym typeface="Spectral"/>
            </a:endParaRPr>
          </a:p>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0"/>
              </a:spcBef>
              <a:spcAft>
                <a:spcPts val="0"/>
              </a:spcAft>
              <a:buNone/>
            </a:pPr>
            <a:r>
              <a:t/>
            </a:r>
            <a:endParaRPr>
              <a:highlight>
                <a:srgbClr val="FFFF00"/>
              </a:highlight>
            </a:endParaRPr>
          </a:p>
        </p:txBody>
      </p:sp>
      <p:sp>
        <p:nvSpPr>
          <p:cNvPr id="117" name="Google Shape;117;p20"/>
          <p:cNvSpPr txBox="1"/>
          <p:nvPr/>
        </p:nvSpPr>
        <p:spPr>
          <a:xfrm>
            <a:off x="4711700" y="2644675"/>
            <a:ext cx="735900" cy="3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000">
                <a:latin typeface="Spectral"/>
                <a:ea typeface="Spectral"/>
                <a:cs typeface="Spectral"/>
                <a:sym typeface="Spectral"/>
              </a:rPr>
              <a:t>Fig</a:t>
            </a:r>
            <a:r>
              <a:rPr b="1" lang="en-GB" sz="1000">
                <a:latin typeface="Spectral"/>
                <a:ea typeface="Spectral"/>
                <a:cs typeface="Spectral"/>
                <a:sym typeface="Spectral"/>
              </a:rPr>
              <a:t>  4</a:t>
            </a:r>
            <a:endParaRPr b="1" sz="1000">
              <a:latin typeface="Spectral"/>
              <a:ea typeface="Spectral"/>
              <a:cs typeface="Spectral"/>
              <a:sym typeface="Spectral"/>
            </a:endParaRPr>
          </a:p>
        </p:txBody>
      </p:sp>
      <p:sp>
        <p:nvSpPr>
          <p:cNvPr id="118" name="Google Shape;118;p20"/>
          <p:cNvSpPr txBox="1"/>
          <p:nvPr/>
        </p:nvSpPr>
        <p:spPr>
          <a:xfrm>
            <a:off x="446563" y="3007650"/>
            <a:ext cx="735900" cy="3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000">
                <a:latin typeface="Spectral"/>
                <a:ea typeface="Spectral"/>
                <a:cs typeface="Spectral"/>
                <a:sym typeface="Spectral"/>
              </a:rPr>
              <a:t>Table  4</a:t>
            </a:r>
            <a:endParaRPr b="1" sz="1000">
              <a:latin typeface="Spectral"/>
              <a:ea typeface="Spectral"/>
              <a:cs typeface="Spectral"/>
              <a:sym typeface="Spectr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txBox="1"/>
          <p:nvPr>
            <p:ph idx="1" type="body"/>
          </p:nvPr>
        </p:nvSpPr>
        <p:spPr>
          <a:xfrm>
            <a:off x="229400" y="4123400"/>
            <a:ext cx="8391300" cy="81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400">
                <a:solidFill>
                  <a:srgbClr val="000000"/>
                </a:solidFill>
                <a:latin typeface="Spectral"/>
                <a:ea typeface="Spectral"/>
                <a:cs typeface="Spectral"/>
                <a:sym typeface="Spectral"/>
              </a:rPr>
              <a:t>We can observe that many cancellation were made using android devices followed by the desktop application. This may also shows the two platforms are most common. Hence reducing cancellation on them is vital</a:t>
            </a:r>
            <a:endParaRPr sz="1400">
              <a:solidFill>
                <a:srgbClr val="000000"/>
              </a:solidFill>
              <a:latin typeface="Spectral"/>
              <a:ea typeface="Spectral"/>
              <a:cs typeface="Spectral"/>
              <a:sym typeface="Spectral"/>
            </a:endParaRPr>
          </a:p>
        </p:txBody>
      </p:sp>
      <p:pic>
        <p:nvPicPr>
          <p:cNvPr id="124" name="Google Shape;124;p21"/>
          <p:cNvPicPr preferRelativeResize="0"/>
          <p:nvPr/>
        </p:nvPicPr>
        <p:blipFill>
          <a:blip r:embed="rId3">
            <a:alphaModFix/>
          </a:blip>
          <a:stretch>
            <a:fillRect/>
          </a:stretch>
        </p:blipFill>
        <p:spPr>
          <a:xfrm>
            <a:off x="-76900" y="-146475"/>
            <a:ext cx="1782826" cy="982825"/>
          </a:xfrm>
          <a:prstGeom prst="rect">
            <a:avLst/>
          </a:prstGeom>
          <a:noFill/>
          <a:ln>
            <a:noFill/>
          </a:ln>
        </p:spPr>
      </p:pic>
      <p:pic>
        <p:nvPicPr>
          <p:cNvPr id="125" name="Google Shape;125;p21" title="Chart"/>
          <p:cNvPicPr preferRelativeResize="0"/>
          <p:nvPr/>
        </p:nvPicPr>
        <p:blipFill>
          <a:blip r:embed="rId4">
            <a:alphaModFix/>
          </a:blip>
          <a:stretch>
            <a:fillRect/>
          </a:stretch>
        </p:blipFill>
        <p:spPr>
          <a:xfrm>
            <a:off x="688675" y="631300"/>
            <a:ext cx="7142799" cy="3194201"/>
          </a:xfrm>
          <a:prstGeom prst="rect">
            <a:avLst/>
          </a:prstGeom>
          <a:noFill/>
          <a:ln>
            <a:noFill/>
          </a:ln>
        </p:spPr>
      </p:pic>
      <p:sp>
        <p:nvSpPr>
          <p:cNvPr id="126" name="Google Shape;126;p21"/>
          <p:cNvSpPr txBox="1"/>
          <p:nvPr>
            <p:ph type="title"/>
          </p:nvPr>
        </p:nvSpPr>
        <p:spPr>
          <a:xfrm>
            <a:off x="1917900" y="58588"/>
            <a:ext cx="6899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latin typeface="Spectral"/>
                <a:ea typeface="Spectral"/>
                <a:cs typeface="Spectral"/>
                <a:sym typeface="Spectral"/>
              </a:rPr>
              <a:t>Cancellation per platform</a:t>
            </a:r>
            <a:endParaRPr b="1" sz="2400">
              <a:latin typeface="Spectral"/>
              <a:ea typeface="Spectral"/>
              <a:cs typeface="Spectral"/>
              <a:sym typeface="Spectral"/>
            </a:endParaRPr>
          </a:p>
        </p:txBody>
      </p:sp>
      <p:sp>
        <p:nvSpPr>
          <p:cNvPr id="127" name="Google Shape;127;p21"/>
          <p:cNvSpPr txBox="1"/>
          <p:nvPr/>
        </p:nvSpPr>
        <p:spPr>
          <a:xfrm>
            <a:off x="1801675" y="4736675"/>
            <a:ext cx="4184400" cy="4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1"/>
          <p:cNvSpPr txBox="1"/>
          <p:nvPr/>
        </p:nvSpPr>
        <p:spPr>
          <a:xfrm>
            <a:off x="726475" y="3749300"/>
            <a:ext cx="1285800" cy="2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t>Fig 4</a:t>
            </a:r>
            <a:endParaRPr b="1" sz="11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