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4" r:id="rId3"/>
  </p:sldMasterIdLst>
  <p:notesMasterIdLst>
    <p:notesMasterId r:id="rId21"/>
  </p:notesMasterIdLst>
  <p:sldIdLst>
    <p:sldId id="261" r:id="rId4"/>
    <p:sldId id="310" r:id="rId5"/>
    <p:sldId id="264" r:id="rId6"/>
    <p:sldId id="307" r:id="rId7"/>
    <p:sldId id="308" r:id="rId8"/>
    <p:sldId id="309" r:id="rId9"/>
    <p:sldId id="311" r:id="rId10"/>
    <p:sldId id="304" r:id="rId11"/>
    <p:sldId id="305" r:id="rId12"/>
    <p:sldId id="306" r:id="rId13"/>
    <p:sldId id="405" r:id="rId14"/>
    <p:sldId id="406" r:id="rId15"/>
    <p:sldId id="407" r:id="rId16"/>
    <p:sldId id="314" r:id="rId17"/>
    <p:sldId id="315" r:id="rId18"/>
    <p:sldId id="340" r:id="rId19"/>
    <p:sldId id="286" r:id="rId20"/>
    <p:sldId id="313" r:id="rId22"/>
    <p:sldId id="288" r:id="rId23"/>
    <p:sldId id="335" r:id="rId24"/>
    <p:sldId id="339" r:id="rId25"/>
    <p:sldId id="336" r:id="rId26"/>
    <p:sldId id="337" r:id="rId27"/>
    <p:sldId id="338" r:id="rId28"/>
    <p:sldId id="341" r:id="rId29"/>
    <p:sldId id="345" r:id="rId30"/>
    <p:sldId id="347" r:id="rId31"/>
    <p:sldId id="348" r:id="rId32"/>
    <p:sldId id="349" r:id="rId33"/>
    <p:sldId id="350" r:id="rId34"/>
    <p:sldId id="379" r:id="rId35"/>
    <p:sldId id="397" r:id="rId36"/>
    <p:sldId id="399" r:id="rId37"/>
    <p:sldId id="400" r:id="rId38"/>
    <p:sldId id="398" r:id="rId39"/>
    <p:sldId id="380" r:id="rId40"/>
    <p:sldId id="381" r:id="rId41"/>
    <p:sldId id="382" r:id="rId42"/>
    <p:sldId id="401" r:id="rId43"/>
    <p:sldId id="402" r:id="rId44"/>
    <p:sldId id="404" r:id="rId45"/>
    <p:sldId id="346" r:id="rId46"/>
    <p:sldId id="342" r:id="rId47"/>
    <p:sldId id="343" r:id="rId48"/>
    <p:sldId id="344" r:id="rId49"/>
    <p:sldId id="351" r:id="rId50"/>
    <p:sldId id="352" r:id="rId51"/>
    <p:sldId id="353" r:id="rId52"/>
    <p:sldId id="354" r:id="rId53"/>
    <p:sldId id="355" r:id="rId54"/>
    <p:sldId id="316" r:id="rId55"/>
    <p:sldId id="375" r:id="rId56"/>
    <p:sldId id="290" r:id="rId57"/>
    <p:sldId id="317" r:id="rId58"/>
    <p:sldId id="262" r:id="rId59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CDC"/>
    <a:srgbClr val="262626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94627"/>
  </p:normalViewPr>
  <p:slideViewPr>
    <p:cSldViewPr snapToGrid="0" snapToObjects="1">
      <p:cViewPr varScale="1">
        <p:scale>
          <a:sx n="131" d="100"/>
          <a:sy n="131" d="100"/>
        </p:scale>
        <p:origin x="-96" y="-144"/>
      </p:cViewPr>
      <p:guideLst>
        <p:guide orient="horz" pos="1733"/>
        <p:guide pos="26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dirty="0"/>
              <a:t>章节</a:t>
            </a:r>
            <a:endParaRPr lang="zh-CN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章节</a:t>
              </a:r>
              <a:endParaRPr 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695700" y="1924050"/>
            <a:ext cx="4046220" cy="946785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1.2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 </a:t>
            </a:r>
            <a:r>
              <a:rPr lang="zh-CN" altLang="en-US" smtClean="0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2. </a:t>
            </a:r>
            <a:r>
              <a:rPr lang="zh-CN" altLang="en-US" smtClean="0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1.1 </a:t>
            </a:r>
            <a:r>
              <a:rPr lang="zh-CN" altLang="en-US" smtClean="0"/>
              <a:t>二级标题</a:t>
            </a:r>
            <a:endParaRPr lang="en-US" altLang="zh-CN" smtClean="0"/>
          </a:p>
          <a:p>
            <a:pPr lvl="0"/>
            <a:endParaRPr lang="en-US" altLang="zh-CN" smtClean="0"/>
          </a:p>
          <a:p>
            <a:pPr lvl="0"/>
            <a:endParaRPr lang="en-US" altLang="zh-CN" smtClean="0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mtClean="0"/>
              <a:t>三级标题</a:t>
            </a:r>
            <a:endParaRPr lang="en-US" altLang="zh-CN" smtClean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mtClean="0"/>
              <a:t>三级标题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dirty="0"/>
              <a:t>章节</a:t>
            </a:r>
            <a:endParaRPr lang="zh-CN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章节</a:t>
              </a:r>
              <a:endParaRPr 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695700" y="1924050"/>
            <a:ext cx="4046220" cy="946785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1.2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 </a:t>
            </a:r>
            <a:r>
              <a:rPr lang="zh-CN" altLang="en-US" smtClean="0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2. </a:t>
            </a:r>
            <a:r>
              <a:rPr lang="zh-CN" altLang="en-US" smtClean="0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1.1 </a:t>
            </a:r>
            <a:r>
              <a:rPr lang="zh-CN" altLang="en-US" smtClean="0"/>
              <a:t>二级标题</a:t>
            </a:r>
            <a:endParaRPr lang="en-US" altLang="zh-CN" smtClean="0"/>
          </a:p>
          <a:p>
            <a:pPr lvl="0"/>
            <a:endParaRPr lang="en-US" altLang="zh-CN" smtClean="0"/>
          </a:p>
          <a:p>
            <a:pPr lvl="0"/>
            <a:endParaRPr lang="en-US" altLang="zh-CN" smtClean="0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mtClean="0"/>
              <a:t>三级标题</a:t>
            </a:r>
            <a:endParaRPr lang="en-US" altLang="zh-CN" smtClean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mtClean="0"/>
              <a:t>三级标题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0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image" Target="../media/image20.pn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svg"/><Relationship Id="rId1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svg"/><Relationship Id="rId1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1.xml"/><Relationship Id="rId2" Type="http://schemas.openxmlformats.org/officeDocument/2006/relationships/image" Target="../media/image23.png"/><Relationship Id="rId1" Type="http://schemas.openxmlformats.org/officeDocument/2006/relationships/tags" Target="../tags/tag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.svg"/><Relationship Id="rId3" Type="http://schemas.openxmlformats.org/officeDocument/2006/relationships/image" Target="../media/image26.png"/><Relationship Id="rId2" Type="http://schemas.openxmlformats.org/officeDocument/2006/relationships/image" Target="../media/image5.svg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svg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svg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.svg"/><Relationship Id="rId3" Type="http://schemas.openxmlformats.org/officeDocument/2006/relationships/image" Target="../media/image23.png"/><Relationship Id="rId2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svg"/><Relationship Id="rId3" Type="http://schemas.openxmlformats.org/officeDocument/2006/relationships/image" Target="../media/image29.png"/><Relationship Id="rId2" Type="http://schemas.openxmlformats.org/officeDocument/2006/relationships/image" Target="../media/image8.svg"/><Relationship Id="rId1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sv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/>
              <a:t>第</a:t>
            </a:r>
            <a:r>
              <a:rPr kumimoji="1" lang="en-US" altLang="zh-CN"/>
              <a:t>1</a:t>
            </a:r>
            <a:r>
              <a:rPr kumimoji="1" lang="zh-CN" altLang="en-US"/>
              <a:t>章 </a:t>
            </a:r>
            <a:r>
              <a:rPr kumimoji="1" lang="en-US" altLang="zh-CN"/>
              <a:t>Kafka</a:t>
            </a:r>
            <a:r>
              <a:rPr kumimoji="1" lang="zh-CN" altLang="en-US"/>
              <a:t>入门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交互模型之生产者消费者模型</a:t>
            </a:r>
            <a:endParaRPr lang="en-US" altLang="zh-CN"/>
          </a:p>
        </p:txBody>
      </p:sp>
      <p:sp>
        <p:nvSpPr>
          <p:cNvPr id="6" name="立方体 5"/>
          <p:cNvSpPr/>
          <p:nvPr/>
        </p:nvSpPr>
        <p:spPr>
          <a:xfrm>
            <a:off x="3517265" y="2039620"/>
            <a:ext cx="1700530" cy="10782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4580" y="1637665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4580" y="2399665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4580" y="3197860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3810" y="1320800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53810" y="2082800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53810" y="2880995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53810" y="3656965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2731135" y="2399665"/>
            <a:ext cx="617855" cy="460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左箭头 25"/>
          <p:cNvSpPr/>
          <p:nvPr/>
        </p:nvSpPr>
        <p:spPr>
          <a:xfrm>
            <a:off x="5386705" y="2399665"/>
            <a:ext cx="546735" cy="4603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79875" y="3197860"/>
            <a:ext cx="574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邮筒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72885" y="928370"/>
            <a:ext cx="668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邮递员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2030" y="1203960"/>
            <a:ext cx="1271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投递信件的用户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消息队列的两种模式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点对点模式</a:t>
            </a:r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034665" y="1895475"/>
            <a:ext cx="2152650" cy="13519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0415" y="2482850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68440" y="2157095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直接箭头连接符 3"/>
          <p:cNvCxnSpPr>
            <a:stCxn id="8" idx="3"/>
            <a:endCxn id="6" idx="2"/>
          </p:cNvCxnSpPr>
          <p:nvPr/>
        </p:nvCxnSpPr>
        <p:spPr>
          <a:xfrm>
            <a:off x="1887220" y="2713355"/>
            <a:ext cx="1147445" cy="273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5" idx="1"/>
            <a:endCxn id="6" idx="5"/>
          </p:cNvCxnSpPr>
          <p:nvPr/>
        </p:nvCxnSpPr>
        <p:spPr>
          <a:xfrm flipH="1">
            <a:off x="5187315" y="2387600"/>
            <a:ext cx="1381125" cy="14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88185" y="2377440"/>
            <a:ext cx="992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生产消息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32120" y="2112010"/>
            <a:ext cx="1162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0120" y="2684145"/>
            <a:ext cx="1038225" cy="2298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29965" y="2943225"/>
            <a:ext cx="1162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删除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发布</a:t>
            </a:r>
            <a:r>
              <a:rPr lang="en-US" altLang="zh-CN"/>
              <a:t>/</a:t>
            </a:r>
            <a:r>
              <a:rPr lang="zh-CN" altLang="en-US"/>
              <a:t>订阅模式</a:t>
            </a:r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034665" y="1895475"/>
            <a:ext cx="2152650" cy="13519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0415" y="2482850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68440" y="1534160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直接箭头连接符 3"/>
          <p:cNvCxnSpPr>
            <a:stCxn id="8" idx="3"/>
            <a:endCxn id="6" idx="2"/>
          </p:cNvCxnSpPr>
          <p:nvPr/>
        </p:nvCxnSpPr>
        <p:spPr>
          <a:xfrm>
            <a:off x="1887220" y="2713355"/>
            <a:ext cx="1147445" cy="273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5" idx="1"/>
            <a:endCxn id="6" idx="5"/>
          </p:cNvCxnSpPr>
          <p:nvPr/>
        </p:nvCxnSpPr>
        <p:spPr>
          <a:xfrm flipH="1">
            <a:off x="5187315" y="1764665"/>
            <a:ext cx="1381125" cy="637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88185" y="2377440"/>
            <a:ext cx="992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生产消息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rot="19800000">
            <a:off x="5296535" y="1626870"/>
            <a:ext cx="1162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0120" y="2684145"/>
            <a:ext cx="1038225" cy="2298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68440" y="2192655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8440" y="2914015"/>
            <a:ext cx="110680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>
            <a:stCxn id="2" idx="1"/>
          </p:cNvCxnSpPr>
          <p:nvPr/>
        </p:nvCxnSpPr>
        <p:spPr>
          <a:xfrm flipH="1">
            <a:off x="5187315" y="2423160"/>
            <a:ext cx="1381125" cy="59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 flipV="1">
            <a:off x="5187315" y="2653030"/>
            <a:ext cx="1381125" cy="4914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21420000">
            <a:off x="5474970" y="2167255"/>
            <a:ext cx="984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2.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消费消息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1140000">
            <a:off x="5509895" y="2621915"/>
            <a:ext cx="1057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2.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消费消息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生态圈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生态圈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50720" y="1497965"/>
            <a:ext cx="16008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connect</a:t>
            </a:r>
            <a:endParaRPr lang="en-US" altLang="zh-CN" sz="1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7625" y="1882775"/>
            <a:ext cx="127254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Cloudera Kafka</a:t>
            </a:r>
            <a:endParaRPr lang="en-US" altLang="zh-CN" sz="12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17165" y="2433955"/>
            <a:ext cx="151701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Confluent Platform</a:t>
            </a:r>
            <a:endParaRPr lang="en-US" altLang="zh-CN" sz="12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3175" y="2051685"/>
            <a:ext cx="151701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Streams</a:t>
            </a:r>
            <a:endParaRPr lang="en-US" altLang="zh-CN" sz="1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2150" y="2468880"/>
            <a:ext cx="151701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Streams CEP</a:t>
            </a:r>
            <a:endParaRPr lang="en-US" altLang="zh-CN" sz="12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81955" y="2158365"/>
            <a:ext cx="121412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Kafka-storm</a:t>
            </a:r>
            <a:endParaRPr lang="en-US" altLang="zh-CN" sz="12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7275" y="1305560"/>
            <a:ext cx="121412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Flink-kafka</a:t>
            </a:r>
            <a:endParaRPr lang="en-US" altLang="zh-CN" sz="12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81575" y="2921635"/>
            <a:ext cx="121412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logstash</a:t>
            </a:r>
            <a:endParaRPr lang="en-US" altLang="zh-CN" sz="1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13175" y="3288665"/>
            <a:ext cx="186817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3462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Spring Cloud Stream</a:t>
            </a:r>
            <a:endParaRPr lang="en-US" altLang="zh-CN" sz="1200">
              <a:ln w="13462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42940" y="2744470"/>
            <a:ext cx="186817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IBM Streams</a:t>
            </a:r>
            <a:endParaRPr lang="en-US" altLang="zh-CN" sz="12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60420" y="2921635"/>
            <a:ext cx="74676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gobblin</a:t>
            </a:r>
            <a:endParaRPr lang="en-US" altLang="zh-CN" sz="12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50515" y="3606800"/>
            <a:ext cx="74676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Flume</a:t>
            </a:r>
            <a:endParaRPr lang="en-US" altLang="zh-CN" sz="12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51555" y="3714115"/>
            <a:ext cx="249364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3462">
                  <a:solidFill>
                    <a:schemeClr val="accent3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Oracle Golden Gate Connector</a:t>
            </a:r>
            <a:endParaRPr lang="en-US" altLang="zh-CN" sz="1200">
              <a:ln w="13462">
                <a:solidFill>
                  <a:schemeClr val="accent3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50610" y="1856740"/>
            <a:ext cx="157416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Kafka-Elastic Search</a:t>
            </a:r>
            <a:endParaRPr lang="en-US" altLang="zh-CN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15720" y="2646045"/>
            <a:ext cx="112903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Kafka-presto</a:t>
            </a:r>
            <a:endParaRPr lang="en-US" altLang="zh-CN" sz="12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95745" y="2369820"/>
            <a:ext cx="112903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Kafka-Hive</a:t>
            </a:r>
            <a:endParaRPr lang="en-US" altLang="zh-CN" sz="12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03925" y="3197225"/>
            <a:ext cx="134556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13462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manager</a:t>
            </a:r>
            <a:endParaRPr lang="en-US" altLang="zh-CN" sz="1200">
              <a:ln w="13462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45200" y="3564255"/>
            <a:ext cx="134556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Doctor Kafka</a:t>
            </a:r>
            <a:endParaRPr lang="en-US" altLang="zh-CN" sz="1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07185" y="319722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offset Monitor</a:t>
            </a:r>
            <a:endParaRPr lang="en-US" altLang="zh-CN" sz="12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5020" y="205168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Filebeat Kafka Module</a:t>
            </a:r>
            <a:endParaRPr lang="en-US" altLang="zh-CN" sz="12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89120" y="1581150"/>
            <a:ext cx="199009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spark streaming-kafka</a:t>
            </a:r>
            <a:endParaRPr lang="en-US" altLang="zh-CN" sz="1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基础操作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Kafka——</a:t>
            </a:r>
            <a:r>
              <a:rPr lang="zh-CN" altLang="en-US"/>
              <a:t>生产者</a:t>
            </a:r>
            <a:r>
              <a:rPr lang="en-US" altLang="zh-CN"/>
              <a:t>/</a:t>
            </a:r>
            <a:r>
              <a:rPr lang="zh-CN" altLang="en-US"/>
              <a:t>主题</a:t>
            </a:r>
            <a:r>
              <a:rPr lang="en-US" altLang="zh-CN"/>
              <a:t>/</a:t>
            </a:r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3075" y="1458595"/>
            <a:ext cx="118046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Producer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3075" y="2171700"/>
            <a:ext cx="118046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Producer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075" y="2920365"/>
            <a:ext cx="118046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Producer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039110" y="1148080"/>
            <a:ext cx="2433320" cy="2950210"/>
            <a:chOff x="4786" y="1808"/>
            <a:chExt cx="3832" cy="4646"/>
          </a:xfrm>
        </p:grpSpPr>
        <p:sp>
          <p:nvSpPr>
            <p:cNvPr id="8" name="矩形 7"/>
            <p:cNvSpPr/>
            <p:nvPr/>
          </p:nvSpPr>
          <p:spPr>
            <a:xfrm>
              <a:off x="4786" y="1808"/>
              <a:ext cx="3832" cy="46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Kafka</a:t>
              </a:r>
              <a:r>
                <a: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集群</a:t>
              </a: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394" y="3420"/>
              <a:ext cx="2616" cy="88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topic</a:t>
              </a:r>
              <a:endPara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主题</a:t>
              </a: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858000" y="1406525"/>
            <a:ext cx="1180465" cy="563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00" y="2171700"/>
            <a:ext cx="1180465" cy="563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8000" y="2920365"/>
            <a:ext cx="1180465" cy="563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>
            <a:off x="1653540" y="1740535"/>
            <a:ext cx="1771650" cy="7131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3"/>
          </p:cNvCxnSpPr>
          <p:nvPr/>
        </p:nvCxnSpPr>
        <p:spPr>
          <a:xfrm>
            <a:off x="1653540" y="2453640"/>
            <a:ext cx="1771650" cy="317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3"/>
            <a:endCxn id="9" idx="1"/>
          </p:cNvCxnSpPr>
          <p:nvPr/>
        </p:nvCxnSpPr>
        <p:spPr>
          <a:xfrm flipV="1">
            <a:off x="1653540" y="2453640"/>
            <a:ext cx="1771650" cy="7486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741170" y="1257935"/>
            <a:ext cx="822325" cy="3346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record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7" name="肘形连接符 16"/>
          <p:cNvCxnSpPr>
            <a:stCxn id="9" idx="3"/>
            <a:endCxn id="10" idx="1"/>
          </p:cNvCxnSpPr>
          <p:nvPr/>
        </p:nvCxnSpPr>
        <p:spPr>
          <a:xfrm flipV="1">
            <a:off x="5086350" y="1688465"/>
            <a:ext cx="1771650" cy="7651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3"/>
            <a:endCxn id="11" idx="1"/>
          </p:cNvCxnSpPr>
          <p:nvPr/>
        </p:nvCxnSpPr>
        <p:spPr>
          <a:xfrm>
            <a:off x="5086350" y="2453640"/>
            <a:ext cx="1771650" cy="317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3"/>
            <a:endCxn id="12" idx="1"/>
          </p:cNvCxnSpPr>
          <p:nvPr/>
        </p:nvCxnSpPr>
        <p:spPr>
          <a:xfrm>
            <a:off x="5086350" y="2453640"/>
            <a:ext cx="1771650" cy="7486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923915" y="1257935"/>
            <a:ext cx="822325" cy="3346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record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3" grpId="1" animBg="1"/>
      <p:bldP spid="6" grpId="1" animBg="1"/>
      <p:bldP spid="7" grpId="1" animBg="1"/>
      <p:bldP spid="16" grpId="0" animBg="1"/>
      <p:bldP spid="16" grpId="1" animBg="1"/>
      <p:bldP spid="10" grpId="0" animBg="1"/>
      <p:bldP spid="11" grpId="0" animBg="1"/>
      <p:bldP spid="12" grpId="0" animBg="1"/>
      <p:bldP spid="10" grpId="1" animBg="1"/>
      <p:bldP spid="11" grpId="1" animBg="1"/>
      <p:bldP spid="12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集群架构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集群架构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3375" y="1199515"/>
            <a:ext cx="1846580" cy="3055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1793875"/>
            <a:ext cx="1445895" cy="401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7080" y="913765"/>
            <a:ext cx="2172970" cy="36264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9505" y="1292225"/>
            <a:ext cx="1468755" cy="189865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5695" y="515620"/>
            <a:ext cx="1472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生态系统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900170" y="1576070"/>
            <a:ext cx="882650" cy="311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00170" y="2085975"/>
            <a:ext cx="882650" cy="311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00170" y="2595245"/>
            <a:ext cx="882650" cy="311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>
            <a:stCxn id="3" idx="3"/>
            <a:endCxn id="7" idx="1"/>
          </p:cNvCxnSpPr>
          <p:nvPr/>
        </p:nvCxnSpPr>
        <p:spPr>
          <a:xfrm>
            <a:off x="2179955" y="2727325"/>
            <a:ext cx="11271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372995" y="2433955"/>
            <a:ext cx="8451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生产消息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8" name="云形标注 17"/>
          <p:cNvSpPr/>
          <p:nvPr/>
        </p:nvSpPr>
        <p:spPr>
          <a:xfrm>
            <a:off x="3900170" y="3806190"/>
            <a:ext cx="1227455" cy="5524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ZooKeeper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9" name="直接箭头连接符 18"/>
          <p:cNvCxnSpPr>
            <a:stCxn id="3" idx="3"/>
            <a:endCxn id="18" idx="0"/>
          </p:cNvCxnSpPr>
          <p:nvPr/>
        </p:nvCxnSpPr>
        <p:spPr>
          <a:xfrm>
            <a:off x="2179955" y="2727325"/>
            <a:ext cx="1724025" cy="135509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460000">
            <a:off x="2372995" y="339598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获取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id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4035" y="2505075"/>
            <a:ext cx="1445895" cy="401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4035" y="3190875"/>
            <a:ext cx="1445895" cy="401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67475" y="1198880"/>
            <a:ext cx="1846580" cy="3055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68135" y="1793875"/>
            <a:ext cx="1445895" cy="401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8135" y="2505075"/>
            <a:ext cx="1445895" cy="401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65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消费者</a:t>
            </a: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68135" y="3298825"/>
            <a:ext cx="1445895" cy="401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65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消费者</a:t>
            </a: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0" name="直接箭头连接符 29"/>
          <p:cNvCxnSpPr>
            <a:stCxn id="8" idx="2"/>
          </p:cNvCxnSpPr>
          <p:nvPr/>
        </p:nvCxnSpPr>
        <p:spPr>
          <a:xfrm>
            <a:off x="4394200" y="3190875"/>
            <a:ext cx="0" cy="580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975475" y="913765"/>
            <a:ext cx="831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消费者组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32" name="直接箭头连接符 31"/>
          <p:cNvCxnSpPr>
            <a:stCxn id="23" idx="1"/>
          </p:cNvCxnSpPr>
          <p:nvPr/>
        </p:nvCxnSpPr>
        <p:spPr>
          <a:xfrm flipH="1">
            <a:off x="5554345" y="2726690"/>
            <a:ext cx="9131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613400" y="2397125"/>
            <a:ext cx="795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拉取消息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34" name="直接箭头连接符 33"/>
          <p:cNvCxnSpPr>
            <a:stCxn id="18" idx="2"/>
          </p:cNvCxnSpPr>
          <p:nvPr/>
        </p:nvCxnSpPr>
        <p:spPr>
          <a:xfrm flipV="1">
            <a:off x="5126355" y="2755265"/>
            <a:ext cx="1327150" cy="132715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 rot="18780000">
            <a:off x="5574030" y="3354070"/>
            <a:ext cx="9340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更新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消息队列应用场景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broker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810510" y="1060450"/>
            <a:ext cx="2389505" cy="3551555"/>
          </a:xfrm>
          <a:prstGeom prst="rect">
            <a:avLst/>
          </a:prstGeom>
          <a:gradFill>
            <a:gsLst>
              <a:gs pos="4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635" y="693420"/>
            <a:ext cx="897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集群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8" name="流程图: 直接访问存储器 7"/>
          <p:cNvSpPr/>
          <p:nvPr/>
        </p:nvSpPr>
        <p:spPr>
          <a:xfrm>
            <a:off x="3277870" y="1339215"/>
            <a:ext cx="1454785" cy="5118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流程图: 直接访问存储器 8"/>
          <p:cNvSpPr/>
          <p:nvPr/>
        </p:nvSpPr>
        <p:spPr>
          <a:xfrm>
            <a:off x="3278505" y="2154555"/>
            <a:ext cx="1454785" cy="5118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流程图: 直接访问存储器 9"/>
          <p:cNvSpPr/>
          <p:nvPr/>
        </p:nvSpPr>
        <p:spPr>
          <a:xfrm>
            <a:off x="3278505" y="2952115"/>
            <a:ext cx="1454785" cy="5118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371215" y="3749040"/>
            <a:ext cx="1242695" cy="6819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ZooKeeper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51985" y="4051935"/>
            <a:ext cx="2202815" cy="74930"/>
            <a:chOff x="8957" y="3137"/>
            <a:chExt cx="3469" cy="118"/>
          </a:xfrm>
          <a:solidFill>
            <a:srgbClr val="C00000"/>
          </a:solidFill>
        </p:grpSpPr>
        <p:sp>
          <p:nvSpPr>
            <p:cNvPr id="12" name="椭圆 11"/>
            <p:cNvSpPr/>
            <p:nvPr/>
          </p:nvSpPr>
          <p:spPr>
            <a:xfrm>
              <a:off x="8957" y="3137"/>
              <a:ext cx="119" cy="119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9076" y="3197"/>
              <a:ext cx="3350" cy="0"/>
            </a:xfrm>
            <a:prstGeom prst="line">
              <a:avLst/>
            </a:prstGeom>
            <a:grpFill/>
            <a:ln w="31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6721475" y="3890645"/>
            <a:ext cx="1794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是使用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ZK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来存储、管理、共享状态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73825" y="1694815"/>
            <a:ext cx="1409065" cy="52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0205" y="1694815"/>
            <a:ext cx="1409065" cy="52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直接箭头连接符 24"/>
          <p:cNvCxnSpPr>
            <a:stCxn id="24" idx="3"/>
          </p:cNvCxnSpPr>
          <p:nvPr/>
        </p:nvCxnSpPr>
        <p:spPr>
          <a:xfrm flipV="1">
            <a:off x="1779270" y="1583690"/>
            <a:ext cx="1379855" cy="37465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3"/>
          </p:cNvCxnSpPr>
          <p:nvPr/>
        </p:nvCxnSpPr>
        <p:spPr>
          <a:xfrm>
            <a:off x="1779270" y="1958340"/>
            <a:ext cx="1283335" cy="485775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779270" y="1958340"/>
            <a:ext cx="1283335" cy="124206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1"/>
          </p:cNvCxnSpPr>
          <p:nvPr/>
        </p:nvCxnSpPr>
        <p:spPr>
          <a:xfrm flipH="1" flipV="1">
            <a:off x="4864735" y="1583690"/>
            <a:ext cx="1609090" cy="37465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864735" y="1958340"/>
            <a:ext cx="1609090" cy="485775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4864735" y="2180590"/>
            <a:ext cx="1609090" cy="101981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consumer group - </a:t>
            </a:r>
            <a:r>
              <a:rPr lang="zh-CN" altLang="en-US"/>
              <a:t>消费者组</a:t>
            </a:r>
            <a:endParaRPr lang="zh-CN" altLang="en-US"/>
          </a:p>
        </p:txBody>
      </p:sp>
      <p:graphicFrame>
        <p:nvGraphicFramePr>
          <p:cNvPr id="24" name="表格 23"/>
          <p:cNvGraphicFramePr/>
          <p:nvPr/>
        </p:nvGraphicFramePr>
        <p:xfrm>
          <a:off x="1208405" y="1387475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259080" y="1440180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677160" y="2480310"/>
            <a:ext cx="1445895" cy="1950720"/>
          </a:xfrm>
          <a:prstGeom prst="roundRect">
            <a:avLst>
              <a:gd name="adj" fmla="val 7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消费者组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92500" y="1791335"/>
            <a:ext cx="630555" cy="688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42560" y="1791335"/>
            <a:ext cx="393065" cy="570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7312025" y="1791335"/>
            <a:ext cx="511810" cy="570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070090" y="2480310"/>
            <a:ext cx="1445895" cy="4749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92425" y="2955290"/>
            <a:ext cx="1016000" cy="23749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92425" y="3336925"/>
            <a:ext cx="1016000" cy="23749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92425" y="3722370"/>
            <a:ext cx="1016000" cy="23749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92425" y="4063365"/>
            <a:ext cx="1016000" cy="23749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873625" y="2480310"/>
            <a:ext cx="1445895" cy="1950720"/>
          </a:xfrm>
          <a:prstGeom prst="roundRect">
            <a:avLst>
              <a:gd name="adj" fmla="val 7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消费者组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088890" y="2955290"/>
            <a:ext cx="1016000" cy="23749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088890" y="3336925"/>
            <a:ext cx="1016000" cy="23749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088890" y="3722370"/>
            <a:ext cx="1016000" cy="23749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088890" y="4063365"/>
            <a:ext cx="1016000" cy="23749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partition</a:t>
            </a:r>
            <a:r>
              <a:rPr lang="zh-CN" altLang="en-US"/>
              <a:t>分区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48665" y="1093470"/>
            <a:ext cx="1966595" cy="3522980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12190" y="1627505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635" y="1153160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0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2345" y="2243455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2345" y="2788285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2345" y="3368675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3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82345" y="3949065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4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03550" y="1086485"/>
            <a:ext cx="1966595" cy="3522980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67075" y="1620520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44520" y="1146175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1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37230" y="2236470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37230" y="2781300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37230" y="3361690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3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37230" y="3942080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4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35575" y="1093470"/>
            <a:ext cx="1966595" cy="3522980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499100" y="1627505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6545" y="1153160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2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69255" y="2243455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69255" y="2788285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469255" y="3368675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3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469255" y="3949065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4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replication - </a:t>
            </a:r>
            <a:r>
              <a:rPr lang="zh-CN" altLang="en-US"/>
              <a:t>副本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59765" y="1775460"/>
            <a:ext cx="1966595" cy="1824355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23290" y="2309495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735" y="1835150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0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14650" y="1768475"/>
            <a:ext cx="1966595" cy="1831975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78175" y="2302510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55620" y="1828165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1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48330" y="2918460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46675" y="1775460"/>
            <a:ext cx="1966595" cy="1824355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410200" y="2309495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87645" y="1835150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2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19670" y="2454275"/>
            <a:ext cx="789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2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个分区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个副本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5" name="直接箭头连接符 24"/>
          <p:cNvCxnSpPr>
            <a:stCxn id="4" idx="3"/>
            <a:endCxn id="11" idx="1"/>
          </p:cNvCxnSpPr>
          <p:nvPr/>
        </p:nvCxnSpPr>
        <p:spPr>
          <a:xfrm flipV="1">
            <a:off x="2273300" y="2513965"/>
            <a:ext cx="904875" cy="6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3"/>
            <a:endCxn id="18" idx="1"/>
          </p:cNvCxnSpPr>
          <p:nvPr/>
        </p:nvCxnSpPr>
        <p:spPr>
          <a:xfrm flipV="1">
            <a:off x="4498340" y="2520950"/>
            <a:ext cx="911860" cy="6089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topic - </a:t>
            </a:r>
            <a:r>
              <a:rPr lang="zh-CN" altLang="en-US"/>
              <a:t>主题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1208405" y="1387475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193800" y="2188210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208405" y="3026410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65"/>
                <a:gridCol w="532765"/>
                <a:gridCol w="532765"/>
                <a:gridCol w="532765"/>
                <a:gridCol w="458470"/>
                <a:gridCol w="607060"/>
                <a:gridCol w="532765"/>
                <a:gridCol w="532765"/>
                <a:gridCol w="532765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193800" y="3856990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65"/>
                <a:gridCol w="532765"/>
                <a:gridCol w="532765"/>
                <a:gridCol w="532765"/>
                <a:gridCol w="458470"/>
                <a:gridCol w="607060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9080" y="1440180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8925" y="2240915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9080" y="3079115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080" y="3909695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3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46085" y="2658745"/>
            <a:ext cx="883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写入数据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193800" y="4549775"/>
            <a:ext cx="6540500" cy="318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8520" y="4549775"/>
            <a:ext cx="335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旧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92085" y="4549775"/>
            <a:ext cx="335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新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7601585" y="1768475"/>
            <a:ext cx="607695" cy="830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1"/>
            <a:endCxn id="4" idx="3"/>
          </p:cNvCxnSpPr>
          <p:nvPr/>
        </p:nvCxnSpPr>
        <p:spPr>
          <a:xfrm flipH="1" flipV="1">
            <a:off x="5988685" y="2378710"/>
            <a:ext cx="2057400" cy="4178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068820" y="2917825"/>
            <a:ext cx="991870" cy="334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591175" y="3014345"/>
            <a:ext cx="2610485" cy="1053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59080" y="791845"/>
            <a:ext cx="8670925" cy="3543300"/>
          </a:xfrm>
          <a:prstGeom prst="roundRect">
            <a:avLst>
              <a:gd name="adj" fmla="val 5358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8795" y="841375"/>
            <a:ext cx="15646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offset - </a:t>
            </a:r>
            <a:r>
              <a:rPr lang="zh-CN" altLang="en-US"/>
              <a:t>偏移量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1208405" y="1387475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193800" y="2188210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65"/>
                <a:gridCol w="532765"/>
                <a:gridCol w="532765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208405" y="3026410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65"/>
                <a:gridCol w="532765"/>
                <a:gridCol w="532765"/>
                <a:gridCol w="532765"/>
                <a:gridCol w="458470"/>
                <a:gridCol w="607060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193800" y="3856990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65"/>
                <a:gridCol w="532765"/>
                <a:gridCol w="532765"/>
                <a:gridCol w="532765"/>
                <a:gridCol w="458470"/>
                <a:gridCol w="6070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9080" y="1440180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8925" y="2240915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9080" y="3079115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2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080" y="3909695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 3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11315" y="1768475"/>
            <a:ext cx="1156970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52285" y="1984375"/>
            <a:ext cx="875030" cy="2565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852285" y="2443480"/>
            <a:ext cx="875030" cy="2565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852285" y="2888615"/>
            <a:ext cx="875030" cy="2565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852285" y="3354705"/>
            <a:ext cx="875030" cy="2565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74180" y="1387475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消费者组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634865" y="815975"/>
            <a:ext cx="2054225" cy="2124710"/>
          </a:xfrm>
          <a:custGeom>
            <a:avLst/>
            <a:gdLst>
              <a:gd name="connisteX0" fmla="*/ 2054225 w 2054225"/>
              <a:gd name="connsiteY0" fmla="*/ 2124724 h 2124724"/>
              <a:gd name="connisteX1" fmla="*/ 1038225 w 2054225"/>
              <a:gd name="connsiteY1" fmla="*/ 85104 h 2124724"/>
              <a:gd name="connisteX2" fmla="*/ 0 w 2054225"/>
              <a:gd name="connsiteY2" fmla="*/ 552464 h 21247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54225" h="2124725">
                <a:moveTo>
                  <a:pt x="2054225" y="2124725"/>
                </a:moveTo>
                <a:cubicBezTo>
                  <a:pt x="1871980" y="1707530"/>
                  <a:pt x="1449070" y="399430"/>
                  <a:pt x="1038225" y="85105"/>
                </a:cubicBezTo>
                <a:cubicBezTo>
                  <a:pt x="627380" y="-229220"/>
                  <a:pt x="187325" y="418480"/>
                  <a:pt x="0" y="552465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107055" y="1900555"/>
            <a:ext cx="3574415" cy="1062355"/>
          </a:xfrm>
          <a:custGeom>
            <a:avLst/>
            <a:gdLst>
              <a:gd name="connisteX0" fmla="*/ 3574415 w 3574415"/>
              <a:gd name="connsiteY0" fmla="*/ 1062513 h 1062513"/>
              <a:gd name="connisteX1" fmla="*/ 1030605 w 3574415"/>
              <a:gd name="connsiteY1" fmla="*/ 46513 h 1062513"/>
              <a:gd name="connisteX2" fmla="*/ 0 w 3574415"/>
              <a:gd name="connsiteY2" fmla="*/ 254158 h 1062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574415" h="1062513">
                <a:moveTo>
                  <a:pt x="3574415" y="1062513"/>
                </a:moveTo>
                <a:cubicBezTo>
                  <a:pt x="3086100" y="854868"/>
                  <a:pt x="1745615" y="208438"/>
                  <a:pt x="1030605" y="46513"/>
                </a:cubicBezTo>
                <a:cubicBezTo>
                  <a:pt x="315595" y="-115412"/>
                  <a:pt x="154940" y="192563"/>
                  <a:pt x="0" y="254158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3596640" y="2614295"/>
            <a:ext cx="3054985" cy="415290"/>
          </a:xfrm>
          <a:custGeom>
            <a:avLst/>
            <a:gdLst>
              <a:gd name="connisteX0" fmla="*/ 3054985 w 3054985"/>
              <a:gd name="connsiteY0" fmla="*/ 415548 h 415548"/>
              <a:gd name="connisteX1" fmla="*/ 734060 w 3054985"/>
              <a:gd name="connsiteY1" fmla="*/ 258 h 415548"/>
              <a:gd name="connisteX2" fmla="*/ 0 w 3054985"/>
              <a:gd name="connsiteY2" fmla="*/ 364113 h 41554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054985" h="415548">
                <a:moveTo>
                  <a:pt x="3054985" y="415548"/>
                </a:moveTo>
                <a:cubicBezTo>
                  <a:pt x="2605405" y="325378"/>
                  <a:pt x="1344930" y="10418"/>
                  <a:pt x="734060" y="258"/>
                </a:cubicBezTo>
                <a:cubicBezTo>
                  <a:pt x="123190" y="-9902"/>
                  <a:pt x="100330" y="282833"/>
                  <a:pt x="0" y="364113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715385" y="3081655"/>
            <a:ext cx="2936240" cy="756285"/>
          </a:xfrm>
          <a:custGeom>
            <a:avLst/>
            <a:gdLst>
              <a:gd name="connisteX0" fmla="*/ 2936240 w 2936240"/>
              <a:gd name="connsiteY0" fmla="*/ 0 h 756285"/>
              <a:gd name="connisteX1" fmla="*/ 1334770 w 2936240"/>
              <a:gd name="connsiteY1" fmla="*/ 266700 h 756285"/>
              <a:gd name="connisteX2" fmla="*/ 0 w 2936240"/>
              <a:gd name="connsiteY2" fmla="*/ 756285 h 756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936240" h="756285">
                <a:moveTo>
                  <a:pt x="2936240" y="0"/>
                </a:moveTo>
                <a:cubicBezTo>
                  <a:pt x="2642870" y="43815"/>
                  <a:pt x="1922145" y="115570"/>
                  <a:pt x="1334770" y="266700"/>
                </a:cubicBezTo>
                <a:cubicBezTo>
                  <a:pt x="747395" y="417830"/>
                  <a:pt x="234950" y="663575"/>
                  <a:pt x="0" y="756285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分区写入策略</a:t>
            </a:r>
            <a:endParaRPr 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008380" y="930910"/>
            <a:ext cx="5710555" cy="24917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轮询分配策略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7045" y="1426210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010" y="1425575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365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broker 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5990" y="1426210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365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broker 2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27860" y="1842770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25825" y="1880235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16805" y="1842770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5055" y="975360"/>
            <a:ext cx="2179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集群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25825" y="4016375"/>
            <a:ext cx="1661795" cy="48196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producer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>
            <a:stCxn id="12" idx="0"/>
            <a:endCxn id="7" idx="2"/>
          </p:cNvCxnSpPr>
          <p:nvPr/>
        </p:nvCxnSpPr>
        <p:spPr>
          <a:xfrm flipH="1" flipV="1">
            <a:off x="2320925" y="2094865"/>
            <a:ext cx="1936115" cy="1921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84170" y="3147060"/>
            <a:ext cx="659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第一条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5" name="直接箭头连接符 14"/>
          <p:cNvCxnSpPr>
            <a:stCxn id="12" idx="0"/>
            <a:endCxn id="8" idx="2"/>
          </p:cNvCxnSpPr>
          <p:nvPr/>
        </p:nvCxnSpPr>
        <p:spPr>
          <a:xfrm flipH="1" flipV="1">
            <a:off x="3818890" y="2132330"/>
            <a:ext cx="438150" cy="18840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86860" y="3108960"/>
            <a:ext cx="659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第二条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7" name="直接箭头连接符 16"/>
          <p:cNvCxnSpPr>
            <a:endCxn id="9" idx="2"/>
          </p:cNvCxnSpPr>
          <p:nvPr/>
        </p:nvCxnSpPr>
        <p:spPr>
          <a:xfrm flipV="1">
            <a:off x="4257040" y="2094865"/>
            <a:ext cx="1052830" cy="1921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45990" y="3147060"/>
            <a:ext cx="659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第三条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008380" y="930910"/>
            <a:ext cx="5710555" cy="24917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随机分配策略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7045" y="1426210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010" y="1425575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365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broker 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5990" y="1426210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365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broker 2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27860" y="1842770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25825" y="1880235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16805" y="1842770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5055" y="975360"/>
            <a:ext cx="2179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集群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25825" y="4016375"/>
            <a:ext cx="1661795" cy="48196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producer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>
            <a:stCxn id="12" idx="0"/>
            <a:endCxn id="7" idx="2"/>
          </p:cNvCxnSpPr>
          <p:nvPr/>
        </p:nvCxnSpPr>
        <p:spPr>
          <a:xfrm flipH="1" flipV="1">
            <a:off x="2320925" y="2094865"/>
            <a:ext cx="1936115" cy="1921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0"/>
            <a:endCxn id="8" idx="2"/>
          </p:cNvCxnSpPr>
          <p:nvPr/>
        </p:nvCxnSpPr>
        <p:spPr>
          <a:xfrm flipH="1" flipV="1">
            <a:off x="3818890" y="2132330"/>
            <a:ext cx="438150" cy="18840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2"/>
          </p:cNvCxnSpPr>
          <p:nvPr/>
        </p:nvCxnSpPr>
        <p:spPr>
          <a:xfrm flipV="1">
            <a:off x="4257040" y="2094865"/>
            <a:ext cx="1052830" cy="1921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 flipV="1">
            <a:off x="4070985" y="2132330"/>
            <a:ext cx="193040" cy="18465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0"/>
          </p:cNvCxnSpPr>
          <p:nvPr/>
        </p:nvCxnSpPr>
        <p:spPr>
          <a:xfrm flipH="1" flipV="1">
            <a:off x="2609850" y="2094865"/>
            <a:ext cx="1647190" cy="1921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008380" y="930910"/>
            <a:ext cx="5710555" cy="24917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随机分配策略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7045" y="1426210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010" y="1425575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365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broker 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5990" y="1426210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365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broker 2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27860" y="1842770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25825" y="1880235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16805" y="1842770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5055" y="975360"/>
            <a:ext cx="2179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集群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25825" y="4016375"/>
            <a:ext cx="1661795" cy="48196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producer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>
            <a:stCxn id="12" idx="0"/>
            <a:endCxn id="7" idx="2"/>
          </p:cNvCxnSpPr>
          <p:nvPr/>
        </p:nvCxnSpPr>
        <p:spPr>
          <a:xfrm flipH="1" flipV="1">
            <a:off x="2320925" y="2094865"/>
            <a:ext cx="1936115" cy="1921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0"/>
            <a:endCxn id="8" idx="2"/>
          </p:cNvCxnSpPr>
          <p:nvPr/>
        </p:nvCxnSpPr>
        <p:spPr>
          <a:xfrm flipH="1" flipV="1">
            <a:off x="3818890" y="2132330"/>
            <a:ext cx="438150" cy="18840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2"/>
          </p:cNvCxnSpPr>
          <p:nvPr/>
        </p:nvCxnSpPr>
        <p:spPr>
          <a:xfrm flipV="1">
            <a:off x="4257040" y="2094865"/>
            <a:ext cx="1052830" cy="1921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409190" y="3507740"/>
            <a:ext cx="1564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key1.hashcode % 3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41140" y="3109595"/>
            <a:ext cx="1661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key2.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hashcode % 3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79290" y="3507740"/>
            <a:ext cx="1661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key3.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hashcode % 3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消息队列应用场景 </a:t>
            </a:r>
            <a:r>
              <a:rPr lang="en-US" altLang="zh-CN"/>
              <a:t>- </a:t>
            </a:r>
            <a:r>
              <a:rPr lang="zh-CN" altLang="en-US"/>
              <a:t>异步处理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4232910" y="1012190"/>
            <a:ext cx="0" cy="36302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350515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8445" y="1357630"/>
            <a:ext cx="483870" cy="483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20" y="1112520"/>
            <a:ext cx="11861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电商新用户注册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1940" y="1216660"/>
            <a:ext cx="144526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电商服务器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tomcat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991235" y="1502410"/>
            <a:ext cx="394970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7910" y="2226945"/>
            <a:ext cx="148780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保存用户信息到数据库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7910" y="2938145"/>
            <a:ext cx="148780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发送注册邮件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7910" y="3663950"/>
            <a:ext cx="148780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发送注册短信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肘形连接符 10"/>
          <p:cNvCxnSpPr>
            <a:stCxn id="6" idx="3"/>
            <a:endCxn id="8" idx="0"/>
          </p:cNvCxnSpPr>
          <p:nvPr/>
        </p:nvCxnSpPr>
        <p:spPr>
          <a:xfrm>
            <a:off x="2997200" y="1529080"/>
            <a:ext cx="74930" cy="69786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>
            <a:off x="3072130" y="2629535"/>
            <a:ext cx="0" cy="308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10" idx="0"/>
          </p:cNvCxnSpPr>
          <p:nvPr/>
        </p:nvCxnSpPr>
        <p:spPr>
          <a:xfrm>
            <a:off x="3072130" y="3340735"/>
            <a:ext cx="0" cy="3232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1"/>
            <a:endCxn id="4" idx="2"/>
          </p:cNvCxnSpPr>
          <p:nvPr/>
        </p:nvCxnSpPr>
        <p:spPr>
          <a:xfrm rot="10800000">
            <a:off x="500380" y="1841500"/>
            <a:ext cx="1827530" cy="202374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1015" y="2597150"/>
            <a:ext cx="885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响应一共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5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50ms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96085" y="2290445"/>
            <a:ext cx="631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50ms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51305" y="3001645"/>
            <a:ext cx="776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250ms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16710" y="3589655"/>
            <a:ext cx="711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250ms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08760" y="4263390"/>
            <a:ext cx="1266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传统串行方式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20" name="图片 19" descr="350515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83430" y="1357630"/>
            <a:ext cx="483870" cy="48387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383405" y="1112520"/>
            <a:ext cx="11861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电商新用户注册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76925" y="1216660"/>
            <a:ext cx="144526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电商服务器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tomcat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5316220" y="1502410"/>
            <a:ext cx="394970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52895" y="2226945"/>
            <a:ext cx="148780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保存用户信息到数据库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52895" y="2938145"/>
            <a:ext cx="148780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将注册信息写入到消息队列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07000" y="4311650"/>
            <a:ext cx="148780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发送注册短信程序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7" name="肘形连接符 26"/>
          <p:cNvCxnSpPr>
            <a:stCxn id="22" idx="3"/>
            <a:endCxn id="24" idx="0"/>
          </p:cNvCxnSpPr>
          <p:nvPr/>
        </p:nvCxnSpPr>
        <p:spPr>
          <a:xfrm>
            <a:off x="7322185" y="1529080"/>
            <a:ext cx="74930" cy="69786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2"/>
            <a:endCxn id="25" idx="0"/>
          </p:cNvCxnSpPr>
          <p:nvPr/>
        </p:nvCxnSpPr>
        <p:spPr>
          <a:xfrm>
            <a:off x="7397115" y="2629535"/>
            <a:ext cx="0" cy="308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26000" y="2366010"/>
            <a:ext cx="885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响应一共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6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0ms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21070" y="2090420"/>
            <a:ext cx="631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50ms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21070" y="2715895"/>
            <a:ext cx="631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10ms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38" name="肘形连接符 37"/>
          <p:cNvCxnSpPr>
            <a:stCxn id="25" idx="1"/>
            <a:endCxn id="20" idx="2"/>
          </p:cNvCxnSpPr>
          <p:nvPr/>
        </p:nvCxnSpPr>
        <p:spPr>
          <a:xfrm rot="10800000">
            <a:off x="4825365" y="1841500"/>
            <a:ext cx="1827530" cy="129794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397115" y="4311650"/>
            <a:ext cx="148780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发送注册邮件程序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立方体 39"/>
          <p:cNvSpPr/>
          <p:nvPr/>
        </p:nvSpPr>
        <p:spPr>
          <a:xfrm>
            <a:off x="6694805" y="3663950"/>
            <a:ext cx="1329690" cy="2755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1" name="直接箭头连接符 40"/>
          <p:cNvCxnSpPr>
            <a:stCxn id="25" idx="2"/>
            <a:endCxn id="40" idx="0"/>
          </p:cNvCxnSpPr>
          <p:nvPr/>
        </p:nvCxnSpPr>
        <p:spPr>
          <a:xfrm flipH="1">
            <a:off x="7393940" y="3340735"/>
            <a:ext cx="3175" cy="3232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6" idx="0"/>
          </p:cNvCxnSpPr>
          <p:nvPr/>
        </p:nvCxnSpPr>
        <p:spPr>
          <a:xfrm flipV="1">
            <a:off x="5951220" y="3939540"/>
            <a:ext cx="1370965" cy="372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40" idx="3"/>
          </p:cNvCxnSpPr>
          <p:nvPr/>
        </p:nvCxnSpPr>
        <p:spPr>
          <a:xfrm flipH="1" flipV="1">
            <a:off x="7325360" y="3939540"/>
            <a:ext cx="815975" cy="372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16220" y="3987800"/>
            <a:ext cx="776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250ms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41335" y="3939540"/>
            <a:ext cx="776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250ms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008380" y="930910"/>
            <a:ext cx="5710555" cy="24917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随机分配策略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7045" y="1426210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010" y="1425575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365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broker 1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5990" y="1426210"/>
            <a:ext cx="1127125" cy="168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365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broker 2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27860" y="1842770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0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25825" y="1880235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16805" y="1842770"/>
            <a:ext cx="786130" cy="2520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partion 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5055" y="975360"/>
            <a:ext cx="2179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集群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07410" y="4565015"/>
            <a:ext cx="1661795" cy="34099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producer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>
            <a:endCxn id="7" idx="2"/>
          </p:cNvCxnSpPr>
          <p:nvPr/>
        </p:nvCxnSpPr>
        <p:spPr>
          <a:xfrm flipH="1" flipV="1">
            <a:off x="2320925" y="2094865"/>
            <a:ext cx="1720215" cy="1921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2"/>
          </p:cNvCxnSpPr>
          <p:nvPr/>
        </p:nvCxnSpPr>
        <p:spPr>
          <a:xfrm flipH="1" flipV="1">
            <a:off x="3818890" y="2132330"/>
            <a:ext cx="393065" cy="20396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2"/>
          </p:cNvCxnSpPr>
          <p:nvPr/>
        </p:nvCxnSpPr>
        <p:spPr>
          <a:xfrm flipV="1">
            <a:off x="4257040" y="2094865"/>
            <a:ext cx="1052830" cy="1921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560445" y="4016375"/>
            <a:ext cx="135636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自定义分区组件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4" name="直接连接符 13"/>
          <p:cNvCxnSpPr>
            <a:stCxn id="12" idx="0"/>
            <a:endCxn id="2" idx="2"/>
          </p:cNvCxnSpPr>
          <p:nvPr/>
        </p:nvCxnSpPr>
        <p:spPr>
          <a:xfrm flipV="1">
            <a:off x="4238625" y="4290695"/>
            <a:ext cx="0" cy="274320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Rebalance</a:t>
            </a:r>
            <a:r>
              <a:rPr lang="zh-CN" altLang="en-US"/>
              <a:t>再</a:t>
            </a:r>
            <a:r>
              <a:rPr lang="zh-CN" altLang="en-US"/>
              <a:t>均衡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rebalance - </a:t>
            </a:r>
            <a:r>
              <a:rPr lang="zh-CN" altLang="en-US"/>
              <a:t>触发时机 </a:t>
            </a:r>
            <a:r>
              <a:rPr lang="en-US" altLang="zh-CN"/>
              <a:t>- consumer</a:t>
            </a:r>
            <a:r>
              <a:rPr lang="zh-CN" altLang="en-US"/>
              <a:t>数量变化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43860" y="1338580"/>
            <a:ext cx="1698625" cy="275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group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62605" y="1916430"/>
            <a:ext cx="1461135" cy="386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2605" y="2445385"/>
            <a:ext cx="1461135" cy="386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62605" y="2994025"/>
            <a:ext cx="1461135" cy="386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65445" y="3451860"/>
            <a:ext cx="1461135" cy="386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>
            <a:off x="4048760" y="3644900"/>
            <a:ext cx="14166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05755" y="3949065"/>
            <a:ext cx="2557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新的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consumer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加入到消费者组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11" name="图片 10" descr="3633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6325" y="1916430"/>
            <a:ext cx="432435" cy="432435"/>
          </a:xfrm>
          <a:prstGeom prst="rect">
            <a:avLst/>
          </a:prstGeom>
        </p:spPr>
      </p:pic>
      <p:cxnSp>
        <p:nvCxnSpPr>
          <p:cNvPr id="12" name="直接箭头连接符 11"/>
          <p:cNvCxnSpPr>
            <a:endCxn id="5" idx="1"/>
          </p:cNvCxnSpPr>
          <p:nvPr/>
        </p:nvCxnSpPr>
        <p:spPr>
          <a:xfrm>
            <a:off x="1868170" y="2109470"/>
            <a:ext cx="11944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48055" y="1842135"/>
            <a:ext cx="1416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某个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consumer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崩溃了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rebalance - </a:t>
            </a:r>
            <a:r>
              <a:rPr lang="zh-CN" altLang="en-US"/>
              <a:t>触发时机 </a:t>
            </a:r>
            <a:r>
              <a:rPr lang="en-US" altLang="zh-CN"/>
              <a:t>- </a:t>
            </a:r>
            <a:r>
              <a:rPr lang="zh-CN" altLang="en-US"/>
              <a:t>订阅主题数量变化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64715" y="3704590"/>
            <a:ext cx="5154295" cy="88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group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65375" y="4052570"/>
            <a:ext cx="1461135" cy="386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11295" y="4052570"/>
            <a:ext cx="1461135" cy="386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09920" y="4052570"/>
            <a:ext cx="1461135" cy="386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7345" y="1605915"/>
            <a:ext cx="1045210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66745" y="1598930"/>
            <a:ext cx="1045210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B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31385" y="1605915"/>
            <a:ext cx="1045210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C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68260" y="1679575"/>
            <a:ext cx="1211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新增一个订阅的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44615" y="1605915"/>
            <a:ext cx="1045210" cy="622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C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110605" y="1183005"/>
            <a:ext cx="0" cy="1453515"/>
          </a:xfrm>
          <a:prstGeom prst="line">
            <a:avLst/>
          </a:prstGeom>
          <a:ln w="3175"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3633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935" y="2045970"/>
            <a:ext cx="544830" cy="54483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166745" y="965200"/>
            <a:ext cx="110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某一个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被删除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>
            <a:stCxn id="5" idx="0"/>
            <a:endCxn id="14" idx="2"/>
          </p:cNvCxnSpPr>
          <p:nvPr/>
        </p:nvCxnSpPr>
        <p:spPr>
          <a:xfrm flipH="1" flipV="1">
            <a:off x="2139950" y="2228850"/>
            <a:ext cx="956310" cy="18237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</p:cNvCxnSpPr>
          <p:nvPr/>
        </p:nvCxnSpPr>
        <p:spPr>
          <a:xfrm flipH="1" flipV="1">
            <a:off x="3700145" y="2221865"/>
            <a:ext cx="1042035" cy="18307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0"/>
            <a:endCxn id="16" idx="2"/>
          </p:cNvCxnSpPr>
          <p:nvPr/>
        </p:nvCxnSpPr>
        <p:spPr>
          <a:xfrm flipH="1" flipV="1">
            <a:off x="5253990" y="2228850"/>
            <a:ext cx="1186815" cy="18237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rebalance - </a:t>
            </a:r>
            <a:r>
              <a:rPr lang="zh-CN" altLang="en-US"/>
              <a:t>触发时机 </a:t>
            </a:r>
            <a:r>
              <a:rPr lang="en-US" altLang="zh-CN"/>
              <a:t>- </a:t>
            </a:r>
            <a:r>
              <a:rPr lang="zh-CN" altLang="en-US"/>
              <a:t>分区</a:t>
            </a:r>
            <a:r>
              <a:rPr lang="zh-CN" altLang="en-US"/>
              <a:t>数量变化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41780" y="3883025"/>
            <a:ext cx="5154295" cy="88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group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42440" y="4231005"/>
            <a:ext cx="1461135" cy="386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88360" y="4231005"/>
            <a:ext cx="1461135" cy="386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86985" y="4231005"/>
            <a:ext cx="1461135" cy="386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36115" y="1624330"/>
            <a:ext cx="423418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39010" y="1969135"/>
            <a:ext cx="1067435" cy="326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51555" y="1969135"/>
            <a:ext cx="1067435" cy="326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82820" y="1969135"/>
            <a:ext cx="1067435" cy="326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箭头连接符 10"/>
          <p:cNvCxnSpPr>
            <a:stCxn id="5" idx="0"/>
            <a:endCxn id="8" idx="2"/>
          </p:cNvCxnSpPr>
          <p:nvPr/>
        </p:nvCxnSpPr>
        <p:spPr>
          <a:xfrm flipV="1">
            <a:off x="2473325" y="2295525"/>
            <a:ext cx="299720" cy="19354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  <a:endCxn id="9" idx="2"/>
          </p:cNvCxnSpPr>
          <p:nvPr/>
        </p:nvCxnSpPr>
        <p:spPr>
          <a:xfrm flipH="1" flipV="1">
            <a:off x="4085590" y="2295525"/>
            <a:ext cx="33655" cy="19354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0"/>
            <a:endCxn id="10" idx="2"/>
          </p:cNvCxnSpPr>
          <p:nvPr/>
        </p:nvCxnSpPr>
        <p:spPr>
          <a:xfrm flipH="1" flipV="1">
            <a:off x="5316855" y="2295525"/>
            <a:ext cx="501015" cy="19354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104380" y="1212850"/>
            <a:ext cx="1067435" cy="326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36115" y="1212850"/>
            <a:ext cx="1831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8" name="曲线连接符 27"/>
          <p:cNvCxnSpPr>
            <a:stCxn id="23" idx="2"/>
            <a:endCxn id="2" idx="3"/>
          </p:cNvCxnSpPr>
          <p:nvPr/>
        </p:nvCxnSpPr>
        <p:spPr>
          <a:xfrm rot="5400000">
            <a:off x="6607810" y="1101725"/>
            <a:ext cx="593090" cy="1468120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748145" y="1650365"/>
            <a:ext cx="2041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新的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加入到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30" name="图片 29" descr="3633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1859915"/>
            <a:ext cx="544830" cy="54483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85495" y="1693545"/>
            <a:ext cx="1987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某个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挂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了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....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consumer</a:t>
            </a:r>
            <a:r>
              <a:rPr lang="zh-CN" altLang="en-US"/>
              <a:t>分配策略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Range</a:t>
            </a:r>
            <a:r>
              <a:rPr lang="zh-CN" altLang="en-US"/>
              <a:t>范围分配策略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2605" y="1123950"/>
            <a:ext cx="3931920" cy="1179195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1530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405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8265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0760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3915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72760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92240" y="1447165"/>
            <a:ext cx="748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705735" y="3244850"/>
            <a:ext cx="4331335" cy="764540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605" y="791845"/>
            <a:ext cx="15684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00290" y="1447165"/>
            <a:ext cx="748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67965" y="4092575"/>
            <a:ext cx="3395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consumer group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个消费者共同消费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8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830195" y="3493135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177030" y="3493770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572760" y="3493770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2090" y="2866390"/>
            <a:ext cx="22161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rPr>
              <a:t>算法公式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n =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分区数量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/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消费者数量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 =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分区数量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%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消费者数量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前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个消费者消费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n+1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剩余消费者消费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n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40905" y="3274060"/>
            <a:ext cx="1851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n = 8 / 3 = 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 = 8 % 3 = 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前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个消费者消费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2+1,3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剩下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个消费者消费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>
            <a:stCxn id="17" idx="0"/>
            <a:endCxn id="5" idx="2"/>
          </p:cNvCxnSpPr>
          <p:nvPr/>
        </p:nvCxnSpPr>
        <p:spPr>
          <a:xfrm flipH="1" flipV="1">
            <a:off x="1186180" y="1980565"/>
            <a:ext cx="2256790" cy="1512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6" idx="2"/>
          </p:cNvCxnSpPr>
          <p:nvPr/>
        </p:nvCxnSpPr>
        <p:spPr>
          <a:xfrm flipH="1" flipV="1">
            <a:off x="2091055" y="1980565"/>
            <a:ext cx="1351915" cy="1512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7" idx="2"/>
          </p:cNvCxnSpPr>
          <p:nvPr/>
        </p:nvCxnSpPr>
        <p:spPr>
          <a:xfrm flipH="1" flipV="1">
            <a:off x="3002915" y="1980565"/>
            <a:ext cx="440055" cy="1512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0"/>
            <a:endCxn id="8" idx="2"/>
          </p:cNvCxnSpPr>
          <p:nvPr/>
        </p:nvCxnSpPr>
        <p:spPr>
          <a:xfrm flipH="1" flipV="1">
            <a:off x="3915410" y="1980565"/>
            <a:ext cx="874395" cy="15132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9" idx="2"/>
          </p:cNvCxnSpPr>
          <p:nvPr/>
        </p:nvCxnSpPr>
        <p:spPr>
          <a:xfrm flipV="1">
            <a:off x="4805045" y="1980565"/>
            <a:ext cx="223520" cy="1512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2"/>
          </p:cNvCxnSpPr>
          <p:nvPr/>
        </p:nvCxnSpPr>
        <p:spPr>
          <a:xfrm flipV="1">
            <a:off x="4789805" y="1980565"/>
            <a:ext cx="1157605" cy="1512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0"/>
            <a:endCxn id="11" idx="2"/>
          </p:cNvCxnSpPr>
          <p:nvPr/>
        </p:nvCxnSpPr>
        <p:spPr>
          <a:xfrm flipV="1">
            <a:off x="6185535" y="1980565"/>
            <a:ext cx="681355" cy="15132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0"/>
            <a:endCxn id="14" idx="2"/>
          </p:cNvCxnSpPr>
          <p:nvPr/>
        </p:nvCxnSpPr>
        <p:spPr>
          <a:xfrm flipV="1">
            <a:off x="6185535" y="1980565"/>
            <a:ext cx="1589405" cy="15132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84700" y="791845"/>
            <a:ext cx="15684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topicB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59935" y="1123950"/>
            <a:ext cx="3931920" cy="1179195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Range</a:t>
            </a:r>
            <a:r>
              <a:rPr lang="zh-CN" altLang="en-US"/>
              <a:t>范围分配策略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2605" y="1123950"/>
            <a:ext cx="4280535" cy="1179195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8210" y="1402715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3085" y="1402715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4945" y="1402715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7440" y="1402715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58105" y="140208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6950" y="140208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96430" y="1402715"/>
            <a:ext cx="748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21255" y="3123565"/>
            <a:ext cx="5518150" cy="764540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605" y="791845"/>
            <a:ext cx="1460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3205" y="4023995"/>
            <a:ext cx="3395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consumer group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个消费者共同消费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7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45715" y="3371850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92550" y="3372485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88280" y="3372485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2090" y="2866390"/>
            <a:ext cx="22161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rPr>
              <a:t>算法公式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n =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分区数量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/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消费者数量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 =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分区数量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%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消费者数量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前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个消费者消费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n+1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剩余消费者消费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n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38925" y="3371850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96430" y="4023995"/>
            <a:ext cx="1337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n = 7 / 4 = 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 = 7 % 4 = 3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前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 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-&gt; n+1 = 2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其余 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-&gt; n = 1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30" name="直接箭头连接符 29"/>
          <p:cNvCxnSpPr>
            <a:stCxn id="17" idx="0"/>
            <a:endCxn id="5" idx="2"/>
          </p:cNvCxnSpPr>
          <p:nvPr/>
        </p:nvCxnSpPr>
        <p:spPr>
          <a:xfrm flipH="1" flipV="1">
            <a:off x="1292860" y="1936750"/>
            <a:ext cx="1865630" cy="1435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6" idx="2"/>
          </p:cNvCxnSpPr>
          <p:nvPr/>
        </p:nvCxnSpPr>
        <p:spPr>
          <a:xfrm flipH="1" flipV="1">
            <a:off x="2197735" y="1936750"/>
            <a:ext cx="960755" cy="1435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0"/>
            <a:endCxn id="7" idx="2"/>
          </p:cNvCxnSpPr>
          <p:nvPr/>
        </p:nvCxnSpPr>
        <p:spPr>
          <a:xfrm flipH="1" flipV="1">
            <a:off x="3109595" y="1936750"/>
            <a:ext cx="1395730" cy="14357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0"/>
            <a:endCxn id="8" idx="2"/>
          </p:cNvCxnSpPr>
          <p:nvPr/>
        </p:nvCxnSpPr>
        <p:spPr>
          <a:xfrm flipH="1" flipV="1">
            <a:off x="4022090" y="1936750"/>
            <a:ext cx="483235" cy="14357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9" idx="0"/>
            <a:endCxn id="9" idx="2"/>
          </p:cNvCxnSpPr>
          <p:nvPr/>
        </p:nvCxnSpPr>
        <p:spPr>
          <a:xfrm flipH="1" flipV="1">
            <a:off x="5532755" y="1936115"/>
            <a:ext cx="368300" cy="14363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9" idx="0"/>
            <a:endCxn id="10" idx="2"/>
          </p:cNvCxnSpPr>
          <p:nvPr/>
        </p:nvCxnSpPr>
        <p:spPr>
          <a:xfrm flipV="1">
            <a:off x="5901055" y="1936115"/>
            <a:ext cx="550545" cy="14363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" idx="0"/>
            <a:endCxn id="11" idx="2"/>
          </p:cNvCxnSpPr>
          <p:nvPr/>
        </p:nvCxnSpPr>
        <p:spPr>
          <a:xfrm flipV="1">
            <a:off x="7251700" y="1936115"/>
            <a:ext cx="119380" cy="14357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18100" y="791845"/>
            <a:ext cx="1460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51730" y="1131570"/>
            <a:ext cx="3051175" cy="1170940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RoundRobin</a:t>
            </a:r>
            <a:r>
              <a:rPr lang="zh-CN" altLang="en-US"/>
              <a:t>轮询</a:t>
            </a:r>
            <a:r>
              <a:rPr lang="zh-CN" altLang="en-US"/>
              <a:t>分配策略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2605" y="1123950"/>
            <a:ext cx="3888105" cy="1179195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095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4970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6830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89325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3915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72760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92240" y="1447165"/>
            <a:ext cx="748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21255" y="3123565"/>
            <a:ext cx="4213225" cy="764540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605" y="791845"/>
            <a:ext cx="1564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3205" y="4023995"/>
            <a:ext cx="3395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consumer group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个消费者共同消费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8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45715" y="3371850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92550" y="3372485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88280" y="3372485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89495" y="1447800"/>
            <a:ext cx="748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>
            <a:stCxn id="17" idx="0"/>
            <a:endCxn id="5" idx="2"/>
          </p:cNvCxnSpPr>
          <p:nvPr/>
        </p:nvCxnSpPr>
        <p:spPr>
          <a:xfrm flipH="1" flipV="1">
            <a:off x="1134745" y="1920875"/>
            <a:ext cx="2023745" cy="1450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0"/>
            <a:endCxn id="6" idx="2"/>
          </p:cNvCxnSpPr>
          <p:nvPr/>
        </p:nvCxnSpPr>
        <p:spPr>
          <a:xfrm flipH="1" flipV="1">
            <a:off x="2039620" y="1920875"/>
            <a:ext cx="2465705" cy="1451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0"/>
          </p:cNvCxnSpPr>
          <p:nvPr/>
        </p:nvCxnSpPr>
        <p:spPr>
          <a:xfrm flipH="1" flipV="1">
            <a:off x="3158490" y="1981200"/>
            <a:ext cx="2742565" cy="1391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8" idx="2"/>
          </p:cNvCxnSpPr>
          <p:nvPr/>
        </p:nvCxnSpPr>
        <p:spPr>
          <a:xfrm flipV="1">
            <a:off x="3158490" y="1920875"/>
            <a:ext cx="705485" cy="13919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9" idx="2"/>
          </p:cNvCxnSpPr>
          <p:nvPr/>
        </p:nvCxnSpPr>
        <p:spPr>
          <a:xfrm flipV="1">
            <a:off x="4490085" y="1980565"/>
            <a:ext cx="538480" cy="1391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0"/>
            <a:endCxn id="10" idx="2"/>
          </p:cNvCxnSpPr>
          <p:nvPr/>
        </p:nvCxnSpPr>
        <p:spPr>
          <a:xfrm flipV="1">
            <a:off x="5901055" y="1980565"/>
            <a:ext cx="46355" cy="13919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0"/>
            <a:endCxn id="11" idx="2"/>
          </p:cNvCxnSpPr>
          <p:nvPr/>
        </p:nvCxnSpPr>
        <p:spPr>
          <a:xfrm flipV="1">
            <a:off x="3158490" y="1980565"/>
            <a:ext cx="3708400" cy="1391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4" idx="2"/>
          </p:cNvCxnSpPr>
          <p:nvPr/>
        </p:nvCxnSpPr>
        <p:spPr>
          <a:xfrm flipV="1">
            <a:off x="4505325" y="1981200"/>
            <a:ext cx="3258820" cy="139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4505325" y="1123950"/>
            <a:ext cx="3888105" cy="1179195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5325" y="791845"/>
            <a:ext cx="1586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topicB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Striky</a:t>
            </a:r>
            <a:r>
              <a:rPr lang="zh-CN" altLang="en-US"/>
              <a:t>粘性</a:t>
            </a:r>
            <a:r>
              <a:rPr lang="zh-CN" altLang="en-US"/>
              <a:t>分配策略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2605" y="1123950"/>
            <a:ext cx="3888105" cy="1179195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095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4970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6830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89325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3915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72760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92240" y="1447165"/>
            <a:ext cx="748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21255" y="3123565"/>
            <a:ext cx="4213225" cy="764540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605" y="791845"/>
            <a:ext cx="1564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3205" y="4023995"/>
            <a:ext cx="3395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consumer group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个消费者共同消费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8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45715" y="3371850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92550" y="3372485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88280" y="3372485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89495" y="1447800"/>
            <a:ext cx="748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>
            <a:stCxn id="17" idx="0"/>
            <a:endCxn id="5" idx="2"/>
          </p:cNvCxnSpPr>
          <p:nvPr/>
        </p:nvCxnSpPr>
        <p:spPr>
          <a:xfrm flipH="1" flipV="1">
            <a:off x="1134745" y="1920875"/>
            <a:ext cx="2023745" cy="1450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0"/>
            <a:endCxn id="6" idx="2"/>
          </p:cNvCxnSpPr>
          <p:nvPr/>
        </p:nvCxnSpPr>
        <p:spPr>
          <a:xfrm flipH="1" flipV="1">
            <a:off x="2039620" y="1920875"/>
            <a:ext cx="2465705" cy="1451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0"/>
          </p:cNvCxnSpPr>
          <p:nvPr/>
        </p:nvCxnSpPr>
        <p:spPr>
          <a:xfrm flipH="1" flipV="1">
            <a:off x="3158490" y="1981200"/>
            <a:ext cx="2742565" cy="1391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8" idx="2"/>
          </p:cNvCxnSpPr>
          <p:nvPr/>
        </p:nvCxnSpPr>
        <p:spPr>
          <a:xfrm flipV="1">
            <a:off x="3158490" y="1920875"/>
            <a:ext cx="705485" cy="13919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9" idx="2"/>
          </p:cNvCxnSpPr>
          <p:nvPr/>
        </p:nvCxnSpPr>
        <p:spPr>
          <a:xfrm flipV="1">
            <a:off x="4490085" y="1980565"/>
            <a:ext cx="538480" cy="1391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0"/>
            <a:endCxn id="10" idx="2"/>
          </p:cNvCxnSpPr>
          <p:nvPr/>
        </p:nvCxnSpPr>
        <p:spPr>
          <a:xfrm flipV="1">
            <a:off x="5901055" y="1980565"/>
            <a:ext cx="46355" cy="13919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0"/>
            <a:endCxn id="11" idx="2"/>
          </p:cNvCxnSpPr>
          <p:nvPr/>
        </p:nvCxnSpPr>
        <p:spPr>
          <a:xfrm flipV="1">
            <a:off x="3158490" y="1980565"/>
            <a:ext cx="3708400" cy="1391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4" idx="2"/>
          </p:cNvCxnSpPr>
          <p:nvPr/>
        </p:nvCxnSpPr>
        <p:spPr>
          <a:xfrm flipV="1">
            <a:off x="4505325" y="1981200"/>
            <a:ext cx="3258820" cy="139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4505325" y="1123950"/>
            <a:ext cx="3888105" cy="1179195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5325" y="791845"/>
            <a:ext cx="1586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topicB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386080" y="2955925"/>
          <a:ext cx="1836420" cy="155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210"/>
                <a:gridCol w="918210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topicA:p3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topicB:p3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消息队列应用场景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系统解耦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1465" y="2270760"/>
            <a:ext cx="131826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订单系统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2075" y="2270125"/>
            <a:ext cx="131826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库存系统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 descr="350515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8025" y="1207770"/>
            <a:ext cx="483870" cy="48387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232910" y="1012190"/>
            <a:ext cx="0" cy="36302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下箭头 6"/>
          <p:cNvSpPr/>
          <p:nvPr/>
        </p:nvSpPr>
        <p:spPr>
          <a:xfrm>
            <a:off x="838835" y="1742440"/>
            <a:ext cx="222885" cy="414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905635" y="2428240"/>
            <a:ext cx="431165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9710" y="932180"/>
            <a:ext cx="1789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用户秒杀需要下订单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8120" y="2941320"/>
            <a:ext cx="1552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订单系统需要保存用户的订单信息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23515" y="2941320"/>
            <a:ext cx="1135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库存系统需要减少库存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50695" y="2102485"/>
            <a:ext cx="868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调用接口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8515" y="3672205"/>
            <a:ext cx="25158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rPr>
              <a:t>如果库存系统出现问题，会导致订单系统下单失败。而且如果库存系统接口修改了，会导致订单系统也无法工作！</a:t>
            </a:r>
            <a:endParaRPr lang="zh-CN" altLang="en-US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9300" y="2295525"/>
            <a:ext cx="131826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订单系统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96810" y="2295525"/>
            <a:ext cx="131826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库存系统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 descr="350515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75860" y="1232535"/>
            <a:ext cx="483870" cy="483870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5106670" y="1767205"/>
            <a:ext cx="222885" cy="414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87545" y="956945"/>
            <a:ext cx="1789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用户秒杀需要下订单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立方体 20"/>
          <p:cNvSpPr/>
          <p:nvPr/>
        </p:nvSpPr>
        <p:spPr>
          <a:xfrm>
            <a:off x="5975350" y="3283585"/>
            <a:ext cx="1845310" cy="43878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 rot="2580000">
            <a:off x="5296535" y="3086100"/>
            <a:ext cx="548005" cy="312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 rot="19020000">
            <a:off x="7934960" y="3015615"/>
            <a:ext cx="548005" cy="312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29555" y="3866515"/>
            <a:ext cx="3256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pitchFamily="34" charset="-122"/>
              </a:rPr>
              <a:t>使用消息队列可以实现系统与系统之间的解耦，订单系统不再调用库存系统接口，而是把订单消息写入到消息队列。库存系统从消息队列中拉取消息，然后再减库存，从而实现系统解耦！</a:t>
            </a:r>
            <a:endParaRPr lang="zh-CN" altLang="en-US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Rebalance - RoundRobin</a:t>
            </a:r>
            <a:r>
              <a:rPr lang="zh-CN" altLang="en-US"/>
              <a:t>分配策略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2605" y="1123950"/>
            <a:ext cx="3888105" cy="1179195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095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4970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6830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89325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3915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72760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92240" y="1447165"/>
            <a:ext cx="748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21255" y="3123565"/>
            <a:ext cx="4213225" cy="764540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605" y="791845"/>
            <a:ext cx="1564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3205" y="4023995"/>
            <a:ext cx="3395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consumer group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个消费者共同消费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8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45715" y="3371850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92550" y="3372485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88280" y="3372485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89495" y="1447800"/>
            <a:ext cx="748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>
            <a:stCxn id="17" idx="0"/>
            <a:endCxn id="5" idx="2"/>
          </p:cNvCxnSpPr>
          <p:nvPr/>
        </p:nvCxnSpPr>
        <p:spPr>
          <a:xfrm flipH="1" flipV="1">
            <a:off x="1134745" y="1920875"/>
            <a:ext cx="2023745" cy="1450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4505325" y="1123950"/>
            <a:ext cx="3888105" cy="1179195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5325" y="791845"/>
            <a:ext cx="1586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topicB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20" name="图片 19" descr="3633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3255645"/>
            <a:ext cx="499110" cy="499110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18" idx="0"/>
            <a:endCxn id="6" idx="2"/>
          </p:cNvCxnSpPr>
          <p:nvPr/>
        </p:nvCxnSpPr>
        <p:spPr>
          <a:xfrm flipH="1" flipV="1">
            <a:off x="2039620" y="1920875"/>
            <a:ext cx="2465705" cy="1451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7" idx="2"/>
          </p:cNvCxnSpPr>
          <p:nvPr/>
        </p:nvCxnSpPr>
        <p:spPr>
          <a:xfrm flipH="1" flipV="1">
            <a:off x="2951480" y="1920875"/>
            <a:ext cx="207010" cy="1450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8" idx="2"/>
          </p:cNvCxnSpPr>
          <p:nvPr/>
        </p:nvCxnSpPr>
        <p:spPr>
          <a:xfrm flipH="1" flipV="1">
            <a:off x="3863975" y="1920875"/>
            <a:ext cx="641350" cy="1451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9" idx="2"/>
          </p:cNvCxnSpPr>
          <p:nvPr/>
        </p:nvCxnSpPr>
        <p:spPr>
          <a:xfrm flipV="1">
            <a:off x="3158490" y="1980565"/>
            <a:ext cx="1870075" cy="1391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0" idx="2"/>
          </p:cNvCxnSpPr>
          <p:nvPr/>
        </p:nvCxnSpPr>
        <p:spPr>
          <a:xfrm flipV="1">
            <a:off x="4505325" y="1980565"/>
            <a:ext cx="1442085" cy="1391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1" idx="2"/>
          </p:cNvCxnSpPr>
          <p:nvPr/>
        </p:nvCxnSpPr>
        <p:spPr>
          <a:xfrm flipV="1">
            <a:off x="3158490" y="1980565"/>
            <a:ext cx="3708400" cy="1391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4" idx="2"/>
          </p:cNvCxnSpPr>
          <p:nvPr/>
        </p:nvCxnSpPr>
        <p:spPr>
          <a:xfrm flipV="1">
            <a:off x="4505325" y="1981200"/>
            <a:ext cx="3258820" cy="139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/>
          <p:nvPr>
            <p:custDataLst>
              <p:tags r:id="rId2"/>
            </p:custDataLst>
          </p:nvPr>
        </p:nvGraphicFramePr>
        <p:xfrm>
          <a:off x="386080" y="2955925"/>
          <a:ext cx="1836420" cy="155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210"/>
                <a:gridCol w="918210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topicA:p3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topicB:p3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386080" y="2607310"/>
            <a:ext cx="1364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rebalance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前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aphicFrame>
        <p:nvGraphicFramePr>
          <p:cNvPr id="36" name="表格 35"/>
          <p:cNvGraphicFramePr/>
          <p:nvPr>
            <p:custDataLst>
              <p:tags r:id="rId3"/>
            </p:custDataLst>
          </p:nvPr>
        </p:nvGraphicFramePr>
        <p:xfrm>
          <a:off x="6957060" y="2992755"/>
          <a:ext cx="1836420" cy="155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210"/>
                <a:gridCol w="918210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topicA:p2</a:t>
                      </a:r>
                      <a:endParaRPr lang="en-US" altLang="zh-CN" sz="1000" b="1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topicB:p0</a:t>
                      </a:r>
                      <a:endParaRPr lang="en-US" altLang="zh-CN" sz="1000" b="1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topicB:p2</a:t>
                      </a:r>
                      <a:endParaRPr lang="en-US" altLang="zh-CN" sz="1000" b="1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topicA:p3</a:t>
                      </a:r>
                      <a:endParaRPr lang="en-US" altLang="zh-CN" sz="1000" b="1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topicB:p1</a:t>
                      </a:r>
                      <a:endParaRPr lang="en-US" altLang="zh-CN" sz="1000" b="1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topicB:p3</a:t>
                      </a:r>
                      <a:endParaRPr lang="en-US" altLang="zh-CN" sz="1000" b="1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6957060" y="2680335"/>
            <a:ext cx="1364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rebalance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之后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Striky</a:t>
            </a:r>
            <a:r>
              <a:rPr lang="zh-CN" altLang="en-US"/>
              <a:t>粘性</a:t>
            </a:r>
            <a:r>
              <a:rPr lang="zh-CN" altLang="en-US"/>
              <a:t>分配策略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2605" y="1123950"/>
            <a:ext cx="3888105" cy="1179195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095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4970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6830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89325" y="138684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3915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72760" y="1446530"/>
            <a:ext cx="74866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92240" y="1447165"/>
            <a:ext cx="748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21255" y="3123565"/>
            <a:ext cx="4213225" cy="764540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605" y="791845"/>
            <a:ext cx="1564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3205" y="4023995"/>
            <a:ext cx="3395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consumer group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个消费者共同消费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8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45715" y="3371850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92550" y="3372485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88280" y="3372485"/>
            <a:ext cx="1225550" cy="26733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 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89495" y="1447800"/>
            <a:ext cx="748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>
            <a:stCxn id="17" idx="0"/>
            <a:endCxn id="5" idx="2"/>
          </p:cNvCxnSpPr>
          <p:nvPr/>
        </p:nvCxnSpPr>
        <p:spPr>
          <a:xfrm flipH="1" flipV="1">
            <a:off x="1134745" y="1920875"/>
            <a:ext cx="2023745" cy="1450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0"/>
            <a:endCxn id="6" idx="2"/>
          </p:cNvCxnSpPr>
          <p:nvPr/>
        </p:nvCxnSpPr>
        <p:spPr>
          <a:xfrm flipH="1" flipV="1">
            <a:off x="2039620" y="1920875"/>
            <a:ext cx="2465705" cy="1451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8" idx="2"/>
          </p:cNvCxnSpPr>
          <p:nvPr/>
        </p:nvCxnSpPr>
        <p:spPr>
          <a:xfrm flipV="1">
            <a:off x="3158490" y="1920875"/>
            <a:ext cx="705485" cy="13919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9" idx="2"/>
          </p:cNvCxnSpPr>
          <p:nvPr/>
        </p:nvCxnSpPr>
        <p:spPr>
          <a:xfrm flipV="1">
            <a:off x="4490085" y="1980565"/>
            <a:ext cx="538480" cy="1391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0"/>
            <a:endCxn id="11" idx="2"/>
          </p:cNvCxnSpPr>
          <p:nvPr/>
        </p:nvCxnSpPr>
        <p:spPr>
          <a:xfrm flipV="1">
            <a:off x="3158490" y="1980565"/>
            <a:ext cx="3708400" cy="13912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4" idx="2"/>
          </p:cNvCxnSpPr>
          <p:nvPr/>
        </p:nvCxnSpPr>
        <p:spPr>
          <a:xfrm flipV="1">
            <a:off x="4505325" y="1981200"/>
            <a:ext cx="3258820" cy="139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4505325" y="1123950"/>
            <a:ext cx="3888105" cy="1179195"/>
          </a:xfrm>
          <a:prstGeom prst="roundRect">
            <a:avLst>
              <a:gd name="adj" fmla="val 9154"/>
            </a:avLst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EDFF3"/>
                    </a:gs>
                    <a:gs pos="100000">
                      <a:srgbClr val="D2BFF1"/>
                    </a:gs>
                  </a:gsLst>
                  <a:lin scaled="1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5325" y="791845"/>
            <a:ext cx="1586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topicB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个分区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386080" y="2955925"/>
          <a:ext cx="1836420" cy="155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210"/>
                <a:gridCol w="918210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topicA:p3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topicB:p3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85445" y="2621915"/>
            <a:ext cx="2028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rebalance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前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26" name="图片 25" descr="3633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55" y="3312795"/>
            <a:ext cx="499110" cy="499110"/>
          </a:xfrm>
          <a:prstGeom prst="rect">
            <a:avLst/>
          </a:prstGeom>
        </p:spPr>
      </p:pic>
      <p:cxnSp>
        <p:nvCxnSpPr>
          <p:cNvPr id="27" name="直接箭头连接符 26"/>
          <p:cNvCxnSpPr>
            <a:stCxn id="17" idx="0"/>
            <a:endCxn id="7" idx="2"/>
          </p:cNvCxnSpPr>
          <p:nvPr/>
        </p:nvCxnSpPr>
        <p:spPr>
          <a:xfrm flipH="1" flipV="1">
            <a:off x="2951480" y="1920875"/>
            <a:ext cx="207010" cy="14509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0" idx="2"/>
          </p:cNvCxnSpPr>
          <p:nvPr/>
        </p:nvCxnSpPr>
        <p:spPr>
          <a:xfrm flipV="1">
            <a:off x="4505325" y="1980565"/>
            <a:ext cx="1442085" cy="139128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/>
          <p:nvPr>
            <p:custDataLst>
              <p:tags r:id="rId3"/>
            </p:custDataLst>
          </p:nvPr>
        </p:nvGraphicFramePr>
        <p:xfrm>
          <a:off x="6750685" y="2985770"/>
          <a:ext cx="1836420" cy="155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210"/>
                <a:gridCol w="918210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topicA:p3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topicA:p2</a:t>
                      </a:r>
                      <a:endParaRPr lang="en-US" altLang="zh-CN" sz="1000" b="1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topicA:p1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topicB:p0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topicB:p3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1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topicB:p1</a:t>
                      </a:r>
                      <a:endParaRPr lang="en-US" altLang="zh-CN" sz="1000" b="1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+mn-ea"/>
                      </a:endParaRPr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consumer2</a:t>
                      </a: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>
                        <a:buNone/>
                      </a:pPr>
                      <a:endParaRPr lang="en-US" altLang="zh-CN" sz="100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6750050" y="2651760"/>
            <a:ext cx="2028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rebalance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后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ACK</a:t>
            </a:r>
            <a:r>
              <a:rPr lang="zh-CN" altLang="en-US"/>
              <a:t>机制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副本机制 </a:t>
            </a:r>
            <a:r>
              <a:rPr lang="en-US" altLang="zh-CN"/>
              <a:t>- ACKs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10565" y="1145540"/>
            <a:ext cx="1966595" cy="1824990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4090" y="1679575"/>
            <a:ext cx="1350010" cy="4229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535" y="1205230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0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65450" y="1138555"/>
            <a:ext cx="1966595" cy="1831975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28975" y="1672590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6420" y="1198245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1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99130" y="2284730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97475" y="1145540"/>
            <a:ext cx="1966595" cy="1824355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461000" y="1679575"/>
            <a:ext cx="1350010" cy="4229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38445" y="1205230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2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70470" y="1824355"/>
            <a:ext cx="789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3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个分区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个副本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18540" y="2284730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05450" y="2284730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8975" y="3935095"/>
            <a:ext cx="2072005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箭头连接符 8"/>
          <p:cNvCxnSpPr>
            <a:stCxn id="8" idx="0"/>
            <a:endCxn id="6" idx="3"/>
          </p:cNvCxnSpPr>
          <p:nvPr/>
        </p:nvCxnSpPr>
        <p:spPr>
          <a:xfrm flipH="1" flipV="1">
            <a:off x="2368550" y="2496185"/>
            <a:ext cx="1896745" cy="1438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2460000">
            <a:off x="3279775" y="3189605"/>
            <a:ext cx="1019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写入消息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8650" y="3444875"/>
            <a:ext cx="2343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ACK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不等待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broker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确认，直接发送下一条数据，性能最高，但可能会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存在数据丢失的情况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8650" y="2214880"/>
            <a:ext cx="543560" cy="2114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n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leader</a:t>
            </a:r>
            <a:endParaRPr lang="en-US" altLang="zh-CN" sz="1000">
              <a:ln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31135" y="2214880"/>
            <a:ext cx="699135" cy="2114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n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follower</a:t>
            </a:r>
            <a:endParaRPr lang="en-US" altLang="zh-CN" sz="1000">
              <a:ln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副本机制 </a:t>
            </a:r>
            <a:r>
              <a:rPr lang="en-US" altLang="zh-CN"/>
              <a:t>- ACKs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10565" y="1145540"/>
            <a:ext cx="1966595" cy="1824990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4090" y="1679575"/>
            <a:ext cx="1350010" cy="4229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535" y="1205230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0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65450" y="1138555"/>
            <a:ext cx="1966595" cy="1831975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28975" y="1672590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6420" y="1198245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1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99130" y="2284730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97475" y="1145540"/>
            <a:ext cx="1966595" cy="1824355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461000" y="1679575"/>
            <a:ext cx="1350010" cy="4229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38445" y="1205230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2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70470" y="1824355"/>
            <a:ext cx="789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3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个分区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个副本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18540" y="2284730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05450" y="2284730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8975" y="3935095"/>
            <a:ext cx="2072005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箭头连接符 8"/>
          <p:cNvCxnSpPr>
            <a:stCxn id="8" idx="0"/>
            <a:endCxn id="6" idx="3"/>
          </p:cNvCxnSpPr>
          <p:nvPr/>
        </p:nvCxnSpPr>
        <p:spPr>
          <a:xfrm flipH="1" flipV="1">
            <a:off x="2368550" y="2496185"/>
            <a:ext cx="1896745" cy="1438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343150" y="2718435"/>
            <a:ext cx="1624330" cy="1216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2460000">
            <a:off x="3279775" y="3189605"/>
            <a:ext cx="1019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写入消息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8650" y="3444875"/>
            <a:ext cx="2343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ACK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等待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leader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副本确认接收后，才会发送下一条数据，性能中等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650" y="2214880"/>
            <a:ext cx="543560" cy="2114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n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leader</a:t>
            </a:r>
            <a:endParaRPr lang="en-US" altLang="zh-CN" sz="1000">
              <a:ln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31135" y="2214880"/>
            <a:ext cx="699135" cy="2114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n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follower</a:t>
            </a:r>
            <a:endParaRPr lang="en-US" altLang="zh-CN" sz="1000">
              <a:ln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副本机制 </a:t>
            </a:r>
            <a:r>
              <a:rPr lang="en-US" altLang="zh-CN"/>
              <a:t>- ACKs</a:t>
            </a:r>
            <a:r>
              <a:rPr lang="zh-CN" altLang="en-US"/>
              <a:t>（</a:t>
            </a:r>
            <a:r>
              <a:rPr lang="en-US" altLang="zh-CN"/>
              <a:t>-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10565" y="1145540"/>
            <a:ext cx="1966595" cy="1824990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4090" y="1679575"/>
            <a:ext cx="1350010" cy="4229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535" y="1205230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0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65450" y="1138555"/>
            <a:ext cx="1966595" cy="1831975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28975" y="1672590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6420" y="1198245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1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99130" y="2284730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97475" y="1145540"/>
            <a:ext cx="1966595" cy="1824355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461000" y="1679575"/>
            <a:ext cx="1350010" cy="4229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0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38445" y="1205230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Broker 2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70470" y="1824355"/>
            <a:ext cx="789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3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个分区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个副本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18540" y="2284730"/>
            <a:ext cx="1350010" cy="422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2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05450" y="2284730"/>
            <a:ext cx="1350010" cy="422910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 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8975" y="3935095"/>
            <a:ext cx="2072005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箭头连接符 8"/>
          <p:cNvCxnSpPr>
            <a:stCxn id="8" idx="0"/>
            <a:endCxn id="6" idx="3"/>
          </p:cNvCxnSpPr>
          <p:nvPr/>
        </p:nvCxnSpPr>
        <p:spPr>
          <a:xfrm flipH="1" flipV="1">
            <a:off x="2368550" y="2496185"/>
            <a:ext cx="1896745" cy="1438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343150" y="2718435"/>
            <a:ext cx="1624330" cy="1216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2460000">
            <a:off x="3279775" y="3189605"/>
            <a:ext cx="1019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写入消息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8650" y="3444875"/>
            <a:ext cx="2343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ACK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-1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等待所有副本已经将数据同步后，才会发送下一条数据，性能最慢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650" y="2214880"/>
            <a:ext cx="543560" cy="2114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n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leader</a:t>
            </a:r>
            <a:endParaRPr lang="en-US" altLang="zh-CN" sz="1000">
              <a:ln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31135" y="2214880"/>
            <a:ext cx="699135" cy="2114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n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follower</a:t>
            </a:r>
            <a:endParaRPr lang="en-US" altLang="zh-CN" sz="1000">
              <a:ln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曲线连接符 21"/>
          <p:cNvCxnSpPr>
            <a:stCxn id="13" idx="0"/>
            <a:endCxn id="6" idx="0"/>
          </p:cNvCxnSpPr>
          <p:nvPr/>
        </p:nvCxnSpPr>
        <p:spPr>
          <a:xfrm rot="16200000" flipV="1">
            <a:off x="2783840" y="1194435"/>
            <a:ext cx="3175" cy="2180590"/>
          </a:xfrm>
          <a:prstGeom prst="curvedConnector3">
            <a:avLst>
              <a:gd name="adj1" fmla="val 75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9670" y="1753235"/>
            <a:ext cx="875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同步副本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幂等性与事务机制</a:t>
            </a:r>
            <a:endParaRPr 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幂等性</a:t>
            </a:r>
            <a:endParaRPr lang="zh-CN" altLang="en-US"/>
          </a:p>
        </p:txBody>
      </p:sp>
      <p:pic>
        <p:nvPicPr>
          <p:cNvPr id="4" name="图片 3" descr="2154213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75275" y="895350"/>
            <a:ext cx="1381760" cy="1381760"/>
          </a:xfrm>
          <a:prstGeom prst="rect">
            <a:avLst/>
          </a:prstGeom>
        </p:spPr>
      </p:pic>
      <p:pic>
        <p:nvPicPr>
          <p:cNvPr id="5" name="图片 4" descr="412756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4030" y="1388745"/>
            <a:ext cx="617855" cy="61785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609850" y="1517015"/>
            <a:ext cx="25812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595245" y="1702435"/>
            <a:ext cx="25361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29660" y="1176020"/>
            <a:ext cx="466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9660" y="1731010"/>
            <a:ext cx="466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10" name="图片 9" descr="2154213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45430" y="2386330"/>
            <a:ext cx="1381760" cy="1381760"/>
          </a:xfrm>
          <a:prstGeom prst="rect">
            <a:avLst/>
          </a:prstGeom>
        </p:spPr>
      </p:pic>
      <p:pic>
        <p:nvPicPr>
          <p:cNvPr id="11" name="图片 10" descr="412756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4185" y="2879725"/>
            <a:ext cx="617855" cy="61785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2565400" y="2681605"/>
            <a:ext cx="2611120" cy="3924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565400" y="2777490"/>
            <a:ext cx="2611120" cy="415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67125" y="2604135"/>
            <a:ext cx="466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7925" y="2939415"/>
            <a:ext cx="466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062605" y="3296920"/>
            <a:ext cx="20542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062605" y="3430270"/>
            <a:ext cx="202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86250" y="3059430"/>
            <a:ext cx="252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38625" y="3430270"/>
            <a:ext cx="466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幂等性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329305" y="1858645"/>
            <a:ext cx="1557020" cy="6229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8650" y="1858645"/>
            <a:ext cx="1557020" cy="6229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producer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6006465" y="1764665"/>
          <a:ext cx="2899410" cy="81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70"/>
                <a:gridCol w="966470"/>
                <a:gridCol w="966470"/>
              </a:tblGrid>
              <a:tr h="812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（</a:t>
                      </a:r>
                      <a:r>
                        <a:rPr lang="en-US" altLang="zh-CN" sz="1200"/>
                        <a:t>key,value)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(key,value)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06440" y="1331595"/>
            <a:ext cx="2610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3" idx="1"/>
          </p:cNvCxnSpPr>
          <p:nvPr/>
        </p:nvCxnSpPr>
        <p:spPr>
          <a:xfrm>
            <a:off x="2185670" y="2170430"/>
            <a:ext cx="11436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3"/>
            <a:endCxn id="6" idx="1"/>
          </p:cNvCxnSpPr>
          <p:nvPr/>
        </p:nvCxnSpPr>
        <p:spPr>
          <a:xfrm>
            <a:off x="4886325" y="2170430"/>
            <a:ext cx="1120140" cy="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31390" y="185864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发送消息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86325" y="2255520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保存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165350" y="2317115"/>
            <a:ext cx="11417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4250" y="23171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3. ACK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14" name="图片 13" descr="363313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92730" y="2209165"/>
            <a:ext cx="367665" cy="367665"/>
          </a:xfrm>
          <a:prstGeom prst="rect">
            <a:avLst/>
          </a:prstGeom>
        </p:spPr>
      </p:pic>
      <p:cxnSp>
        <p:nvCxnSpPr>
          <p:cNvPr id="15" name="肘形连接符 14"/>
          <p:cNvCxnSpPr>
            <a:stCxn id="4" idx="2"/>
            <a:endCxn id="3" idx="2"/>
          </p:cNvCxnSpPr>
          <p:nvPr/>
        </p:nvCxnSpPr>
        <p:spPr>
          <a:xfrm rot="5400000" flipV="1">
            <a:off x="2757170" y="1130935"/>
            <a:ext cx="3175" cy="2700655"/>
          </a:xfrm>
          <a:prstGeom prst="bentConnector3">
            <a:avLst>
              <a:gd name="adj1" fmla="val 754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54250" y="2769870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4. </a:t>
            </a:r>
            <a:r>
              <a:rPr 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Retry</a:t>
            </a:r>
            <a:endParaRPr 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7" name="肘形连接符 16"/>
          <p:cNvCxnSpPr>
            <a:endCxn id="6" idx="2"/>
          </p:cNvCxnSpPr>
          <p:nvPr/>
        </p:nvCxnSpPr>
        <p:spPr>
          <a:xfrm>
            <a:off x="4152900" y="2531110"/>
            <a:ext cx="3303270" cy="45720"/>
          </a:xfrm>
          <a:prstGeom prst="bentConnector4">
            <a:avLst>
              <a:gd name="adj1" fmla="val 28066"/>
              <a:gd name="adj2" fmla="val 6208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42610" y="2848610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保存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84220" y="3385185"/>
            <a:ext cx="2239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同一条消息，被重复保存多次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幂等性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329305" y="1858645"/>
            <a:ext cx="1557020" cy="6229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broker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8650" y="1858645"/>
            <a:ext cx="1557020" cy="6229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producer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6006465" y="1764665"/>
          <a:ext cx="2899410" cy="81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70"/>
                <a:gridCol w="966470"/>
                <a:gridCol w="966470"/>
              </a:tblGrid>
              <a:tr h="812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（</a:t>
                      </a:r>
                      <a:r>
                        <a:rPr lang="en-US" altLang="zh-CN" sz="1200"/>
                        <a:t>key,value)</a:t>
                      </a:r>
                      <a:endParaRPr lang="en-US" altLang="zh-CN" sz="1200"/>
                    </a:p>
                    <a:p>
                      <a:pPr algn="l">
                        <a:buNone/>
                      </a:pPr>
                      <a:r>
                        <a:rPr lang="en-US" altLang="zh-CN" sz="1200"/>
                        <a:t>pid=250</a:t>
                      </a:r>
                      <a:endParaRPr lang="en-US" altLang="zh-CN" sz="1200"/>
                    </a:p>
                    <a:p>
                      <a:pPr algn="l">
                        <a:buNone/>
                      </a:pPr>
                      <a:r>
                        <a:rPr lang="en-US" altLang="zh-CN" sz="1200"/>
                        <a:t>seq=0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06440" y="1331595"/>
            <a:ext cx="2610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partition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3" idx="1"/>
          </p:cNvCxnSpPr>
          <p:nvPr/>
        </p:nvCxnSpPr>
        <p:spPr>
          <a:xfrm>
            <a:off x="2185670" y="2170430"/>
            <a:ext cx="11436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3"/>
            <a:endCxn id="6" idx="1"/>
          </p:cNvCxnSpPr>
          <p:nvPr/>
        </p:nvCxnSpPr>
        <p:spPr>
          <a:xfrm>
            <a:off x="4886325" y="2170430"/>
            <a:ext cx="1120140" cy="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31390" y="185864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发送消息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86325" y="2255520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保存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165350" y="2317115"/>
            <a:ext cx="11417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4250" y="23171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3. ACK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14" name="图片 13" descr="363313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92730" y="2209165"/>
            <a:ext cx="367665" cy="367665"/>
          </a:xfrm>
          <a:prstGeom prst="rect">
            <a:avLst/>
          </a:prstGeom>
        </p:spPr>
      </p:pic>
      <p:cxnSp>
        <p:nvCxnSpPr>
          <p:cNvPr id="15" name="肘形连接符 14"/>
          <p:cNvCxnSpPr>
            <a:stCxn id="4" idx="2"/>
            <a:endCxn id="3" idx="2"/>
          </p:cNvCxnSpPr>
          <p:nvPr/>
        </p:nvCxnSpPr>
        <p:spPr>
          <a:xfrm rot="5400000" flipV="1">
            <a:off x="2757170" y="1130935"/>
            <a:ext cx="3175" cy="2700655"/>
          </a:xfrm>
          <a:prstGeom prst="bentConnector3">
            <a:avLst>
              <a:gd name="adj1" fmla="val 754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54250" y="2769870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4. </a:t>
            </a:r>
            <a:r>
              <a:rPr 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Retry</a:t>
            </a:r>
            <a:endParaRPr 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7" name="肘形连接符 16"/>
          <p:cNvCxnSpPr>
            <a:endCxn id="6" idx="2"/>
          </p:cNvCxnSpPr>
          <p:nvPr/>
        </p:nvCxnSpPr>
        <p:spPr>
          <a:xfrm>
            <a:off x="4152900" y="2531110"/>
            <a:ext cx="3303270" cy="45720"/>
          </a:xfrm>
          <a:prstGeom prst="bentConnector4">
            <a:avLst>
              <a:gd name="adj1" fmla="val 28066"/>
              <a:gd name="adj2" fmla="val 6208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42610" y="2848610"/>
            <a:ext cx="1813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5.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保存消息，当前发送的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seq=0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，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≤pid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对应的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seq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，不保存消息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8070" y="1331595"/>
            <a:ext cx="83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pid:250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seq:0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22195" y="3014345"/>
            <a:ext cx="83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pid:250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seq:0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100830" y="2806700"/>
            <a:ext cx="0" cy="875030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408430" y="3667125"/>
            <a:ext cx="2684780" cy="14605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408430" y="2799080"/>
            <a:ext cx="0" cy="882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231390" y="3775710"/>
            <a:ext cx="1813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5. </a:t>
            </a:r>
            <a:r>
              <a:rPr 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重复消费消息</a:t>
            </a:r>
            <a:endParaRPr 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消息队列应用场景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流量削峰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1470" y="1062355"/>
            <a:ext cx="1645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双十一用户秒杀商品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12306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抢票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232910" y="1012190"/>
            <a:ext cx="0" cy="36302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23185" y="1737995"/>
            <a:ext cx="1242695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柱形 18"/>
          <p:cNvSpPr/>
          <p:nvPr/>
        </p:nvSpPr>
        <p:spPr>
          <a:xfrm>
            <a:off x="2673350" y="2883535"/>
            <a:ext cx="575310" cy="50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圆柱形 19"/>
          <p:cNvSpPr/>
          <p:nvPr/>
        </p:nvSpPr>
        <p:spPr>
          <a:xfrm>
            <a:off x="3348990" y="2883535"/>
            <a:ext cx="575310" cy="50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圆柱形 20"/>
          <p:cNvSpPr/>
          <p:nvPr/>
        </p:nvSpPr>
        <p:spPr>
          <a:xfrm>
            <a:off x="2673350" y="3508375"/>
            <a:ext cx="575310" cy="50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圆柱形 21"/>
          <p:cNvSpPr/>
          <p:nvPr/>
        </p:nvSpPr>
        <p:spPr>
          <a:xfrm>
            <a:off x="3348990" y="3515360"/>
            <a:ext cx="575310" cy="50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1703705" y="1874520"/>
            <a:ext cx="47371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 rot="5400000">
            <a:off x="3143885" y="2463800"/>
            <a:ext cx="32385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5" name="图片 24" descr="468579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4985" y="1588770"/>
            <a:ext cx="914400" cy="9144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14985" y="3212465"/>
            <a:ext cx="1778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MySQL5.6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单机吞吐量：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约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8000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左右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9130" y="2458085"/>
            <a:ext cx="770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亿用户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29" name="图片 28" descr="363313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015" y="2985135"/>
            <a:ext cx="914400" cy="9144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58165" y="4182110"/>
            <a:ext cx="2013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越慢用户越疯狂，疯狂刷新</a:t>
            </a:r>
            <a:endParaRPr lang="zh-CN" altLang="en-US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高并发将瞬间压垮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lang="zh-CN" altLang="en-US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29455" y="1141730"/>
            <a:ext cx="1645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双十一用户秒杀商品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12306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抢票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21170" y="1817370"/>
            <a:ext cx="1429385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5901690" y="1953895"/>
            <a:ext cx="47371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右箭头 37"/>
          <p:cNvSpPr/>
          <p:nvPr/>
        </p:nvSpPr>
        <p:spPr>
          <a:xfrm rot="5400000">
            <a:off x="7521575" y="2487930"/>
            <a:ext cx="32385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9" name="图片 38" descr="468579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12970" y="1668145"/>
            <a:ext cx="914400" cy="91440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4529455" y="3242310"/>
            <a:ext cx="1915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Apache Kafka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单机吞吐量：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约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10W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左右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57115" y="2537460"/>
            <a:ext cx="770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亿用户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12970" y="3997325"/>
            <a:ext cx="1518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用消息队列的大吞吐量，快速处理用户请求！</a:t>
            </a:r>
            <a:endParaRPr lang="zh-CN" altLang="en-US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23185" y="1372235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18485" y="1372235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50285" y="1372235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50285" y="1012190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18485" y="1012190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23185" y="1012190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6663055" y="2883535"/>
            <a:ext cx="1802765" cy="3606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788150" y="3779520"/>
            <a:ext cx="1552575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业务处理程序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右箭头 52"/>
          <p:cNvSpPr/>
          <p:nvPr/>
        </p:nvSpPr>
        <p:spPr>
          <a:xfrm rot="16200000">
            <a:off x="7341870" y="3402965"/>
            <a:ext cx="32385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右箭头 53"/>
          <p:cNvSpPr/>
          <p:nvPr/>
        </p:nvSpPr>
        <p:spPr>
          <a:xfrm rot="10800000">
            <a:off x="1703705" y="2169795"/>
            <a:ext cx="47371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右箭头 54"/>
          <p:cNvSpPr/>
          <p:nvPr/>
        </p:nvSpPr>
        <p:spPr>
          <a:xfrm rot="16200000">
            <a:off x="2848610" y="2439670"/>
            <a:ext cx="32385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右箭头 55"/>
          <p:cNvSpPr/>
          <p:nvPr/>
        </p:nvSpPr>
        <p:spPr>
          <a:xfrm rot="16200000">
            <a:off x="7219315" y="2487930"/>
            <a:ext cx="32385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 rot="10800000">
            <a:off x="5901690" y="2193925"/>
            <a:ext cx="47371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圆柱形 57"/>
          <p:cNvSpPr/>
          <p:nvPr/>
        </p:nvSpPr>
        <p:spPr>
          <a:xfrm>
            <a:off x="7611745" y="4256405"/>
            <a:ext cx="575310" cy="50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圆柱形 58"/>
          <p:cNvSpPr/>
          <p:nvPr/>
        </p:nvSpPr>
        <p:spPr>
          <a:xfrm>
            <a:off x="6913880" y="4256405"/>
            <a:ext cx="575310" cy="50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3555" y="1442085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48855" y="1442085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80655" y="1442085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80655" y="1082040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8855" y="1082040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3555" y="1082040"/>
            <a:ext cx="374015" cy="2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consumer-tranform-produce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2934970" y="1597660"/>
            <a:ext cx="1966595" cy="1824990"/>
          </a:xfrm>
          <a:prstGeom prst="roundRect">
            <a:avLst>
              <a:gd name="adj" fmla="val 4710"/>
            </a:avLst>
          </a:prstGeom>
          <a:solidFill>
            <a:schemeClr val="tx1">
              <a:lumMod val="65000"/>
              <a:lumOff val="3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5940" y="1657350"/>
            <a:ext cx="1223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Kafka Cluster</a:t>
            </a:r>
            <a:endParaRPr lang="en-US" altLang="zh-CN" sz="1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442335" y="2021205"/>
            <a:ext cx="951865" cy="304165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A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42335" y="2503805"/>
            <a:ext cx="951865" cy="304165"/>
          </a:xfrm>
          <a:prstGeom prst="roundRect">
            <a:avLst/>
          </a:prstGeom>
          <a:solidFill>
            <a:srgbClr val="74AC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B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14825" y="2134870"/>
            <a:ext cx="2202815" cy="74930"/>
            <a:chOff x="8957" y="3137"/>
            <a:chExt cx="3469" cy="118"/>
          </a:xfrm>
          <a:solidFill>
            <a:srgbClr val="C00000"/>
          </a:solidFill>
        </p:grpSpPr>
        <p:sp>
          <p:nvSpPr>
            <p:cNvPr id="12" name="椭圆 11"/>
            <p:cNvSpPr/>
            <p:nvPr/>
          </p:nvSpPr>
          <p:spPr>
            <a:xfrm>
              <a:off x="8957" y="3137"/>
              <a:ext cx="119" cy="1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9076" y="3197"/>
              <a:ext cx="3350" cy="0"/>
            </a:xfrm>
            <a:prstGeom prst="line">
              <a:avLst/>
            </a:prstGeom>
            <a:grpFill/>
            <a:ln w="31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6621780" y="1849755"/>
            <a:ext cx="131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用于保存未经过处理（原始）的日志消息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14825" y="2618740"/>
            <a:ext cx="2202815" cy="74930"/>
            <a:chOff x="8957" y="3137"/>
            <a:chExt cx="3469" cy="118"/>
          </a:xfrm>
          <a:solidFill>
            <a:srgbClr val="C00000"/>
          </a:solidFill>
        </p:grpSpPr>
        <p:sp>
          <p:nvSpPr>
            <p:cNvPr id="9" name="椭圆 8"/>
            <p:cNvSpPr/>
            <p:nvPr/>
          </p:nvSpPr>
          <p:spPr>
            <a:xfrm>
              <a:off x="8957" y="3137"/>
              <a:ext cx="119" cy="1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>
              <a:stCxn id="9" idx="6"/>
            </p:cNvCxnSpPr>
            <p:nvPr/>
          </p:nvCxnSpPr>
          <p:spPr>
            <a:xfrm>
              <a:off x="9076" y="3197"/>
              <a:ext cx="3350" cy="0"/>
            </a:xfrm>
            <a:prstGeom prst="line">
              <a:avLst/>
            </a:prstGeom>
            <a:grpFill/>
            <a:ln w="31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6621780" y="2503805"/>
            <a:ext cx="131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用于保存经过预处理之后的日志消息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98830" y="2210435"/>
            <a:ext cx="1291590" cy="579755"/>
          </a:xfrm>
          <a:prstGeom prst="roundRect">
            <a:avLst>
              <a:gd name="adj" fmla="val 7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ETL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484630" y="1602105"/>
            <a:ext cx="1957705" cy="570865"/>
          </a:xfrm>
          <a:custGeom>
            <a:avLst/>
            <a:gdLst>
              <a:gd name="connisteX0" fmla="*/ 1957705 w 1957705"/>
              <a:gd name="connsiteY0" fmla="*/ 541076 h 570921"/>
              <a:gd name="connisteX1" fmla="*/ 1141730 w 1957705"/>
              <a:gd name="connsiteY1" fmla="*/ 56 h 570921"/>
              <a:gd name="connisteX2" fmla="*/ 0 w 1957705"/>
              <a:gd name="connsiteY2" fmla="*/ 570921 h 5709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57705" h="570922">
                <a:moveTo>
                  <a:pt x="1957705" y="541077"/>
                </a:moveTo>
                <a:cubicBezTo>
                  <a:pt x="1817370" y="421697"/>
                  <a:pt x="1533525" y="-5658"/>
                  <a:pt x="1141730" y="57"/>
                </a:cubicBezTo>
                <a:cubicBezTo>
                  <a:pt x="749935" y="5772"/>
                  <a:pt x="212090" y="445827"/>
                  <a:pt x="0" y="57092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 rot="20220000">
            <a:off x="2002155" y="1363345"/>
            <a:ext cx="726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消费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1379220" y="2814955"/>
            <a:ext cx="2721610" cy="911860"/>
          </a:xfrm>
          <a:custGeom>
            <a:avLst/>
            <a:gdLst>
              <a:gd name="connisteX0" fmla="*/ 0 w 2721610"/>
              <a:gd name="connsiteY0" fmla="*/ 0 h 912055"/>
              <a:gd name="connisteX1" fmla="*/ 1393825 w 2721610"/>
              <a:gd name="connsiteY1" fmla="*/ 911860 h 912055"/>
              <a:gd name="connisteX2" fmla="*/ 2721610 w 2721610"/>
              <a:gd name="connsiteY2" fmla="*/ 66675 h 9120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21610" h="912056">
                <a:moveTo>
                  <a:pt x="0" y="0"/>
                </a:moveTo>
                <a:cubicBezTo>
                  <a:pt x="252095" y="199390"/>
                  <a:pt x="849630" y="898525"/>
                  <a:pt x="1393825" y="911860"/>
                </a:cubicBezTo>
                <a:cubicBezTo>
                  <a:pt x="1938020" y="925195"/>
                  <a:pt x="2484120" y="254000"/>
                  <a:pt x="2721610" y="66675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rot="20760000">
            <a:off x="2693670" y="3721735"/>
            <a:ext cx="726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写入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消息传递语义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消息传递语义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82040" y="901065"/>
            <a:ext cx="72707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8780" y="901065"/>
            <a:ext cx="72707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1809115" y="1219835"/>
            <a:ext cx="239966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43175" y="791845"/>
            <a:ext cx="688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无语义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2040" y="1984375"/>
            <a:ext cx="72707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8780" y="1984375"/>
            <a:ext cx="72707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10810" y="3067685"/>
            <a:ext cx="72707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09115" y="2303145"/>
            <a:ext cx="239966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96770" y="1984375"/>
            <a:ext cx="1824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At most once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最多一次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405" y="3067685"/>
            <a:ext cx="72707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08145" y="3067685"/>
            <a:ext cx="72707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808480" y="3386455"/>
            <a:ext cx="239966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96135" y="3067685"/>
            <a:ext cx="1824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At least once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最少一次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80770" y="4084320"/>
            <a:ext cx="72707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07510" y="4084320"/>
            <a:ext cx="72707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807845" y="4403090"/>
            <a:ext cx="239966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95500" y="4084320"/>
            <a:ext cx="1824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Exactly Once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仅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一次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10810" y="901065"/>
            <a:ext cx="72707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66180" y="989965"/>
            <a:ext cx="2527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没有任何语义保障，数据有可能保存多次，也有可能不保存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66180" y="2072640"/>
            <a:ext cx="252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做多一次，数据有可能丢失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66180" y="3248660"/>
            <a:ext cx="252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至少一次，数据有可能重复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66180" y="4220210"/>
            <a:ext cx="252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有且仅一次，刚好一次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Exactly-Once</a:t>
            </a:r>
            <a:r>
              <a:rPr lang="zh-CN" altLang="en-US"/>
              <a:t>语义保障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509260" y="1611630"/>
            <a:ext cx="2150110" cy="1978660"/>
            <a:chOff x="4811" y="2539"/>
            <a:chExt cx="3386" cy="3116"/>
          </a:xfrm>
        </p:grpSpPr>
        <p:sp>
          <p:nvSpPr>
            <p:cNvPr id="8" name="矩形 7"/>
            <p:cNvSpPr/>
            <p:nvPr/>
          </p:nvSpPr>
          <p:spPr>
            <a:xfrm>
              <a:off x="4963" y="3099"/>
              <a:ext cx="2919" cy="255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11" y="2539"/>
              <a:ext cx="338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消费者组（</a:t>
              </a:r>
              <a:r>
                <a: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consumer group</a:t>
              </a:r>
              <a:r>
                <a:rPr lang="zh-CN" altLang="en-US" sz="1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）</a:t>
              </a:r>
              <a:endPara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430" y="3367"/>
              <a:ext cx="1799" cy="50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consumer1</a:t>
              </a:r>
              <a:endPara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418" y="4126"/>
              <a:ext cx="1799" cy="50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consumer2</a:t>
              </a:r>
              <a:endPara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430" y="4817"/>
              <a:ext cx="1799" cy="50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consumer3</a:t>
              </a:r>
              <a:endPara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圆柱形 12"/>
          <p:cNvSpPr/>
          <p:nvPr/>
        </p:nvSpPr>
        <p:spPr>
          <a:xfrm>
            <a:off x="3157855" y="3721735"/>
            <a:ext cx="779145" cy="9721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4" name="直接箭头连接符 13"/>
          <p:cNvCxnSpPr>
            <a:stCxn id="23" idx="3"/>
            <a:endCxn id="8" idx="1"/>
          </p:cNvCxnSpPr>
          <p:nvPr/>
        </p:nvCxnSpPr>
        <p:spPr>
          <a:xfrm flipV="1">
            <a:off x="2394585" y="2779395"/>
            <a:ext cx="3211195" cy="23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026535" y="2978150"/>
            <a:ext cx="1482725" cy="978535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026535" y="3193415"/>
            <a:ext cx="1482725" cy="1022985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19560000">
            <a:off x="3878580" y="3716020"/>
            <a:ext cx="1991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将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offset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和消息通过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MySQL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事务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一并存入到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mysql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70225" y="2456180"/>
            <a:ext cx="1971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从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MySQL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读取</a:t>
            </a:r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offset</a:t>
            </a:r>
            <a:r>
              <a:rPr lang="zh-CN" altLang="en-US" sz="1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开始消费</a:t>
            </a:r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28650" y="1153795"/>
            <a:ext cx="1765300" cy="2961005"/>
            <a:chOff x="990" y="1817"/>
            <a:chExt cx="2780" cy="4663"/>
          </a:xfrm>
        </p:grpSpPr>
        <p:sp>
          <p:nvSpPr>
            <p:cNvPr id="23" name="矩形 22"/>
            <p:cNvSpPr/>
            <p:nvPr/>
          </p:nvSpPr>
          <p:spPr>
            <a:xfrm>
              <a:off x="990" y="2346"/>
              <a:ext cx="2781" cy="41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61" y="2894"/>
              <a:ext cx="2310" cy="2966"/>
              <a:chOff x="1833" y="2777"/>
              <a:chExt cx="2310" cy="296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833" y="2777"/>
                <a:ext cx="2311" cy="29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p>
                <a:pPr algn="ctr"/>
                <a:r>
                  <a:rPr lang="en-US" altLang="zh-CN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topic</a:t>
                </a:r>
                <a:endParaRPr lang="en-US" altLang="zh-CN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2224" y="3347"/>
                <a:ext cx="1576" cy="432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partition1</a:t>
                </a:r>
                <a:endPara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200" y="4044"/>
                <a:ext cx="1577" cy="432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partition2</a:t>
                </a:r>
                <a:endPara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201" y="4691"/>
                <a:ext cx="1576" cy="432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partition3</a:t>
                </a:r>
                <a:endPara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858" y="1817"/>
              <a:ext cx="153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Kafka</a:t>
              </a:r>
              <a:r>
                <a:rPr lang="zh-CN" altLang="en-US" sz="120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集群</a:t>
              </a:r>
              <a:endPara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数据重复消费情况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0355" y="2198370"/>
            <a:ext cx="1042035" cy="138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355" y="1393190"/>
            <a:ext cx="1042670" cy="6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ZooKeeper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9470" y="2351405"/>
            <a:ext cx="1114425" cy="6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7265" y="3757930"/>
            <a:ext cx="129349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应用程序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/>
          <p:cNvCxnSpPr>
            <a:stCxn id="7" idx="1"/>
            <a:endCxn id="3" idx="3"/>
          </p:cNvCxnSpPr>
          <p:nvPr/>
        </p:nvCxnSpPr>
        <p:spPr>
          <a:xfrm flipH="1" flipV="1">
            <a:off x="1342390" y="2888615"/>
            <a:ext cx="904875" cy="1146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2760000">
            <a:off x="1480820" y="3159760"/>
            <a:ext cx="1012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提交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6" idx="2"/>
          </p:cNvCxnSpPr>
          <p:nvPr/>
        </p:nvCxnSpPr>
        <p:spPr>
          <a:xfrm flipV="1">
            <a:off x="3540760" y="3026410"/>
            <a:ext cx="396240" cy="10083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2017963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97325" y="3446780"/>
            <a:ext cx="496570" cy="496570"/>
          </a:xfrm>
          <a:prstGeom prst="rect">
            <a:avLst/>
          </a:prstGeom>
        </p:spPr>
      </p:pic>
      <p:pic>
        <p:nvPicPr>
          <p:cNvPr id="12" name="图片 11" descr="363973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845" y="3522980"/>
            <a:ext cx="420370" cy="4203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rot="17400000">
            <a:off x="3441700" y="3384550"/>
            <a:ext cx="990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写入数据库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618355" y="1073150"/>
            <a:ext cx="0" cy="36302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42815" y="2133600"/>
            <a:ext cx="1042035" cy="138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42815" y="1328420"/>
            <a:ext cx="1042670" cy="6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ZooKeeper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21930" y="2286635"/>
            <a:ext cx="1114425" cy="6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89725" y="3693160"/>
            <a:ext cx="129349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应用程序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9" name="直接箭头连接符 18"/>
          <p:cNvCxnSpPr>
            <a:stCxn id="18" idx="1"/>
            <a:endCxn id="15" idx="3"/>
          </p:cNvCxnSpPr>
          <p:nvPr/>
        </p:nvCxnSpPr>
        <p:spPr>
          <a:xfrm flipH="1" flipV="1">
            <a:off x="5784850" y="2823845"/>
            <a:ext cx="904875" cy="1146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760000">
            <a:off x="5923280" y="3094990"/>
            <a:ext cx="1012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提交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offset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1" name="直接箭头连接符 20"/>
          <p:cNvCxnSpPr>
            <a:stCxn id="18" idx="3"/>
            <a:endCxn id="17" idx="2"/>
          </p:cNvCxnSpPr>
          <p:nvPr/>
        </p:nvCxnSpPr>
        <p:spPr>
          <a:xfrm flipV="1">
            <a:off x="7983220" y="2961640"/>
            <a:ext cx="396240" cy="10083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17400000">
            <a:off x="7884160" y="3319780"/>
            <a:ext cx="990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写入数据库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26235" y="975995"/>
            <a:ext cx="2011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第一次提交：写入数据库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62675" y="975995"/>
            <a:ext cx="2347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第二次提交：再次写入数据库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6133465" y="1231265"/>
            <a:ext cx="1620520" cy="2680970"/>
          </a:xfrm>
          <a:prstGeom prst="rect">
            <a:avLst/>
          </a:prstGeom>
          <a:gradFill>
            <a:gsLst>
              <a:gs pos="4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</p:spPr>
        <p:txBody>
          <a:bodyPr/>
          <a:p>
            <a:r>
              <a:rPr lang="zh-CN" altLang="en-US">
                <a:sym typeface="+mn-ea"/>
              </a:rPr>
              <a:t>消息队列应用场景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实时</a:t>
            </a:r>
            <a:r>
              <a:rPr lang="zh-CN" altLang="en-US">
                <a:sym typeface="+mn-ea"/>
              </a:rPr>
              <a:t>日志处理</a:t>
            </a:r>
            <a:endParaRPr lang="zh-CN" altLang="en-US">
              <a:sym typeface="+mn-ea"/>
            </a:endParaRPr>
          </a:p>
        </p:txBody>
      </p:sp>
      <p:pic>
        <p:nvPicPr>
          <p:cNvPr id="25" name="图片 24" descr="468579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6695" y="2000250"/>
            <a:ext cx="914400" cy="91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1335" y="2162175"/>
            <a:ext cx="125095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Nginx/Apache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278255" y="2348865"/>
            <a:ext cx="381000" cy="3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035" y="1630680"/>
            <a:ext cx="553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用户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3766185" y="2305050"/>
            <a:ext cx="1550035" cy="4032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213735" y="2349500"/>
            <a:ext cx="381000" cy="3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11265" y="1460500"/>
            <a:ext cx="1250950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11265" y="739140"/>
            <a:ext cx="1265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实时处理系统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8371840" y="2145030"/>
            <a:ext cx="648970" cy="7073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82940" y="2960370"/>
            <a:ext cx="826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计算结果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496560" y="2349500"/>
            <a:ext cx="381000" cy="3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18250" y="2028825"/>
            <a:ext cx="1250950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18250" y="2589530"/>
            <a:ext cx="1250950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8250" y="3171825"/>
            <a:ext cx="1250950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7901940" y="2349500"/>
            <a:ext cx="381000" cy="3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生产者消费者模型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4973955" y="1186815"/>
            <a:ext cx="2389505" cy="3248025"/>
          </a:xfrm>
          <a:prstGeom prst="rect">
            <a:avLst/>
          </a:prstGeom>
          <a:gradFill>
            <a:gsLst>
              <a:gs pos="4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9450" y="1186815"/>
            <a:ext cx="2389505" cy="3248025"/>
          </a:xfrm>
          <a:prstGeom prst="rect">
            <a:avLst/>
          </a:prstGeom>
          <a:gradFill>
            <a:gsLst>
              <a:gs pos="4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交互模型之</a:t>
            </a:r>
            <a:r>
              <a:rPr lang="en-US" altLang="zh-CN"/>
              <a:t>http</a:t>
            </a:r>
            <a:r>
              <a:rPr lang="zh-CN" altLang="en-US"/>
              <a:t>请求</a:t>
            </a:r>
            <a:r>
              <a:rPr lang="zh-CN" altLang="en-US"/>
              <a:t>响应</a:t>
            </a:r>
            <a:r>
              <a:rPr lang="zh-CN" altLang="en-US"/>
              <a:t>模型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63210" y="1717040"/>
            <a:ext cx="1724660" cy="64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tomcat/apache/nginx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 descr="412756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93215" y="1623695"/>
            <a:ext cx="585470" cy="585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4635" y="2229485"/>
            <a:ext cx="722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浏览器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3215" y="3535680"/>
            <a:ext cx="722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浏览器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9" name="图片 8" descr="412756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61795" y="2773680"/>
            <a:ext cx="585470" cy="58547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3122930" y="2875280"/>
            <a:ext cx="1797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63210" y="2553970"/>
            <a:ext cx="1724660" cy="64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tomcat/apache/nginx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63210" y="3373120"/>
            <a:ext cx="1724660" cy="64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tomcat/apache/nginx</a:t>
            </a:r>
            <a:endPara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92200" y="899795"/>
            <a:ext cx="1724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前端：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HTML/CSS/JS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169920" y="2658745"/>
            <a:ext cx="16960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79825" y="2278380"/>
            <a:ext cx="769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http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请求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36645" y="2928620"/>
            <a:ext cx="769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http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响应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63210" y="828040"/>
            <a:ext cx="1724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后端：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Java/PHP/Lua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1214120" y="1172210"/>
            <a:ext cx="2389505" cy="3248025"/>
          </a:xfrm>
          <a:prstGeom prst="rect">
            <a:avLst/>
          </a:prstGeom>
          <a:gradFill>
            <a:gsLst>
              <a:gs pos="44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交互模型之数据库请求</a:t>
            </a:r>
            <a:r>
              <a:rPr lang="zh-CN" altLang="en-US"/>
              <a:t>响应</a:t>
            </a:r>
            <a:r>
              <a:rPr lang="zh-CN" altLang="en-US"/>
              <a:t>模型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603375" y="1702435"/>
            <a:ext cx="1724660" cy="64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jdbc</a:t>
            </a:r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sz="1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JVM</a:t>
            </a:r>
            <a:endParaRPr 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03375" y="2539365"/>
            <a:ext cx="1724660" cy="64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jdbc</a:t>
            </a:r>
            <a:endParaRPr 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sz="1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JVM</a:t>
            </a:r>
            <a:endParaRPr 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03375" y="3358515"/>
            <a:ext cx="1724660" cy="64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jdbc</a:t>
            </a:r>
            <a:endParaRPr 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sz="10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JVM</a:t>
            </a:r>
            <a:endParaRPr 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66850" y="791845"/>
            <a:ext cx="1983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Java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单机程序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/MR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程序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6210300" y="2073910"/>
            <a:ext cx="898525" cy="15741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949700" y="2968625"/>
            <a:ext cx="17970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996690" y="2752090"/>
            <a:ext cx="16960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045585" y="3447415"/>
            <a:ext cx="1647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基于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MySQL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通信协议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2745" y="2433955"/>
            <a:ext cx="1510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要执行的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select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语句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38345" y="3023870"/>
            <a:ext cx="798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查询结果</a:t>
            </a:r>
            <a:endParaRPr lang="zh-CN" sz="12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KSO_WM_UNIT_TABLE_BEAUTIFY" val="smartTable{71e6eba1-36c4-49c3-8c26-8b119a4f3dc1}"/>
</p:tagLst>
</file>

<file path=ppt/tags/tag11.xml><?xml version="1.0" encoding="utf-8"?>
<p:tagLst xmlns:p="http://schemas.openxmlformats.org/presentationml/2006/main">
  <p:tag name="KSO_WM_UNIT_TABLE_BEAUTIFY" val="smartTable{71e6eba1-36c4-49c3-8c26-8b119a4f3dc1}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KSO_WM_UNIT_TABLE_BEAUTIFY" val="smartTable{71e6eba1-36c4-49c3-8c26-8b119a4f3dc1}"/>
</p:tagLst>
</file>

<file path=ppt/tags/tag8.xml><?xml version="1.0" encoding="utf-8"?>
<p:tagLst xmlns:p="http://schemas.openxmlformats.org/presentationml/2006/main">
  <p:tag name="KSO_WM_UNIT_TABLE_BEAUTIFY" val="smartTable{71e6eba1-36c4-49c3-8c26-8b119a4f3dc1}"/>
</p:tagLst>
</file>

<file path=ppt/tags/tag9.xml><?xml version="1.0" encoding="utf-8"?>
<p:tagLst xmlns:p="http://schemas.openxmlformats.org/presentationml/2006/main">
  <p:tag name="KSO_WM_UNIT_TABLE_BEAUTIFY" val="smartTable{71e6eba1-36c4-49c3-8c26-8b119a4f3dc1}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zh-CN" sz="1200">
            <a:latin typeface="微软雅黑 Light" panose="020B0502040204020203" pitchFamily="34" charset="-122"/>
            <a:ea typeface="微软雅黑 Light" panose="020B0502040204020203" pitchFamily="34" charset="-122"/>
            <a:cs typeface="微软雅黑 Light" panose="020B0502040204020203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zh-CN" sz="1200">
            <a:latin typeface="微软雅黑 Light" panose="020B0502040204020203" pitchFamily="34" charset="-122"/>
            <a:ea typeface="微软雅黑 Light" panose="020B0502040204020203" pitchFamily="34" charset="-122"/>
            <a:cs typeface="微软雅黑 Light" panose="020B0502040204020203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6062</Words>
  <Application>WPS 演示</Application>
  <PresentationFormat>全屏显示(16:9)</PresentationFormat>
  <Paragraphs>1444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Arial</vt:lpstr>
      <vt:lpstr>宋体</vt:lpstr>
      <vt:lpstr>Wingdings</vt:lpstr>
      <vt:lpstr>微软雅黑 Light</vt:lpstr>
      <vt:lpstr>Segoe UI</vt:lpstr>
      <vt:lpstr>微软雅黑</vt:lpstr>
      <vt:lpstr>Calibri</vt:lpstr>
      <vt:lpstr>Segoe UI Light</vt:lpstr>
      <vt:lpstr>Arial Unicode MS</vt:lpstr>
      <vt:lpstr>等线</vt:lpstr>
      <vt:lpstr>黑马程序员主题​​</vt:lpstr>
      <vt:lpstr>1_黑马程序员主题​​</vt:lpstr>
      <vt:lpstr>第1章 Kafka入门</vt:lpstr>
      <vt:lpstr>消息队列应用场景</vt:lpstr>
      <vt:lpstr>消息队列应用场景 - 异步处理</vt:lpstr>
      <vt:lpstr>消息队列应用场景 - 系统解耦</vt:lpstr>
      <vt:lpstr>消息队列应用场景 - 流量削峰</vt:lpstr>
      <vt:lpstr>消息队列应用场景 - 实时日志处理</vt:lpstr>
      <vt:lpstr>生产者消费者模型</vt:lpstr>
      <vt:lpstr>交互模型之http请求响应模型</vt:lpstr>
      <vt:lpstr>交互模型之数据库请求响应模型</vt:lpstr>
      <vt:lpstr>交互模型之生产者消费者模型</vt:lpstr>
      <vt:lpstr>消息队列的两种模式</vt:lpstr>
      <vt:lpstr>点对点模式</vt:lpstr>
      <vt:lpstr>发布/订阅模式</vt:lpstr>
      <vt:lpstr>Kafka生态圈</vt:lpstr>
      <vt:lpstr>Kafka生态圈</vt:lpstr>
      <vt:lpstr>Kafka基础操作</vt:lpstr>
      <vt:lpstr>Kafka——生产者/主题/消费者</vt:lpstr>
      <vt:lpstr>Kafka集群架构</vt:lpstr>
      <vt:lpstr>Kafka集群架构</vt:lpstr>
      <vt:lpstr>broker</vt:lpstr>
      <vt:lpstr>consumer group - 消费者组</vt:lpstr>
      <vt:lpstr>partition分区</vt:lpstr>
      <vt:lpstr>replication - 副本</vt:lpstr>
      <vt:lpstr>topic - 主题</vt:lpstr>
      <vt:lpstr>offset - 偏移量</vt:lpstr>
      <vt:lpstr>分区写入策略</vt:lpstr>
      <vt:lpstr>轮询分配策略</vt:lpstr>
      <vt:lpstr>随机分配策略</vt:lpstr>
      <vt:lpstr>随机分配策略</vt:lpstr>
      <vt:lpstr>随机分配策略</vt:lpstr>
      <vt:lpstr>Rebalance再均衡</vt:lpstr>
      <vt:lpstr>rebalance - 触发时机 - consumer数量变化</vt:lpstr>
      <vt:lpstr>rebalance - 触发时机 - 订阅主题数量变化</vt:lpstr>
      <vt:lpstr>rebalance - 触发时机 - 分区数量变化</vt:lpstr>
      <vt:lpstr>consumer分配策略</vt:lpstr>
      <vt:lpstr>Range范围分配策略</vt:lpstr>
      <vt:lpstr>Range范围分配策略</vt:lpstr>
      <vt:lpstr>RoundRobin轮询分配策略</vt:lpstr>
      <vt:lpstr>Striky粘性分配策略</vt:lpstr>
      <vt:lpstr>Rebalance - RoundRobin分配策略</vt:lpstr>
      <vt:lpstr>Striky粘性分配策略</vt:lpstr>
      <vt:lpstr>ACK机制</vt:lpstr>
      <vt:lpstr>副本机制 - ACKs（0）</vt:lpstr>
      <vt:lpstr>副本机制 - ACKs（1）</vt:lpstr>
      <vt:lpstr>副本机制 - ACKs（-1）</vt:lpstr>
      <vt:lpstr>幂等性与事务机制</vt:lpstr>
      <vt:lpstr>幂等性</vt:lpstr>
      <vt:lpstr>Kafka幂等性</vt:lpstr>
      <vt:lpstr>Kafka幂等性</vt:lpstr>
      <vt:lpstr>consumer-tranform-produce</vt:lpstr>
      <vt:lpstr>消息传递语义</vt:lpstr>
      <vt:lpstr>消息传递语义</vt:lpstr>
      <vt:lpstr>Exactly-Once语义保障</vt:lpstr>
      <vt:lpstr>数据重复消费情况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JackChen</cp:lastModifiedBy>
  <cp:revision>135</cp:revision>
  <dcterms:created xsi:type="dcterms:W3CDTF">2018-10-05T21:01:00Z</dcterms:created>
  <dcterms:modified xsi:type="dcterms:W3CDTF">2020-12-28T12:21:31Z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