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1" r:id="rId3"/>
    <p:sldId id="332" r:id="rId4"/>
    <p:sldId id="333" r:id="rId5"/>
    <p:sldId id="321" r:id="rId6"/>
    <p:sldId id="322" r:id="rId7"/>
    <p:sldId id="323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45" r:id="rId16"/>
    <p:sldId id="346" r:id="rId17"/>
    <p:sldId id="347" r:id="rId18"/>
    <p:sldId id="350" r:id="rId19"/>
    <p:sldId id="348" r:id="rId20"/>
    <p:sldId id="349" r:id="rId21"/>
    <p:sldId id="313" r:id="rId22"/>
    <p:sldId id="377" r:id="rId23"/>
    <p:sldId id="376" r:id="rId24"/>
    <p:sldId id="379" r:id="rId25"/>
    <p:sldId id="378" r:id="rId26"/>
    <p:sldId id="380" r:id="rId27"/>
    <p:sldId id="381" r:id="rId28"/>
    <p:sldId id="383" r:id="rId29"/>
    <p:sldId id="262" r:id="rId3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4627"/>
  </p:normalViewPr>
  <p:slideViewPr>
    <p:cSldViewPr snapToGrid="0" snapToObjects="1">
      <p:cViewPr varScale="1">
        <p:scale>
          <a:sx n="131" d="100"/>
          <a:sy n="131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章节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</a:t>
              </a:r>
              <a:endPara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00145" y="2122805"/>
            <a:ext cx="4045585" cy="33845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1.2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2.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1.1 </a:t>
            </a:r>
            <a:r>
              <a:rPr lang="zh-CN" altLang="en-US" smtClean="0"/>
              <a:t>二级标题</a:t>
            </a:r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0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sv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4.svg"/><Relationship Id="rId7" Type="http://schemas.openxmlformats.org/officeDocument/2006/relationships/image" Target="../media/image24.png"/><Relationship Id="rId6" Type="http://schemas.openxmlformats.org/officeDocument/2006/relationships/image" Target="../media/image3.svg"/><Relationship Id="rId5" Type="http://schemas.openxmlformats.org/officeDocument/2006/relationships/image" Target="../media/image23.png"/><Relationship Id="rId4" Type="http://schemas.openxmlformats.org/officeDocument/2006/relationships/image" Target="../media/image2.svg"/><Relationship Id="rId3" Type="http://schemas.openxmlformats.org/officeDocument/2006/relationships/image" Target="../media/image22.png"/><Relationship Id="rId2" Type="http://schemas.openxmlformats.org/officeDocument/2006/relationships/image" Target="../media/image1.sv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/>
              <a:t>第</a:t>
            </a:r>
            <a:r>
              <a:rPr kumimoji="1" lang="en-US" altLang="zh-CN"/>
              <a:t>2</a:t>
            </a:r>
            <a:r>
              <a:rPr kumimoji="1" lang="zh-CN" altLang="en-US"/>
              <a:t>章 </a:t>
            </a:r>
            <a:r>
              <a:rPr kumimoji="1" lang="en-US" altLang="zh-CN"/>
              <a:t>Kafka</a:t>
            </a:r>
            <a:r>
              <a:rPr kumimoji="1" lang="zh-CN" altLang="en-US"/>
              <a:t>高级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</p:spPr>
        <p:txBody>
          <a:bodyPr/>
          <a:p>
            <a:r>
              <a:rPr lang="en-US" altLang="zh-CN"/>
              <a:t>Kafka</a:t>
            </a:r>
            <a:r>
              <a:rPr lang="zh-CN" altLang="en-US"/>
              <a:t>副本同步机制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2592070" y="1582420"/>
          <a:ext cx="896620" cy="279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707255" y="1582420"/>
          <a:ext cx="896620" cy="2396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875145" y="1582420"/>
          <a:ext cx="896620" cy="199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610100" y="1228725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4400" y="1228725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07005" y="1228725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51230" y="3390900"/>
            <a:ext cx="9810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4075" y="3115310"/>
            <a:ext cx="915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commited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1230" y="4255135"/>
            <a:ext cx="1277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7795" y="445579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65040" y="4058920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90080" y="357949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51230" y="4196715"/>
            <a:ext cx="9480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623945" y="3666490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0125" y="3717290"/>
            <a:ext cx="1167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08015" y="3390900"/>
            <a:ext cx="1167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825490" y="3355975"/>
            <a:ext cx="9505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366395" y="1071245"/>
            <a:ext cx="890905" cy="3073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395" y="1504315"/>
            <a:ext cx="890905" cy="3073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6395" y="1991360"/>
            <a:ext cx="890905" cy="3073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直接箭头连接符 26"/>
          <p:cNvCxnSpPr>
            <a:stCxn id="28" idx="1"/>
          </p:cNvCxnSpPr>
          <p:nvPr/>
        </p:nvCxnSpPr>
        <p:spPr>
          <a:xfrm flipH="1" flipV="1">
            <a:off x="1400175" y="1504315"/>
            <a:ext cx="657225" cy="1107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2057400" y="1719580"/>
            <a:ext cx="534035" cy="1775460"/>
          </a:xfrm>
          <a:prstGeom prst="leftBrace">
            <a:avLst>
              <a:gd name="adj1" fmla="val 8333"/>
              <a:gd name="adj2" fmla="val 50253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5410" y="847090"/>
            <a:ext cx="199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消费者只能拉取到最后提交的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以及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以前的消息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257300" y="2298700"/>
            <a:ext cx="1116330" cy="1556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363313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57300" y="2489835"/>
            <a:ext cx="675005" cy="675005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>
            <a:off x="929005" y="3804285"/>
            <a:ext cx="9810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28650" y="3495040"/>
            <a:ext cx="1426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High Watermark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561340" y="932180"/>
            <a:ext cx="6259830" cy="3279775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</p:spPr>
        <p:txBody>
          <a:bodyPr/>
          <a:p>
            <a:r>
              <a:rPr lang="en-US" altLang="zh-CN"/>
              <a:t>Kafka</a:t>
            </a:r>
            <a:r>
              <a:rPr lang="zh-CN" altLang="en-US"/>
              <a:t> </a:t>
            </a:r>
            <a:r>
              <a:rPr lang="en-US" altLang="zh-CN"/>
              <a:t>0.11</a:t>
            </a:r>
            <a:r>
              <a:rPr lang="zh-CN" altLang="en-US"/>
              <a:t>之前版本两套</a:t>
            </a:r>
            <a:r>
              <a:rPr lang="en-US" altLang="zh-CN"/>
              <a:t>LEO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2195195" y="1426210"/>
          <a:ext cx="896620" cy="279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534535" y="1553845"/>
          <a:ext cx="896620" cy="2396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37380" y="1200150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0130" y="1072515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52980" y="349821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92320" y="357187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509895" y="3317875"/>
            <a:ext cx="7131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1092200" y="3225800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72540" y="2847340"/>
            <a:ext cx="51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07455" y="3180080"/>
            <a:ext cx="51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23365" y="4318000"/>
            <a:ext cx="390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单机，此时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并未与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同步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1092200" y="3655695"/>
            <a:ext cx="963930" cy="4381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leo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1414780" y="3317875"/>
            <a:ext cx="239395" cy="2330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4175" y="3296285"/>
            <a:ext cx="749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更新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折角形 17"/>
          <p:cNvSpPr/>
          <p:nvPr/>
        </p:nvSpPr>
        <p:spPr>
          <a:xfrm>
            <a:off x="5508625" y="3655695"/>
            <a:ext cx="1151255" cy="4381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LEO</a:t>
            </a:r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更新自己的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545715" y="3924300"/>
            <a:ext cx="26657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26155" y="3648710"/>
            <a:ext cx="816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RPC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同步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5791835" y="3380105"/>
            <a:ext cx="239395" cy="2330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86145" y="3380105"/>
            <a:ext cx="749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更新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57480" y="951230"/>
            <a:ext cx="5010150" cy="3279775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</p:spPr>
        <p:txBody>
          <a:bodyPr/>
          <a:p>
            <a:r>
              <a:rPr lang="en-US" altLang="zh-CN"/>
              <a:t>Kafka</a:t>
            </a:r>
            <a:r>
              <a:rPr lang="zh-CN" altLang="en-US"/>
              <a:t> </a:t>
            </a:r>
            <a:r>
              <a:rPr lang="en-US" altLang="zh-CN"/>
              <a:t>0.11</a:t>
            </a:r>
            <a:r>
              <a:rPr lang="zh-CN" altLang="en-US"/>
              <a:t>之前可能出现数据丢失情况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1386840" y="1445260"/>
          <a:ext cx="896620" cy="279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726180" y="1572895"/>
          <a:ext cx="896620" cy="2396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875145" y="1582420"/>
          <a:ext cx="896620" cy="199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29025" y="1219200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3735" y="1219200"/>
            <a:ext cx="644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1775" y="1091565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44625" y="351726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83965" y="367474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552700" y="2937510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72785" y="3004185"/>
            <a:ext cx="9505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283845" y="3244850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64185" y="2866390"/>
            <a:ext cx="51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8450" y="2590800"/>
            <a:ext cx="51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5010" y="4337050"/>
            <a:ext cx="390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单机，此时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并未与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同步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33110" y="2621280"/>
            <a:ext cx="1190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01335" y="4231005"/>
            <a:ext cx="3443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消费者只能消费到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HW=4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的数据，后面的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丢失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....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32295" y="3652520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57480" y="951230"/>
            <a:ext cx="5010150" cy="3385820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</p:spPr>
        <p:txBody>
          <a:bodyPr/>
          <a:p>
            <a:r>
              <a:rPr lang="en-US" altLang="zh-CN"/>
              <a:t>Kafka</a:t>
            </a:r>
            <a:r>
              <a:rPr lang="zh-CN" altLang="en-US"/>
              <a:t> </a:t>
            </a:r>
            <a:r>
              <a:rPr lang="en-US" altLang="zh-CN"/>
              <a:t>0.11</a:t>
            </a:r>
            <a:r>
              <a:rPr lang="zh-CN" altLang="en-US"/>
              <a:t> </a:t>
            </a:r>
            <a:r>
              <a:rPr lang="en-US" altLang="zh-CN"/>
              <a:t>leader epoch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1386840" y="1445260"/>
          <a:ext cx="896620" cy="279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726180" y="1572895"/>
          <a:ext cx="896620" cy="2396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875145" y="1582420"/>
          <a:ext cx="896620" cy="199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29025" y="1219200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3735" y="1219200"/>
            <a:ext cx="644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1775" y="1091565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44625" y="351726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83965" y="367474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552700" y="2937510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510145" y="3928110"/>
            <a:ext cx="622935" cy="146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283845" y="3244850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64185" y="2866390"/>
            <a:ext cx="51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8450" y="2590800"/>
            <a:ext cx="51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5010" y="4441825"/>
            <a:ext cx="390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单机，此时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并未与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同步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62675" y="3036570"/>
            <a:ext cx="516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24195" y="4275455"/>
            <a:ext cx="3443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称为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后，从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cache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中读取到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32295" y="3652520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2403475" y="3792855"/>
            <a:ext cx="696595" cy="438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16" idx="2"/>
          </p:cNvCxnSpPr>
          <p:nvPr/>
        </p:nvCxnSpPr>
        <p:spPr>
          <a:xfrm>
            <a:off x="1835785" y="3792855"/>
            <a:ext cx="567690" cy="2813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2700" y="3442335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2403475" y="3792855"/>
            <a:ext cx="696595" cy="438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52700" y="3442335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8133080" y="3727450"/>
            <a:ext cx="696595" cy="438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82305" y="3376930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HW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109335" y="3376930"/>
            <a:ext cx="6229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0145" y="1938020"/>
            <a:ext cx="4045585" cy="523240"/>
          </a:xfrm>
        </p:spPr>
        <p:txBody>
          <a:bodyPr/>
          <a:p>
            <a:r>
              <a:rPr lang="zh-CN"/>
              <a:t>生产者</a:t>
            </a:r>
            <a:r>
              <a:rPr lang="en-US" altLang="zh-CN"/>
              <a:t>/</a:t>
            </a:r>
            <a:r>
              <a:rPr lang="zh-CN" altLang="en-US"/>
              <a:t>消费者工作流程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生产者写入数据流程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8605" y="2437765"/>
            <a:ext cx="979805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58745" y="926465"/>
            <a:ext cx="979805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344930" y="1291590"/>
            <a:ext cx="1245870" cy="1343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9200000">
            <a:off x="1324610" y="1253490"/>
            <a:ext cx="1266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获取对应分区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位置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6385" y="2545080"/>
            <a:ext cx="106299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leader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46985" y="1838960"/>
            <a:ext cx="1591945" cy="23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43835" y="2379980"/>
            <a:ext cx="1228090" cy="784225"/>
          </a:xfrm>
          <a:prstGeom prst="roundRect">
            <a:avLst>
              <a:gd name="adj" fmla="val 114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25420" y="2138045"/>
            <a:ext cx="1413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59685" y="1577975"/>
            <a:ext cx="1177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6930" y="2530475"/>
            <a:ext cx="106299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67530" y="1824355"/>
            <a:ext cx="1591945" cy="23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64380" y="2365375"/>
            <a:ext cx="1228090" cy="798195"/>
          </a:xfrm>
          <a:prstGeom prst="roundRect">
            <a:avLst>
              <a:gd name="adj" fmla="val 114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45965" y="2123440"/>
            <a:ext cx="1413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0230" y="1563370"/>
            <a:ext cx="1177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06210" y="2545080"/>
            <a:ext cx="106299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26810" y="1838960"/>
            <a:ext cx="1591945" cy="23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423660" y="2379980"/>
            <a:ext cx="1228090" cy="784225"/>
          </a:xfrm>
          <a:prstGeom prst="roundRect">
            <a:avLst>
              <a:gd name="adj" fmla="val 114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05245" y="2138045"/>
            <a:ext cx="1413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39510" y="1577975"/>
            <a:ext cx="1177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6" name="肘形连接符 25"/>
          <p:cNvCxnSpPr>
            <a:stCxn id="16" idx="2"/>
            <a:endCxn id="11" idx="2"/>
          </p:cNvCxnSpPr>
          <p:nvPr/>
        </p:nvCxnSpPr>
        <p:spPr>
          <a:xfrm rot="5400000">
            <a:off x="4260850" y="2079625"/>
            <a:ext cx="14605" cy="1820545"/>
          </a:xfrm>
          <a:prstGeom prst="bentConnector3">
            <a:avLst>
              <a:gd name="adj1" fmla="val 1730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1" idx="2"/>
            <a:endCxn id="11" idx="2"/>
          </p:cNvCxnSpPr>
          <p:nvPr/>
        </p:nvCxnSpPr>
        <p:spPr>
          <a:xfrm rot="5400000">
            <a:off x="5197793" y="1157288"/>
            <a:ext cx="3175" cy="3679825"/>
          </a:xfrm>
          <a:prstGeom prst="bentConnector3">
            <a:avLst>
              <a:gd name="adj1" fmla="val 754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1" idx="1"/>
          </p:cNvCxnSpPr>
          <p:nvPr/>
        </p:nvCxnSpPr>
        <p:spPr>
          <a:xfrm>
            <a:off x="1381760" y="2771140"/>
            <a:ext cx="14446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419860" y="2901950"/>
            <a:ext cx="14071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90345" y="2526030"/>
            <a:ext cx="1336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发送消息给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2" name="剪去单角的矩形 31"/>
          <p:cNvSpPr/>
          <p:nvPr/>
        </p:nvSpPr>
        <p:spPr>
          <a:xfrm>
            <a:off x="3028315" y="3538855"/>
            <a:ext cx="807720" cy="45847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>
            <a:off x="4848860" y="3552190"/>
            <a:ext cx="807720" cy="45847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剪去单角的矩形 33"/>
          <p:cNvSpPr/>
          <p:nvPr/>
        </p:nvSpPr>
        <p:spPr>
          <a:xfrm>
            <a:off x="6708140" y="3538855"/>
            <a:ext cx="807720" cy="45847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170555" y="3029585"/>
            <a:ext cx="0" cy="4711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968875" y="2982595"/>
            <a:ext cx="0" cy="4711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828155" y="2995295"/>
            <a:ext cx="0" cy="4711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70430" y="3255645"/>
            <a:ext cx="1566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写入日志文件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52695" y="3293745"/>
            <a:ext cx="1571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拉取并写入日志文件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38975" y="3255645"/>
            <a:ext cx="1571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拉取并写入日志文件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4010" y="2919095"/>
            <a:ext cx="1566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返回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ACK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消费者两种消费消息模式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31135" y="1196975"/>
            <a:ext cx="1489075" cy="89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 Queue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1135" y="2890520"/>
            <a:ext cx="1489075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 Queue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28920" y="1445260"/>
            <a:ext cx="1107440" cy="401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7460" y="1379220"/>
            <a:ext cx="10871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推模式（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push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7460" y="3206115"/>
            <a:ext cx="1132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拉模式（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pull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8" name="直接箭头连接符 7"/>
          <p:cNvCxnSpPr>
            <a:stCxn id="3" idx="3"/>
            <a:endCxn id="5" idx="1"/>
          </p:cNvCxnSpPr>
          <p:nvPr/>
        </p:nvCxnSpPr>
        <p:spPr>
          <a:xfrm>
            <a:off x="4220210" y="1645920"/>
            <a:ext cx="11087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328920" y="3096895"/>
            <a:ext cx="1107440" cy="401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9" idx="1"/>
            <a:endCxn id="4" idx="3"/>
          </p:cNvCxnSpPr>
          <p:nvPr/>
        </p:nvCxnSpPr>
        <p:spPr>
          <a:xfrm flipH="1">
            <a:off x="4220210" y="3297555"/>
            <a:ext cx="1108710" cy="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88815" y="1349375"/>
            <a:ext cx="1056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push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0565" y="2991485"/>
            <a:ext cx="642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pull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9605" y="1846580"/>
            <a:ext cx="802640" cy="14541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1135" y="2242185"/>
            <a:ext cx="2902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消息队列记录所有消费的状态，某一条消息如果被标记为已消费，则消费者不能再进行消费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31135" y="3846195"/>
            <a:ext cx="249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消费者自己记录消费状态，每个消费者互相独立地顺序拉取消息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1320" y="2640965"/>
            <a:ext cx="802640" cy="14541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直接连接符 17"/>
          <p:cNvCxnSpPr>
            <a:stCxn id="9" idx="0"/>
            <a:endCxn id="17" idx="2"/>
          </p:cNvCxnSpPr>
          <p:nvPr/>
        </p:nvCxnSpPr>
        <p:spPr>
          <a:xfrm flipV="1">
            <a:off x="5882640" y="2786380"/>
            <a:ext cx="0" cy="310515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54495" y="1406525"/>
            <a:ext cx="1515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代表：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RabbitMQ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4495" y="2991485"/>
            <a:ext cx="1515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代表：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消费者拉取数据流程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3145" y="2908935"/>
            <a:ext cx="979805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9235" y="1185545"/>
            <a:ext cx="979805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942715" y="1537335"/>
            <a:ext cx="2001520" cy="1155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800000">
            <a:off x="4048125" y="1652270"/>
            <a:ext cx="2404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从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ZK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中获取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对应的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位置，以及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3665" y="2854960"/>
            <a:ext cx="106299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leader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4265" y="2148840"/>
            <a:ext cx="1591945" cy="23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71115" y="2689860"/>
            <a:ext cx="1228090" cy="784225"/>
          </a:xfrm>
          <a:prstGeom prst="roundRect">
            <a:avLst>
              <a:gd name="adj" fmla="val 114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2700" y="2447925"/>
            <a:ext cx="1413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86965" y="1887855"/>
            <a:ext cx="1177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028440" y="1434465"/>
            <a:ext cx="2065655" cy="11906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180000">
            <a:off x="4626610" y="281495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</a:t>
            </a:r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拉取数据</a:t>
            </a:r>
            <a:endParaRPr 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2" name="剪去单角的矩形 31"/>
          <p:cNvSpPr/>
          <p:nvPr/>
        </p:nvSpPr>
        <p:spPr>
          <a:xfrm>
            <a:off x="2781300" y="3848735"/>
            <a:ext cx="807720" cy="45847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 rot="1800000">
            <a:off x="4280535" y="2105660"/>
            <a:ext cx="937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提交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5" name="直接箭头连接符 4"/>
          <p:cNvCxnSpPr>
            <a:stCxn id="32" idx="3"/>
            <a:endCxn id="13" idx="2"/>
          </p:cNvCxnSpPr>
          <p:nvPr/>
        </p:nvCxnSpPr>
        <p:spPr>
          <a:xfrm flipV="1">
            <a:off x="3185160" y="3474085"/>
            <a:ext cx="0" cy="37465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3" idx="3"/>
            <a:endCxn id="7" idx="1"/>
          </p:cNvCxnSpPr>
          <p:nvPr/>
        </p:nvCxnSpPr>
        <p:spPr>
          <a:xfrm>
            <a:off x="3799205" y="3082290"/>
            <a:ext cx="2313940" cy="527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97555" y="353885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读取数据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0145" y="1938020"/>
            <a:ext cx="4045585" cy="523240"/>
          </a:xfrm>
        </p:spPr>
        <p:txBody>
          <a:bodyPr/>
          <a:p>
            <a:r>
              <a:rPr lang="en-US"/>
              <a:t>Kafka</a:t>
            </a:r>
            <a:r>
              <a:rPr lang="zh-CN" altLang="en-US"/>
              <a:t>数据存储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文件存储机制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95420" y="576580"/>
            <a:ext cx="103759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3310" y="1594485"/>
            <a:ext cx="103759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1770" y="1594485"/>
            <a:ext cx="103759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partition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1480" y="1594485"/>
            <a:ext cx="103759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partition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4070" y="4052570"/>
            <a:ext cx="76073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.log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63875" y="4052570"/>
            <a:ext cx="6159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.index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61030" y="3061970"/>
            <a:ext cx="103759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segment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段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18990" y="3061970"/>
            <a:ext cx="103759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segment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段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6" name="直接连接符 35"/>
          <p:cNvCxnSpPr>
            <a:stCxn id="4" idx="2"/>
          </p:cNvCxnSpPr>
          <p:nvPr/>
        </p:nvCxnSpPr>
        <p:spPr>
          <a:xfrm flipH="1">
            <a:off x="2844800" y="1060450"/>
            <a:ext cx="1669415" cy="534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6" idx="0"/>
          </p:cNvCxnSpPr>
          <p:nvPr/>
        </p:nvCxnSpPr>
        <p:spPr>
          <a:xfrm>
            <a:off x="4514215" y="1060450"/>
            <a:ext cx="6350" cy="534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0"/>
          </p:cNvCxnSpPr>
          <p:nvPr/>
        </p:nvCxnSpPr>
        <p:spPr>
          <a:xfrm>
            <a:off x="4514215" y="1060450"/>
            <a:ext cx="1496060" cy="534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6" idx="2"/>
            <a:endCxn id="34" idx="0"/>
          </p:cNvCxnSpPr>
          <p:nvPr/>
        </p:nvCxnSpPr>
        <p:spPr>
          <a:xfrm flipH="1">
            <a:off x="3679825" y="2078355"/>
            <a:ext cx="840740" cy="9836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5" idx="0"/>
          </p:cNvCxnSpPr>
          <p:nvPr/>
        </p:nvCxnSpPr>
        <p:spPr>
          <a:xfrm>
            <a:off x="4514215" y="2078355"/>
            <a:ext cx="623570" cy="9836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1" idx="0"/>
          </p:cNvCxnSpPr>
          <p:nvPr/>
        </p:nvCxnSpPr>
        <p:spPr>
          <a:xfrm flipH="1">
            <a:off x="2464435" y="3545840"/>
            <a:ext cx="1215390" cy="5067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4" idx="2"/>
            <a:endCxn id="32" idx="0"/>
          </p:cNvCxnSpPr>
          <p:nvPr/>
        </p:nvCxnSpPr>
        <p:spPr>
          <a:xfrm flipH="1">
            <a:off x="3371850" y="3545840"/>
            <a:ext cx="307975" cy="5067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09695" y="4052570"/>
            <a:ext cx="918845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.timeindex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7" name="直接连接符 46"/>
          <p:cNvCxnSpPr>
            <a:stCxn id="34" idx="2"/>
            <a:endCxn id="46" idx="0"/>
          </p:cNvCxnSpPr>
          <p:nvPr/>
        </p:nvCxnSpPr>
        <p:spPr>
          <a:xfrm>
            <a:off x="3679825" y="3545840"/>
            <a:ext cx="689610" cy="5067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0145" y="1938020"/>
            <a:ext cx="4045585" cy="523240"/>
          </a:xfrm>
        </p:spPr>
        <p:txBody>
          <a:bodyPr/>
          <a:p>
            <a:r>
              <a:rPr lang="zh-CN" altLang="en-US"/>
              <a:t>创建</a:t>
            </a:r>
            <a:r>
              <a:rPr lang="en-US" altLang="zh-CN"/>
              <a:t>topic</a:t>
            </a:r>
            <a:r>
              <a:rPr lang="zh-CN" altLang="en-US"/>
              <a:t>分区副本分配策略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日志存储格式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56485" y="1397635"/>
            <a:ext cx="1616710" cy="2632710"/>
          </a:xfrm>
          <a:prstGeom prst="rect">
            <a:avLst/>
          </a:prstGeom>
          <a:gradFill>
            <a:gsLst>
              <a:gs pos="44000">
                <a:srgbClr val="B4BEC5"/>
              </a:gs>
              <a:gs pos="0">
                <a:srgbClr val="CDD4D8"/>
              </a:gs>
              <a:gs pos="100000">
                <a:srgbClr val="9BA8B1"/>
              </a:gs>
            </a:gsLst>
            <a:lin ang="5400000" scaled="1"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5225" y="1029970"/>
            <a:ext cx="1772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可用的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Segment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段列表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47285" y="935990"/>
            <a:ext cx="1668780" cy="1515110"/>
            <a:chOff x="6730" y="578"/>
            <a:chExt cx="2628" cy="2386"/>
          </a:xfrm>
        </p:grpSpPr>
        <p:grpSp>
          <p:nvGrpSpPr>
            <p:cNvPr id="12" name="组合 11"/>
            <p:cNvGrpSpPr/>
            <p:nvPr/>
          </p:nvGrpSpPr>
          <p:grpSpPr>
            <a:xfrm>
              <a:off x="6796" y="578"/>
              <a:ext cx="2161" cy="2386"/>
              <a:chOff x="6796" y="578"/>
              <a:chExt cx="2161" cy="238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808" y="578"/>
                <a:ext cx="2137" cy="2386"/>
              </a:xfrm>
              <a:prstGeom prst="rect">
                <a:avLst/>
              </a:prstGeom>
              <a:gradFill>
                <a:gsLst>
                  <a:gs pos="44000">
                    <a:srgbClr val="F5CBB8"/>
                  </a:gs>
                  <a:gs pos="0">
                    <a:srgbClr val="F8DCD0"/>
                  </a:gs>
                  <a:gs pos="100000">
                    <a:srgbClr val="F1B9A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796" y="1057"/>
                <a:ext cx="214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6808" y="1543"/>
                <a:ext cx="214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808" y="2170"/>
                <a:ext cx="214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808" y="2602"/>
                <a:ext cx="214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6730" y="611"/>
              <a:ext cx="261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Message 34477849968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42" y="1112"/>
              <a:ext cx="261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Message 34477850175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35" y="1445"/>
              <a:ext cx="6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.</a:t>
              </a:r>
              <a:endPara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  <a:p>
              <a:r>
                <a: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.</a:t>
              </a:r>
              <a:endPara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56" y="2170"/>
              <a:ext cx="2394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Message 35551591806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42" y="2602"/>
              <a:ext cx="261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Message 35551592051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989195" y="608330"/>
            <a:ext cx="1787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topic/34477849968.log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67275" y="212090"/>
            <a:ext cx="203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Segment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段日志文件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989195" y="2964180"/>
            <a:ext cx="1668780" cy="1801495"/>
            <a:chOff x="8120" y="4052"/>
            <a:chExt cx="2628" cy="2837"/>
          </a:xfrm>
        </p:grpSpPr>
        <p:grpSp>
          <p:nvGrpSpPr>
            <p:cNvPr id="21" name="组合 20"/>
            <p:cNvGrpSpPr/>
            <p:nvPr/>
          </p:nvGrpSpPr>
          <p:grpSpPr>
            <a:xfrm>
              <a:off x="8120" y="4503"/>
              <a:ext cx="2628" cy="2386"/>
              <a:chOff x="6730" y="578"/>
              <a:chExt cx="2628" cy="238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796" y="578"/>
                <a:ext cx="2161" cy="2386"/>
                <a:chOff x="6796" y="578"/>
                <a:chExt cx="2161" cy="238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6808" y="578"/>
                  <a:ext cx="2137" cy="2386"/>
                </a:xfrm>
                <a:prstGeom prst="rect">
                  <a:avLst/>
                </a:prstGeom>
                <a:gradFill>
                  <a:gsLst>
                    <a:gs pos="44000">
                      <a:srgbClr val="F5CBB8"/>
                    </a:gs>
                    <a:gs pos="0">
                      <a:srgbClr val="F8DCD0"/>
                    </a:gs>
                    <a:gs pos="100000">
                      <a:srgbClr val="F1B9A0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cxnSp>
              <p:nvCxnSpPr>
                <p:cNvPr id="24" name="直接连接符 23"/>
                <p:cNvCxnSpPr/>
                <p:nvPr/>
              </p:nvCxnSpPr>
              <p:spPr>
                <a:xfrm>
                  <a:off x="6796" y="1057"/>
                  <a:ext cx="214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808" y="1543"/>
                  <a:ext cx="214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808" y="2170"/>
                  <a:ext cx="214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808" y="2602"/>
                  <a:ext cx="214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文本框 27"/>
              <p:cNvSpPr txBox="1"/>
              <p:nvPr/>
            </p:nvSpPr>
            <p:spPr>
              <a:xfrm>
                <a:off x="6730" y="611"/>
                <a:ext cx="261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panose="020B0502040204020203" pitchFamily="34" charset="-122"/>
                  </a:rPr>
                  <a:t>Message 34477849968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742" y="1112"/>
                <a:ext cx="261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panose="020B0502040204020203" pitchFamily="34" charset="-122"/>
                  </a:rPr>
                  <a:t>Message 34477850175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735" y="1445"/>
                <a:ext cx="67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微软雅黑 Light" panose="020B0502040204020203" pitchFamily="34" charset="-122"/>
                  </a:rPr>
                  <a:t>.</a:t>
                </a:r>
                <a:endPara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endParaRPr>
              </a:p>
              <a:p>
                <a:r>
                  <a:rPr lang="en-US" altLang="zh-CN" sz="120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微软雅黑 Light" panose="020B0502040204020203" pitchFamily="34" charset="-122"/>
                  </a:rPr>
                  <a:t>.</a:t>
                </a:r>
                <a:endPara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756" y="2170"/>
                <a:ext cx="239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panose="020B0502040204020203" pitchFamily="34" charset="-122"/>
                  </a:rPr>
                  <a:t>Message 35551591806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742" y="2602"/>
                <a:ext cx="261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 Light" panose="020B0502040204020203" pitchFamily="34" charset="-122"/>
                  </a:rPr>
                  <a:t>Message 35551592051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8186" y="4052"/>
              <a:ext cx="25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topic/8279232652.log</a:t>
              </a:r>
              <a:endPara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391150" y="2557145"/>
            <a:ext cx="872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 . . . 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356485" y="1693545"/>
            <a:ext cx="162306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350135" y="2042795"/>
            <a:ext cx="162306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350135" y="2450465"/>
            <a:ext cx="162306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350135" y="2759075"/>
            <a:ext cx="162306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356485" y="3086735"/>
            <a:ext cx="162306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350135" y="3391535"/>
            <a:ext cx="162306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356485" y="3696970"/>
            <a:ext cx="162306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356485" y="1417320"/>
            <a:ext cx="193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34477849968 - 35551592051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50135" y="1744345"/>
            <a:ext cx="193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35551592052 - 36625333894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350135" y="2133600"/>
            <a:ext cx="193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36625333895 - 37699075830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350135" y="2496185"/>
            <a:ext cx="193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37699075831 - 38772817944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56485" y="3110230"/>
            <a:ext cx="193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79575006771 - 80648748860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356485" y="3467100"/>
            <a:ext cx="193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80648748861 - 81722490796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56485" y="3782695"/>
            <a:ext cx="193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81722490797 - 82796232651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50135" y="2792730"/>
            <a:ext cx="151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... ...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3675" y="2431415"/>
            <a:ext cx="499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读取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628015" y="1744345"/>
            <a:ext cx="1199515" cy="687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827530" y="1693545"/>
            <a:ext cx="407670" cy="2003425"/>
          </a:xfrm>
          <a:prstGeom prst="rect">
            <a:avLst/>
          </a:prstGeom>
          <a:gradFill>
            <a:gsLst>
              <a:gs pos="44000">
                <a:srgbClr val="9ABFC9"/>
              </a:gs>
              <a:gs pos="0">
                <a:srgbClr val="BCD4DB"/>
              </a:gs>
              <a:gs pos="100000">
                <a:srgbClr val="78A9B7"/>
              </a:gs>
            </a:gsLst>
            <a:lin scaled="1"/>
          </a:gra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一致性视图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4" name="直接箭头连接符 53"/>
          <p:cNvCxnSpPr>
            <a:stCxn id="51" idx="3"/>
          </p:cNvCxnSpPr>
          <p:nvPr/>
        </p:nvCxnSpPr>
        <p:spPr>
          <a:xfrm>
            <a:off x="693420" y="2553970"/>
            <a:ext cx="10915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24205" y="2685415"/>
            <a:ext cx="1203325" cy="10115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310" y="1397635"/>
            <a:ext cx="499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删除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628650" y="1532255"/>
            <a:ext cx="16700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9865" y="3732530"/>
            <a:ext cx="499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新增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>
            <a:off x="689610" y="3855085"/>
            <a:ext cx="16490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992245" y="1275080"/>
            <a:ext cx="859155" cy="2711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998595" y="3869690"/>
            <a:ext cx="852805" cy="138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0145" y="1938020"/>
            <a:ext cx="4045585" cy="523240"/>
          </a:xfrm>
        </p:spPr>
        <p:txBody>
          <a:bodyPr/>
          <a:p>
            <a:r>
              <a:rPr lang="zh-CN"/>
              <a:t>日志清理机制</a:t>
            </a:r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保留策略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97305" y="1732280"/>
            <a:ext cx="497205" cy="106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605" y="1732280"/>
            <a:ext cx="497205" cy="106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1430" y="1732280"/>
            <a:ext cx="497205" cy="106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3730" y="1732280"/>
            <a:ext cx="497205" cy="106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89045" y="1724660"/>
            <a:ext cx="497205" cy="106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1345" y="1724660"/>
            <a:ext cx="497205" cy="10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43170" y="1724660"/>
            <a:ext cx="497205" cy="10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5470" y="1724660"/>
            <a:ext cx="497205" cy="10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2691765" y="1695450"/>
            <a:ext cx="207010" cy="260286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7730" y="3229610"/>
            <a:ext cx="174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要删除的日志段（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segment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包含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log\index\timeindex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671695" y="2837180"/>
            <a:ext cx="0" cy="986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86250" y="3904615"/>
            <a:ext cx="868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保留的时间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162675" y="2893695"/>
            <a:ext cx="0" cy="986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84215" y="3904615"/>
            <a:ext cx="756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日志大小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86250" y="4149725"/>
            <a:ext cx="868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保留的大小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11345" y="1732280"/>
            <a:ext cx="697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 flipH="1">
            <a:off x="4760595" y="1027430"/>
            <a:ext cx="363855" cy="704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60595" y="708660"/>
            <a:ext cx="9048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保留的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0145" y="1938020"/>
            <a:ext cx="4045585" cy="523240"/>
          </a:xfrm>
        </p:spPr>
        <p:txBody>
          <a:bodyPr/>
          <a:p>
            <a:r>
              <a:rPr lang="en-US" altLang="zh-CN"/>
              <a:t>Kafka</a:t>
            </a:r>
            <a:r>
              <a:rPr lang="zh-CN" altLang="en-US"/>
              <a:t>为什么这么快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磁盘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340" y="902970"/>
            <a:ext cx="4727575" cy="3121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197350" y="2495550"/>
            <a:ext cx="118745" cy="1117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>
            <a:stCxn id="5" idx="6"/>
          </p:cNvCxnSpPr>
          <p:nvPr/>
        </p:nvCxnSpPr>
        <p:spPr>
          <a:xfrm>
            <a:off x="4316095" y="2551430"/>
            <a:ext cx="218757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494780" y="1442720"/>
            <a:ext cx="0" cy="11049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68950" y="1057275"/>
            <a:ext cx="2424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磁盘旋转到磁头下，磁头进行数据读取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写入数据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993140" y="1158240"/>
          <a:ext cx="4446270" cy="551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030"/>
                <a:gridCol w="494030"/>
                <a:gridCol w="494030"/>
                <a:gridCol w="494030"/>
                <a:gridCol w="494030"/>
                <a:gridCol w="494030"/>
                <a:gridCol w="494030"/>
                <a:gridCol w="494030"/>
                <a:gridCol w="494030"/>
              </a:tblGrid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000125" y="2091690"/>
          <a:ext cx="5399405" cy="529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855"/>
                <a:gridCol w="490855"/>
                <a:gridCol w="490855"/>
                <a:gridCol w="490855"/>
                <a:gridCol w="490855"/>
                <a:gridCol w="490855"/>
                <a:gridCol w="490855"/>
                <a:gridCol w="490855"/>
                <a:gridCol w="490855"/>
                <a:gridCol w="490855"/>
                <a:gridCol w="490855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93140" y="3269615"/>
          <a:ext cx="4446270" cy="551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030"/>
                <a:gridCol w="494030"/>
                <a:gridCol w="494030"/>
                <a:gridCol w="494030"/>
                <a:gridCol w="494030"/>
                <a:gridCol w="494030"/>
              </a:tblGrid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0335" y="1304925"/>
            <a:ext cx="859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110" y="2237740"/>
            <a:ext cx="8743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35" y="3422650"/>
            <a:ext cx="852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993140" y="4414520"/>
            <a:ext cx="61925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6155" y="449580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最早的数据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12840" y="404368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最新的数据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540500" y="2352675"/>
            <a:ext cx="15055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093210" y="2434590"/>
            <a:ext cx="3989705" cy="11125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539740" y="1304925"/>
            <a:ext cx="2491740" cy="973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82915" y="2249170"/>
            <a:ext cx="859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生产数据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165" y="895985"/>
            <a:ext cx="4731385" cy="321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1220" y="3119120"/>
            <a:ext cx="3063875" cy="8382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用户区域</a:t>
            </a:r>
            <a:endParaRPr lang="zh-CN" altLang="en-US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传统模式的文件传输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33035" y="3330575"/>
            <a:ext cx="875030" cy="4159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2710" y="1005840"/>
            <a:ext cx="875030" cy="35623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0550" y="2696845"/>
            <a:ext cx="1661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读取文件到内核缓冲区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1220" y="1651635"/>
            <a:ext cx="3064510" cy="7702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操作系统内核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3587750" y="2106295"/>
            <a:ext cx="277495" cy="2597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653540" y="2180590"/>
            <a:ext cx="192786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270" y="2032000"/>
            <a:ext cx="890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5670550" y="2421890"/>
            <a:ext cx="0" cy="9086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2"/>
            <a:endCxn id="17" idx="2"/>
          </p:cNvCxnSpPr>
          <p:nvPr/>
        </p:nvCxnSpPr>
        <p:spPr>
          <a:xfrm rot="10800000" flipV="1">
            <a:off x="3581400" y="2236470"/>
            <a:ext cx="6350" cy="1450975"/>
          </a:xfrm>
          <a:prstGeom prst="bentConnector3">
            <a:avLst>
              <a:gd name="adj1" fmla="val 38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96035" y="2451735"/>
            <a:ext cx="2372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从内核缓冲区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copy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到用户缓冲区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圆柱形 16"/>
          <p:cNvSpPr/>
          <p:nvPr/>
        </p:nvSpPr>
        <p:spPr>
          <a:xfrm>
            <a:off x="3581400" y="3576320"/>
            <a:ext cx="290195" cy="22225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26815" y="3798570"/>
            <a:ext cx="1611630" cy="93091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33035" y="4729480"/>
            <a:ext cx="941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用户缓冲区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85540" y="2566035"/>
            <a:ext cx="18046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调用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write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函数，将数据从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用户缓冲区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copy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到内核缓冲区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9" idx="3"/>
          </p:cNvCxnSpPr>
          <p:nvPr/>
        </p:nvCxnSpPr>
        <p:spPr>
          <a:xfrm>
            <a:off x="6475730" y="2037080"/>
            <a:ext cx="199453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08445" y="1631315"/>
            <a:ext cx="23876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6.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将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socket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缓冲区的数据发送出去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5992495" y="2106295"/>
            <a:ext cx="308610" cy="2597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箭头连接符 24"/>
          <p:cNvCxnSpPr>
            <a:stCxn id="10" idx="4"/>
            <a:endCxn id="24" idx="2"/>
          </p:cNvCxnSpPr>
          <p:nvPr/>
        </p:nvCxnSpPr>
        <p:spPr>
          <a:xfrm>
            <a:off x="3865245" y="2236470"/>
            <a:ext cx="21272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1"/>
          </p:cNvCxnSpPr>
          <p:nvPr/>
        </p:nvCxnSpPr>
        <p:spPr>
          <a:xfrm flipV="1">
            <a:off x="6146800" y="619125"/>
            <a:ext cx="0" cy="148717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740400" y="374015"/>
            <a:ext cx="1327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socket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69030" y="1362075"/>
            <a:ext cx="1884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将文件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读取到内核缓冲区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1" name="肘形连接符 30"/>
          <p:cNvCxnSpPr>
            <a:stCxn id="5" idx="1"/>
            <a:endCxn id="10" idx="1"/>
          </p:cNvCxnSpPr>
          <p:nvPr/>
        </p:nvCxnSpPr>
        <p:spPr>
          <a:xfrm rot="10800000" flipV="1">
            <a:off x="3726815" y="1184275"/>
            <a:ext cx="1445895" cy="92202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1"/>
            <a:endCxn id="10" idx="3"/>
          </p:cNvCxnSpPr>
          <p:nvPr/>
        </p:nvCxnSpPr>
        <p:spPr>
          <a:xfrm rot="16200000">
            <a:off x="3121660" y="2971165"/>
            <a:ext cx="1210310" cy="317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051935" y="2058035"/>
            <a:ext cx="1661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5. </a:t>
            </a:r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从内核缓冲区拷贝到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scoket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165" y="895985"/>
            <a:ext cx="4731385" cy="321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1220" y="3119120"/>
            <a:ext cx="3063875" cy="8382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用户区域</a:t>
            </a:r>
            <a:endParaRPr lang="zh-CN" altLang="en-US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传统模式的文件传输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33035" y="3330575"/>
            <a:ext cx="875030" cy="4159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2710" y="1005840"/>
            <a:ext cx="875030" cy="35623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0550" y="2696845"/>
            <a:ext cx="1661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发起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sendfile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系统调用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1220" y="1651635"/>
            <a:ext cx="3064510" cy="7702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操作系统内核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3587750" y="2106295"/>
            <a:ext cx="277495" cy="2597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653540" y="2180590"/>
            <a:ext cx="192786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270" y="2032000"/>
            <a:ext cx="890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5670550" y="2421890"/>
            <a:ext cx="0" cy="9086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圆柱形 16"/>
          <p:cNvSpPr/>
          <p:nvPr/>
        </p:nvSpPr>
        <p:spPr>
          <a:xfrm>
            <a:off x="3581400" y="3576320"/>
            <a:ext cx="290195" cy="22225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26815" y="3798570"/>
            <a:ext cx="1611630" cy="93091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33035" y="4729480"/>
            <a:ext cx="941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用户缓冲区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9" idx="3"/>
          </p:cNvCxnSpPr>
          <p:nvPr/>
        </p:nvCxnSpPr>
        <p:spPr>
          <a:xfrm>
            <a:off x="6475730" y="2037080"/>
            <a:ext cx="199453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08445" y="1631315"/>
            <a:ext cx="23876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将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socket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缓冲区的数据发送出去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5992495" y="2106295"/>
            <a:ext cx="308610" cy="2597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箭头连接符 24"/>
          <p:cNvCxnSpPr>
            <a:stCxn id="10" idx="4"/>
            <a:endCxn id="24" idx="2"/>
          </p:cNvCxnSpPr>
          <p:nvPr/>
        </p:nvCxnSpPr>
        <p:spPr>
          <a:xfrm>
            <a:off x="3865245" y="2236470"/>
            <a:ext cx="21272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1"/>
          </p:cNvCxnSpPr>
          <p:nvPr/>
        </p:nvCxnSpPr>
        <p:spPr>
          <a:xfrm flipV="1">
            <a:off x="6146800" y="619125"/>
            <a:ext cx="0" cy="148717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740400" y="374015"/>
            <a:ext cx="1327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socket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1" name="肘形连接符 30"/>
          <p:cNvCxnSpPr>
            <a:stCxn id="5" idx="1"/>
            <a:endCxn id="10" idx="1"/>
          </p:cNvCxnSpPr>
          <p:nvPr/>
        </p:nvCxnSpPr>
        <p:spPr>
          <a:xfrm rot="10800000" flipV="1">
            <a:off x="3726815" y="1184275"/>
            <a:ext cx="1445895" cy="92202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41420" y="1362075"/>
            <a:ext cx="1661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数据加载到内核缓冲区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9240" y="2037080"/>
            <a:ext cx="1661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 </a:t>
            </a:r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从内核缓冲区拷贝到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scoket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内核缓冲区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分区副本分配策略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16075" y="1175385"/>
            <a:ext cx="82296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545" y="1175385"/>
            <a:ext cx="822960" cy="6299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2560" y="1175385"/>
            <a:ext cx="82296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5310" y="2919095"/>
            <a:ext cx="11049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副本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2919095"/>
            <a:ext cx="1104900" cy="629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副本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0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45310" y="3705225"/>
            <a:ext cx="11049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81400" y="3705225"/>
            <a:ext cx="1104900" cy="629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8925" y="3705225"/>
            <a:ext cx="1104900" cy="629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副本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18535" y="4520565"/>
            <a:ext cx="1229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(2+1) % 3 =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8925" y="2919095"/>
            <a:ext cx="1104900" cy="629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副本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1940" y="4520565"/>
            <a:ext cx="1229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(3+1) % 3 =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167505" y="523240"/>
            <a:ext cx="763905" cy="65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330700" y="196850"/>
            <a:ext cx="2647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每轮分配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随机挑选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作为第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0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64640" y="775335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topic_view-1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topic_view-2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93110" y="791845"/>
            <a:ext cx="926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topic_view-0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topic_view-2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91125" y="775335"/>
            <a:ext cx="926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topic_view-0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topic_view-1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985635" y="1984375"/>
            <a:ext cx="1238250" cy="0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963410" y="1746885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985635" y="2444115"/>
            <a:ext cx="12382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963410" y="2206625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58" name="直接箭头连接符 57"/>
          <p:cNvCxnSpPr>
            <a:stCxn id="9" idx="0"/>
            <a:endCxn id="7" idx="2"/>
          </p:cNvCxnSpPr>
          <p:nvPr/>
        </p:nvCxnSpPr>
        <p:spPr>
          <a:xfrm flipV="1">
            <a:off x="2397760" y="1805305"/>
            <a:ext cx="1358265" cy="11137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1" idx="0"/>
          </p:cNvCxnSpPr>
          <p:nvPr/>
        </p:nvCxnSpPr>
        <p:spPr>
          <a:xfrm flipV="1">
            <a:off x="4133850" y="1805305"/>
            <a:ext cx="1587500" cy="11137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6" idx="0"/>
            <a:endCxn id="4" idx="2"/>
          </p:cNvCxnSpPr>
          <p:nvPr/>
        </p:nvCxnSpPr>
        <p:spPr>
          <a:xfrm flipH="1" flipV="1">
            <a:off x="2027555" y="1805305"/>
            <a:ext cx="3893820" cy="11137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397760" y="1805305"/>
            <a:ext cx="3323590" cy="18999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1" idx="0"/>
          </p:cNvCxnSpPr>
          <p:nvPr/>
        </p:nvCxnSpPr>
        <p:spPr>
          <a:xfrm flipH="1" flipV="1">
            <a:off x="2027555" y="1805305"/>
            <a:ext cx="2106295" cy="18999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2" idx="0"/>
          </p:cNvCxnSpPr>
          <p:nvPr/>
        </p:nvCxnSpPr>
        <p:spPr>
          <a:xfrm flipH="1" flipV="1">
            <a:off x="5721350" y="1805305"/>
            <a:ext cx="200025" cy="18999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7" idx="2"/>
          </p:cNvCxnSpPr>
          <p:nvPr/>
        </p:nvCxnSpPr>
        <p:spPr>
          <a:xfrm flipH="1" flipV="1">
            <a:off x="3756025" y="1805305"/>
            <a:ext cx="2165350" cy="18999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0145" y="1938020"/>
            <a:ext cx="4045585" cy="523240"/>
          </a:xfrm>
        </p:spPr>
        <p:txBody>
          <a:bodyPr/>
          <a:p>
            <a:r>
              <a:rPr lang="zh-CN" altLang="en-US"/>
              <a:t>分区的</a:t>
            </a:r>
            <a:r>
              <a:rPr lang="en-US" altLang="zh-CN"/>
              <a:t>leader</a:t>
            </a:r>
            <a:r>
              <a:rPr lang="zh-CN" altLang="en-US"/>
              <a:t>和</a:t>
            </a:r>
            <a:r>
              <a:rPr lang="en-US" altLang="zh-CN"/>
              <a:t>follower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leader</a:t>
            </a:r>
            <a:r>
              <a:rPr lang="zh-CN" altLang="en-US"/>
              <a:t>与</a:t>
            </a:r>
            <a:r>
              <a:rPr lang="en-US" altLang="zh-CN"/>
              <a:t>follower</a:t>
            </a:r>
            <a:r>
              <a:rPr lang="zh-CN" altLang="en-US"/>
              <a:t>的职责</a:t>
            </a:r>
            <a:endParaRPr lang="zh-CN" altLang="en-US"/>
          </a:p>
        </p:txBody>
      </p:sp>
      <p:pic>
        <p:nvPicPr>
          <p:cNvPr id="4" name="图片 3" descr="472149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3065" y="3307715"/>
            <a:ext cx="914400" cy="914400"/>
          </a:xfrm>
          <a:prstGeom prst="rect">
            <a:avLst/>
          </a:prstGeom>
        </p:spPr>
      </p:pic>
      <p:pic>
        <p:nvPicPr>
          <p:cNvPr id="5" name="图片 4" descr="472148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065" y="1164590"/>
            <a:ext cx="914400" cy="91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6885" y="2078990"/>
            <a:ext cx="830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producer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975" y="4222115"/>
            <a:ext cx="830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8" name="图片 7" descr="365605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4465" y="2078990"/>
            <a:ext cx="951230" cy="914400"/>
          </a:xfrm>
          <a:prstGeom prst="rect">
            <a:avLst/>
          </a:prstGeom>
        </p:spPr>
      </p:pic>
      <p:pic>
        <p:nvPicPr>
          <p:cNvPr id="9" name="图片 8" descr="365605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5365" y="2078990"/>
            <a:ext cx="914400" cy="914400"/>
          </a:xfrm>
          <a:prstGeom prst="rect">
            <a:avLst/>
          </a:prstGeom>
        </p:spPr>
      </p:pic>
      <p:pic>
        <p:nvPicPr>
          <p:cNvPr id="10" name="图片 9" descr="365605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5955" y="2078990"/>
            <a:ext cx="914400" cy="914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50795" y="3148330"/>
            <a:ext cx="1320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0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2800" y="3155950"/>
            <a:ext cx="1431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0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99885" y="3148330"/>
            <a:ext cx="1431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0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5480" y="1376045"/>
            <a:ext cx="6481445" cy="25660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05375" y="1066165"/>
            <a:ext cx="866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集群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238250" y="1821180"/>
            <a:ext cx="1312545" cy="80073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245235" y="2769870"/>
            <a:ext cx="1305560" cy="84582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0"/>
            <a:endCxn id="9" idx="0"/>
          </p:cNvCxnSpPr>
          <p:nvPr/>
        </p:nvCxnSpPr>
        <p:spPr>
          <a:xfrm rot="16200000">
            <a:off x="4231323" y="1027748"/>
            <a:ext cx="3175" cy="2102485"/>
          </a:xfrm>
          <a:prstGeom prst="bentConnector3">
            <a:avLst>
              <a:gd name="adj1" fmla="val 756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10" idx="0"/>
          </p:cNvCxnSpPr>
          <p:nvPr/>
        </p:nvCxnSpPr>
        <p:spPr>
          <a:xfrm flipV="1">
            <a:off x="3163570" y="2078990"/>
            <a:ext cx="4299585" cy="3175"/>
          </a:xfrm>
          <a:prstGeom prst="bentConnector4">
            <a:avLst>
              <a:gd name="adj1" fmla="val 383"/>
              <a:gd name="adj2" fmla="val 126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15410" y="1865630"/>
            <a:ext cx="707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复制数据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39765" y="1739900"/>
            <a:ext cx="707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复制数据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AR/ISR/OSR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838325" y="1526540"/>
            <a:ext cx="1527810" cy="209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65020" y="2184400"/>
            <a:ext cx="1075055" cy="680720"/>
          </a:xfrm>
          <a:prstGeom prst="roundRect">
            <a:avLst>
              <a:gd name="adj" fmla="val 1194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2240" y="1525905"/>
            <a:ext cx="1527810" cy="209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78935" y="2183765"/>
            <a:ext cx="1075055" cy="680720"/>
          </a:xfrm>
          <a:prstGeom prst="roundRect">
            <a:avLst>
              <a:gd name="adj" fmla="val 1194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91250" y="1526540"/>
            <a:ext cx="1527810" cy="209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17945" y="2184400"/>
            <a:ext cx="1075055" cy="680720"/>
          </a:xfrm>
          <a:prstGeom prst="roundRect">
            <a:avLst>
              <a:gd name="adj" fmla="val 1194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4" idx="2"/>
          </p:cNvCxnSpPr>
          <p:nvPr/>
        </p:nvCxnSpPr>
        <p:spPr>
          <a:xfrm flipH="1" flipV="1">
            <a:off x="2602865" y="2865120"/>
            <a:ext cx="2343150" cy="1729740"/>
          </a:xfrm>
          <a:prstGeom prst="line">
            <a:avLst/>
          </a:prstGeom>
          <a:ln>
            <a:prstDash val="dash"/>
            <a:headEnd type="non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6" idx="2"/>
          </p:cNvCxnSpPr>
          <p:nvPr/>
        </p:nvCxnSpPr>
        <p:spPr>
          <a:xfrm flipH="1" flipV="1">
            <a:off x="4716780" y="2864485"/>
            <a:ext cx="222250" cy="1722755"/>
          </a:xfrm>
          <a:prstGeom prst="line">
            <a:avLst/>
          </a:prstGeom>
          <a:ln>
            <a:prstDash val="dash"/>
            <a:headEnd type="non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2"/>
          </p:cNvCxnSpPr>
          <p:nvPr/>
        </p:nvCxnSpPr>
        <p:spPr>
          <a:xfrm flipV="1">
            <a:off x="4939030" y="2865120"/>
            <a:ext cx="2016760" cy="1722120"/>
          </a:xfrm>
          <a:prstGeom prst="line">
            <a:avLst/>
          </a:prstGeom>
          <a:ln>
            <a:prstDash val="dash"/>
            <a:headEnd type="non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26535" y="4587240"/>
            <a:ext cx="2105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leader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和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统称为 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Replica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5" name="直接箭头连接符 14"/>
          <p:cNvCxnSpPr>
            <a:stCxn id="2" idx="2"/>
            <a:endCxn id="4" idx="0"/>
          </p:cNvCxnSpPr>
          <p:nvPr/>
        </p:nvCxnSpPr>
        <p:spPr>
          <a:xfrm flipH="1">
            <a:off x="2602865" y="791845"/>
            <a:ext cx="1969770" cy="13925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0"/>
          </p:cNvCxnSpPr>
          <p:nvPr/>
        </p:nvCxnSpPr>
        <p:spPr>
          <a:xfrm>
            <a:off x="4716780" y="791845"/>
            <a:ext cx="0" cy="13919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4849495" y="791845"/>
            <a:ext cx="2106295" cy="13925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796540" y="471170"/>
            <a:ext cx="4449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leader + follower + follower = AR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assign replica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）已经分配的所有副本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9" name="肘形连接符 18"/>
          <p:cNvCxnSpPr>
            <a:stCxn id="4" idx="0"/>
            <a:endCxn id="6" idx="1"/>
          </p:cNvCxnSpPr>
          <p:nvPr/>
        </p:nvCxnSpPr>
        <p:spPr>
          <a:xfrm rot="16200000" flipH="1">
            <a:off x="3220720" y="1565910"/>
            <a:ext cx="339725" cy="1576070"/>
          </a:xfrm>
          <a:prstGeom prst="bentConnector4">
            <a:avLst>
              <a:gd name="adj1" fmla="val -70374"/>
              <a:gd name="adj2" fmla="val 67023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66135" y="2095500"/>
            <a:ext cx="767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同步数据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363980" y="2865120"/>
            <a:ext cx="1238885" cy="15290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363980" y="2865120"/>
            <a:ext cx="3352800" cy="152908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910" y="4394200"/>
            <a:ext cx="2929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一直都在同步数据的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 + leader = ISR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In-Sync Replica——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正在同步的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Replica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955790" y="2865120"/>
            <a:ext cx="904875" cy="152908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17945" y="4433570"/>
            <a:ext cx="2702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该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因为网络故障，很久没有同步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的数据了，该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 = OSR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Out-Sync Replica——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不再同步的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Replica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）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00145" y="1938020"/>
            <a:ext cx="4045585" cy="523240"/>
          </a:xfrm>
        </p:spPr>
        <p:txBody>
          <a:bodyPr/>
          <a:p>
            <a:r>
              <a:rPr lang="zh-CN"/>
              <a:t>分区副本同步机制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</p:spPr>
        <p:txBody>
          <a:bodyPr/>
          <a:p>
            <a:r>
              <a:rPr lang="en-US" altLang="zh-CN"/>
              <a:t>Kafka</a:t>
            </a:r>
            <a:r>
              <a:rPr lang="zh-CN" altLang="en-US"/>
              <a:t>副本同步机制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21460" y="1529715"/>
          <a:ext cx="896620" cy="199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636645" y="1529715"/>
          <a:ext cx="896620" cy="199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804535" y="1529715"/>
          <a:ext cx="896620" cy="199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539490" y="1176020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23790" y="1176020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6395" y="1176020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61010" y="3303270"/>
            <a:ext cx="9810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4030" y="2967355"/>
            <a:ext cx="915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commited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8775" y="3475990"/>
            <a:ext cx="1277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6395" y="3526790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94430" y="3526790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19470" y="3526790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83080" y="3895090"/>
            <a:ext cx="4021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只有所有的副本都将消息同步，消息才是认为是已提交的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4030" y="3475990"/>
            <a:ext cx="9480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53335" y="3303270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469515" y="3338195"/>
            <a:ext cx="1167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37405" y="3338195"/>
            <a:ext cx="1167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54880" y="3303270"/>
            <a:ext cx="9505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</p:spPr>
        <p:txBody>
          <a:bodyPr/>
          <a:p>
            <a:r>
              <a:rPr lang="en-US" altLang="zh-CN"/>
              <a:t>Kafka</a:t>
            </a:r>
            <a:r>
              <a:rPr lang="zh-CN" altLang="en-US"/>
              <a:t>副本同步机制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21460" y="1529715"/>
          <a:ext cx="896620" cy="2396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44000">
                          <a:srgbClr val="F3F6F8"/>
                        </a:gs>
                        <a:gs pos="0">
                          <a:srgbClr val="F7F9FA"/>
                        </a:gs>
                        <a:gs pos="100000">
                          <a:srgbClr val="EEF2F5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636645" y="1529715"/>
          <a:ext cx="896620" cy="2396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804535" y="1529715"/>
          <a:ext cx="896620" cy="199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50000">
                          <a:srgbClr val="F5BD7C"/>
                        </a:gs>
                        <a:gs pos="0">
                          <a:srgbClr val="F6D1A7"/>
                        </a:gs>
                        <a:gs pos="100000">
                          <a:srgbClr val="F4A850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539490" y="1176020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23790" y="1176020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 - follower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6395" y="1176020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61010" y="3303270"/>
            <a:ext cx="9810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4030" y="2967355"/>
            <a:ext cx="915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commited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9565" y="3730625"/>
            <a:ext cx="1277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6395" y="408114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94430" y="4006215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19470" y="3526790"/>
            <a:ext cx="781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4030" y="3664585"/>
            <a:ext cx="9480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53335" y="3613785"/>
            <a:ext cx="9861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469515" y="3664585"/>
            <a:ext cx="1167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37405" y="3338195"/>
            <a:ext cx="1167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 end 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54880" y="3303270"/>
            <a:ext cx="9505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53335" y="4416425"/>
            <a:ext cx="4021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中的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还未将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为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6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的消息同步，如果超出最大允许滞后范围，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follower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将会从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ISR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移除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REFSHAPE" val="570671076"/>
  <p:tag name="KSO_WM_UNIT_PLACING_PICTURE_USER_VIEWPORT" val="{&quot;height&quot;:5070,&quot;width&quot;:7680}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 altLang="zh-CN" sz="100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 sz="1000">
            <a:latin typeface="微软雅黑 Light" panose="020B0502040204020203" pitchFamily="34" charset="-122"/>
            <a:ea typeface="微软雅黑 Light" panose="020B0502040204020203" pitchFamily="34" charset="-122"/>
            <a:cs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3237</Words>
  <Application>WPS 演示</Application>
  <PresentationFormat>全屏显示(16:9)</PresentationFormat>
  <Paragraphs>775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 Light</vt:lpstr>
      <vt:lpstr>Segoe UI</vt:lpstr>
      <vt:lpstr>微软雅黑</vt:lpstr>
      <vt:lpstr>Calibri</vt:lpstr>
      <vt:lpstr>Segoe UI Light</vt:lpstr>
      <vt:lpstr>Arial Unicode MS</vt:lpstr>
      <vt:lpstr>等线</vt:lpstr>
      <vt:lpstr>黑马程序员主题​​</vt:lpstr>
      <vt:lpstr>第2章 Kafka高级</vt:lpstr>
      <vt:lpstr>创建topic分区副本分配策略</vt:lpstr>
      <vt:lpstr>分区副本分配策略</vt:lpstr>
      <vt:lpstr>分区的leader和follower</vt:lpstr>
      <vt:lpstr>leader与follower的职责</vt:lpstr>
      <vt:lpstr>AR/ISR/OSR</vt:lpstr>
      <vt:lpstr>生产者/消费者工作流程</vt:lpstr>
      <vt:lpstr>Kafka副本同步机制</vt:lpstr>
      <vt:lpstr>Kafka副本同步机制</vt:lpstr>
      <vt:lpstr>Kafka副本同步机制</vt:lpstr>
      <vt:lpstr>Kafka 0.11之前版本两套LEO</vt:lpstr>
      <vt:lpstr>Kafka 0.11之前可能出现数据丢失情况</vt:lpstr>
      <vt:lpstr>Kafka 0.11 leader epoch</vt:lpstr>
      <vt:lpstr>生产者/消费者工作流程</vt:lpstr>
      <vt:lpstr>生产者写入数据流程</vt:lpstr>
      <vt:lpstr>消费者两种消费消息模式</vt:lpstr>
      <vt:lpstr>Kafka消费者拉取数据流程</vt:lpstr>
      <vt:lpstr>Kafka数据存储</vt:lpstr>
      <vt:lpstr>文件存储机制</vt:lpstr>
      <vt:lpstr>Kafka日志存储格式</vt:lpstr>
      <vt:lpstr>Kafka数据存储</vt:lpstr>
      <vt:lpstr>PowerPoint 演示文稿</vt:lpstr>
      <vt:lpstr>日志清理机制</vt:lpstr>
      <vt:lpstr>PowerPoint 演示文稿</vt:lpstr>
      <vt:lpstr>PowerPoint 演示文稿</vt:lpstr>
      <vt:lpstr>PowerPoint 演示文稿</vt:lpstr>
      <vt:lpstr>传统模式的文件传输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PIN</cp:lastModifiedBy>
  <cp:revision>89</cp:revision>
  <dcterms:created xsi:type="dcterms:W3CDTF">2018-10-05T21:01:00Z</dcterms:created>
  <dcterms:modified xsi:type="dcterms:W3CDTF">2020-04-24T10:49:02Z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