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73" r:id="rId4"/>
    <p:sldId id="279" r:id="rId5"/>
    <p:sldId id="257" r:id="rId6"/>
    <p:sldId id="266" r:id="rId7"/>
    <p:sldId id="267" r:id="rId8"/>
    <p:sldId id="268" r:id="rId9"/>
    <p:sldId id="280" r:id="rId10"/>
    <p:sldId id="270" r:id="rId11"/>
    <p:sldId id="271" r:id="rId12"/>
    <p:sldId id="269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D92CD9-C681-46A2-9824-298AAB75B3EC}">
          <p14:sldIdLst>
            <p14:sldId id="256"/>
            <p14:sldId id="273"/>
            <p14:sldId id="279"/>
            <p14:sldId id="257"/>
            <p14:sldId id="266"/>
            <p14:sldId id="267"/>
            <p14:sldId id="268"/>
          </p14:sldIdLst>
        </p14:section>
        <p14:section name="Untitled Section" id="{04389A6D-38E6-446F-B311-E73D0E1A98BC}">
          <p14:sldIdLst>
            <p14:sldId id="280"/>
            <p14:sldId id="270"/>
            <p14:sldId id="271"/>
            <p14:sldId id="269"/>
            <p14:sldId id="2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71E"/>
    <a:srgbClr val="0C6A30"/>
    <a:srgbClr val="117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67"/>
  </p:normalViewPr>
  <p:slideViewPr>
    <p:cSldViewPr>
      <p:cViewPr varScale="1"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F541A-44F3-497B-AF69-3CC11BF808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91329-BE3E-4331-9190-411DA7EB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91329-BE3E-4331-9190-411DA7EBC1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0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E87C9-C2A6-42DF-BEAE-C9B19892D4D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7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E87C9-C2A6-42DF-BEAE-C9B19892D4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91329-BE3E-4331-9190-411DA7EBC1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6084888" y="0"/>
            <a:ext cx="3071812" cy="6858000"/>
          </a:xfrm>
          <a:prstGeom prst="rect">
            <a:avLst/>
          </a:prstGeom>
          <a:gradFill flip="none" rotWithShape="1">
            <a:gsLst>
              <a:gs pos="0">
                <a:srgbClr val="05471E"/>
              </a:gs>
              <a:gs pos="50000">
                <a:srgbClr val="0C6A30"/>
              </a:gs>
              <a:gs pos="100000">
                <a:srgbClr val="117F3B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0800000" algn="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 descr="C:\Users\syz\Documents\Presentations\_Templates\IFIM_cl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192838"/>
            <a:ext cx="598011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5486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5486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791200"/>
            <a:ext cx="2133600" cy="365125"/>
          </a:xfrm>
        </p:spPr>
        <p:txBody>
          <a:bodyPr/>
          <a:lstStyle/>
          <a:p>
            <a:fld id="{60819FC6-811E-427E-BF8F-C14C8EFE9B4F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7912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1295400"/>
            <a:ext cx="31496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4"/>
          <p:cNvSpPr txBox="1">
            <a:spLocks noChangeArrowheads="1"/>
          </p:cNvSpPr>
          <p:nvPr userDrawn="1"/>
        </p:nvSpPr>
        <p:spPr bwMode="auto">
          <a:xfrm>
            <a:off x="6648450" y="6076950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schemeClr val="bg1"/>
                </a:solidFill>
              </a:rPr>
              <a:t>ORNL is managed by UT-Battelle </a:t>
            </a:r>
            <a:br>
              <a:rPr lang="en-US" altLang="en-US" sz="1000" dirty="0" smtClean="0">
                <a:solidFill>
                  <a:schemeClr val="bg1"/>
                </a:solidFill>
              </a:rPr>
            </a:br>
            <a:r>
              <a:rPr lang="en-US" altLang="en-US" sz="1000" dirty="0" smtClean="0">
                <a:solidFill>
                  <a:schemeClr val="bg1"/>
                </a:solidFill>
              </a:rPr>
              <a:t>for the US Department of Energy</a:t>
            </a:r>
          </a:p>
        </p:txBody>
      </p:sp>
      <p:pic>
        <p:nvPicPr>
          <p:cNvPr id="11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0"/>
            <a:ext cx="88392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08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9FC6-811E-427E-BF8F-C14C8EFE9B4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9FC6-811E-427E-BF8F-C14C8EFE9B4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7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8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4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3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31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12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1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9FC6-811E-427E-BF8F-C14C8EFE9B4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17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75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1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9FC6-811E-427E-BF8F-C14C8EFE9B4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9FC6-811E-427E-BF8F-C14C8EFE9B4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6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9FC6-811E-427E-BF8F-C14C8EFE9B4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9FC6-811E-427E-BF8F-C14C8EFE9B4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5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9FC6-811E-427E-BF8F-C14C8EFE9B4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1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9FC6-811E-427E-BF8F-C14C8EFE9B4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9FC6-811E-427E-BF8F-C14C8EFE9B4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0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19FC6-811E-427E-BF8F-C14C8EFE9B4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0F70-C8F7-48A5-BE9A-B5F7E02D5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3D3D1-732B-47DD-A7E5-02BEB0E658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9315-7713-4920-8574-D5CD6D221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1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Pycroscopy</a:t>
            </a:r>
            <a:r>
              <a:rPr lang="en-US" b="1" dirty="0" smtClean="0"/>
              <a:t> Data </a:t>
            </a:r>
            <a:r>
              <a:rPr lang="en-US" b="1" dirty="0" smtClean="0"/>
              <a:t>Formatting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Stephen Jesse, Suhas Somnath, </a:t>
            </a:r>
            <a:r>
              <a:rPr lang="en-US" dirty="0">
                <a:solidFill>
                  <a:schemeClr val="tx1"/>
                </a:solidFill>
              </a:rPr>
              <a:t>Chris </a:t>
            </a:r>
            <a:r>
              <a:rPr lang="en-US" dirty="0" smtClean="0">
                <a:solidFill>
                  <a:schemeClr val="tx1"/>
                </a:solidFill>
              </a:rPr>
              <a:t>Smith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01/30/2017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1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Generic SPM File </a:t>
            </a:r>
            <a:r>
              <a:rPr lang="en-US" sz="2400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Rules – Attributes for Root</a:t>
            </a:r>
            <a:endParaRPr lang="en-US" sz="24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533400" y="4648200"/>
            <a:ext cx="8153400" cy="20574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&lt;Root</a:t>
            </a:r>
            <a:r>
              <a:rPr lang="en-US" dirty="0" smtClean="0">
                <a:solidFill>
                  <a:srgbClr val="FF0000"/>
                </a:solidFill>
              </a:rPr>
              <a:t>&gt;: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comments = ’10X amplifier used’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data_tool</a:t>
            </a:r>
            <a:r>
              <a:rPr lang="en-US" dirty="0">
                <a:solidFill>
                  <a:srgbClr val="00B050"/>
                </a:solidFill>
              </a:rPr>
              <a:t> = ‘</a:t>
            </a:r>
            <a:r>
              <a:rPr lang="en-US" dirty="0" err="1">
                <a:solidFill>
                  <a:srgbClr val="00B050"/>
                </a:solidFill>
              </a:rPr>
              <a:t>be_analyzer</a:t>
            </a:r>
            <a:r>
              <a:rPr lang="en-US" dirty="0">
                <a:solidFill>
                  <a:srgbClr val="00B050"/>
                </a:solidFill>
              </a:rPr>
              <a:t>’</a:t>
            </a:r>
          </a:p>
          <a:p>
            <a:pPr lvl="1"/>
            <a:r>
              <a:rPr lang="en-US" b="1" u="sng" dirty="0" err="1">
                <a:solidFill>
                  <a:srgbClr val="00B050"/>
                </a:solidFill>
              </a:rPr>
              <a:t>data_type</a:t>
            </a:r>
            <a:r>
              <a:rPr lang="en-US" b="1" u="sng" dirty="0">
                <a:solidFill>
                  <a:srgbClr val="00B050"/>
                </a:solidFill>
              </a:rPr>
              <a:t> = ‘</a:t>
            </a:r>
            <a:r>
              <a:rPr lang="en-US" b="1" u="sng" dirty="0" err="1">
                <a:solidFill>
                  <a:srgbClr val="00B050"/>
                </a:solidFill>
              </a:rPr>
              <a:t>BELine</a:t>
            </a:r>
            <a:r>
              <a:rPr lang="en-US" b="1" u="sng" dirty="0">
                <a:solidFill>
                  <a:srgbClr val="00B050"/>
                </a:solidFill>
              </a:rPr>
              <a:t>’ </a:t>
            </a:r>
            <a:r>
              <a:rPr lang="en-US" b="1" u="sng" dirty="0">
                <a:sym typeface="Wingdings" panose="05000000000000000000" pitchFamily="2" charset="2"/>
              </a:rPr>
              <a:t> </a:t>
            </a:r>
            <a:r>
              <a:rPr lang="en-US" b="1" u="sng" dirty="0" smtClean="0">
                <a:sym typeface="Wingdings" panose="05000000000000000000" pitchFamily="2" charset="2"/>
              </a:rPr>
              <a:t>mandatory – used for reading data</a:t>
            </a:r>
            <a:endParaRPr lang="en-US" b="1" u="sng" dirty="0"/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experiment_date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2015_10_15-14_55_05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experiment_unix_time</a:t>
            </a:r>
            <a:r>
              <a:rPr lang="en-US" dirty="0">
                <a:solidFill>
                  <a:srgbClr val="00B050"/>
                </a:solidFill>
              </a:rPr>
              <a:t> = 1.35654765E+9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microscope = ‘Asylum Research Cypher’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instrument =  ‘Cypher West CNMS’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project_id</a:t>
            </a:r>
            <a:r>
              <a:rPr lang="en-US" dirty="0">
                <a:solidFill>
                  <a:srgbClr val="00B050"/>
                </a:solidFill>
              </a:rPr>
              <a:t> = ‘CNMS_2015B_X0252’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project_name</a:t>
            </a:r>
            <a:r>
              <a:rPr lang="en-US" dirty="0">
                <a:solidFill>
                  <a:srgbClr val="00B050"/>
                </a:solidFill>
              </a:rPr>
              <a:t> = ‘HfO2 investigation’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sample_description</a:t>
            </a:r>
            <a:r>
              <a:rPr lang="en-US" dirty="0">
                <a:solidFill>
                  <a:srgbClr val="00B050"/>
                </a:solidFill>
              </a:rPr>
              <a:t> = ‘8 nm HfO2 with 300um2 capacitors’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sample_Name</a:t>
            </a:r>
            <a:r>
              <a:rPr lang="en-US" dirty="0">
                <a:solidFill>
                  <a:srgbClr val="00B050"/>
                </a:solidFill>
              </a:rPr>
              <a:t> = ‘HFO2’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translate_date</a:t>
            </a:r>
            <a:r>
              <a:rPr lang="en-US" dirty="0">
                <a:solidFill>
                  <a:srgbClr val="00B050"/>
                </a:solidFill>
              </a:rPr>
              <a:t> = 2015_10_15-14_55_05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translator </a:t>
            </a:r>
            <a:r>
              <a:rPr lang="en-US" dirty="0">
                <a:solidFill>
                  <a:srgbClr val="00B050"/>
                </a:solidFill>
              </a:rPr>
              <a:t>= ‘ODF’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user_name</a:t>
            </a:r>
            <a:r>
              <a:rPr lang="en-US" dirty="0">
                <a:solidFill>
                  <a:srgbClr val="00B050"/>
                </a:solidFill>
              </a:rPr>
              <a:t> = ‘John Doe’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xcams_id</a:t>
            </a:r>
            <a:r>
              <a:rPr lang="en-US" dirty="0">
                <a:solidFill>
                  <a:srgbClr val="00B050"/>
                </a:solidFill>
              </a:rPr>
              <a:t> = ‘</a:t>
            </a:r>
            <a:r>
              <a:rPr lang="en-US" dirty="0" err="1">
                <a:solidFill>
                  <a:srgbClr val="00B050"/>
                </a:solidFill>
              </a:rPr>
              <a:t>jdoe</a:t>
            </a:r>
            <a:r>
              <a:rPr lang="en-US" dirty="0">
                <a:solidFill>
                  <a:srgbClr val="00B050"/>
                </a:solidFill>
              </a:rPr>
              <a:t>’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9600" y="47997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Incorporating units:</a:t>
            </a:r>
          </a:p>
          <a:p>
            <a:pPr lvl="1"/>
            <a:r>
              <a:rPr lang="en-US" dirty="0" err="1"/>
              <a:t>attribute_name</a:t>
            </a:r>
            <a:r>
              <a:rPr lang="en-US" dirty="0"/>
              <a:t>_[unit] = Value</a:t>
            </a:r>
          </a:p>
          <a:p>
            <a:pPr lvl="1"/>
            <a:r>
              <a:rPr lang="en-US" dirty="0" err="1"/>
              <a:t>read_voltage</a:t>
            </a:r>
            <a:r>
              <a:rPr lang="en-US" dirty="0"/>
              <a:t>_[V] = 3.9</a:t>
            </a:r>
          </a:p>
          <a:p>
            <a:r>
              <a:rPr lang="en-US" dirty="0"/>
              <a:t>Time stamp:</a:t>
            </a:r>
          </a:p>
          <a:p>
            <a:pPr lvl="1"/>
            <a:r>
              <a:rPr lang="en-US" dirty="0"/>
              <a:t>YYYY_MM_DD-</a:t>
            </a:r>
            <a:r>
              <a:rPr lang="en-US" dirty="0" err="1"/>
              <a:t>HH_mm_ss</a:t>
            </a:r>
            <a:endParaRPr lang="en-US" dirty="0"/>
          </a:p>
          <a:p>
            <a:pPr lvl="1"/>
            <a:r>
              <a:rPr lang="en-US" dirty="0"/>
              <a:t>24 hour format for hours</a:t>
            </a:r>
          </a:p>
        </p:txBody>
      </p:sp>
    </p:spTree>
    <p:extLst>
      <p:ext uri="{BB962C8B-B14F-4D97-AF65-F5344CB8AC3E}">
        <p14:creationId xmlns:p14="http://schemas.microsoft.com/office/powerpoint/2010/main" val="3060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Nomenclature for </a:t>
            </a:r>
            <a:r>
              <a:rPr lang="en-US" sz="2400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Processing Tools</a:t>
            </a:r>
            <a:endParaRPr lang="en-US" sz="24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639762"/>
          </a:xfrm>
        </p:spPr>
        <p:txBody>
          <a:bodyPr/>
          <a:lstStyle/>
          <a:p>
            <a:r>
              <a:rPr lang="en-US" dirty="0" smtClean="0"/>
              <a:t>General Rule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9912"/>
            <a:ext cx="4040188" cy="3417888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err="1"/>
              <a:t>DatasetName</a:t>
            </a:r>
            <a:endParaRPr lang="en-US" sz="2000" dirty="0"/>
          </a:p>
          <a:p>
            <a:r>
              <a:rPr lang="en-US" sz="2000" dirty="0" smtClean="0">
                <a:solidFill>
                  <a:srgbClr val="00B0F0"/>
                </a:solidFill>
              </a:rPr>
              <a:t>DatasetName-ToolName_00x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00B050"/>
                </a:solidFill>
              </a:rPr>
              <a:t>time_stamp</a:t>
            </a:r>
            <a:endParaRPr lang="en-US" sz="1800" dirty="0" smtClean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00B050"/>
                </a:solidFill>
              </a:rPr>
              <a:t>machine_id</a:t>
            </a:r>
            <a:endParaRPr lang="en-US" sz="1800" dirty="0" smtClean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00B050"/>
                </a:solidFill>
              </a:rPr>
              <a:t>tool_name</a:t>
            </a:r>
            <a:endParaRPr lang="en-US" sz="1800" dirty="0" smtClean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B050"/>
                </a:solidFill>
              </a:rPr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B050"/>
                </a:solidFill>
              </a:rPr>
              <a:t>Other relevant attributes</a:t>
            </a:r>
          </a:p>
          <a:p>
            <a:pPr lvl="1"/>
            <a:r>
              <a:rPr lang="en-US" sz="1800" dirty="0" smtClean="0"/>
              <a:t>ToolResult0</a:t>
            </a:r>
          </a:p>
          <a:p>
            <a:pPr lvl="2"/>
            <a:r>
              <a:rPr lang="en-US" sz="1600" strike="sngStrike" dirty="0">
                <a:solidFill>
                  <a:srgbClr val="00B050"/>
                </a:solidFill>
              </a:rPr>
              <a:t>Reference </a:t>
            </a:r>
            <a:r>
              <a:rPr lang="en-US" sz="1600" strike="sngStrike" dirty="0" smtClean="0">
                <a:solidFill>
                  <a:srgbClr val="00B050"/>
                </a:solidFill>
              </a:rPr>
              <a:t>to </a:t>
            </a:r>
            <a:r>
              <a:rPr lang="en-US" sz="1600" strike="sngStrike" dirty="0" err="1" smtClean="0"/>
              <a:t>DatasetName</a:t>
            </a:r>
            <a:endParaRPr lang="en-US" sz="1600" strike="sngStrike" dirty="0" smtClean="0"/>
          </a:p>
          <a:p>
            <a:pPr lvl="2"/>
            <a:r>
              <a:rPr lang="en-US" sz="1600" dirty="0" smtClean="0">
                <a:solidFill>
                  <a:srgbClr val="00B050"/>
                </a:solidFill>
              </a:rPr>
              <a:t>Reference to mapping matrices (position / spectroscopic) for unpacking and/or plotting</a:t>
            </a:r>
          </a:p>
          <a:p>
            <a:pPr lvl="2"/>
            <a:r>
              <a:rPr lang="en-US" sz="1600" dirty="0" smtClean="0">
                <a:solidFill>
                  <a:srgbClr val="00B050"/>
                </a:solidFill>
              </a:rPr>
              <a:t>labels</a:t>
            </a:r>
          </a:p>
          <a:p>
            <a:pPr lvl="2"/>
            <a:r>
              <a:rPr lang="en-US" sz="1600" dirty="0" smtClean="0">
                <a:solidFill>
                  <a:srgbClr val="00B050"/>
                </a:solidFill>
              </a:rPr>
              <a:t>units</a:t>
            </a:r>
            <a:endParaRPr lang="en-US" sz="1600" dirty="0">
              <a:solidFill>
                <a:srgbClr val="00B050"/>
              </a:solidFill>
            </a:endParaRPr>
          </a:p>
          <a:p>
            <a:pPr lvl="1"/>
            <a:r>
              <a:rPr lang="en-US" sz="1800" dirty="0" smtClean="0"/>
              <a:t>ToolResult1</a:t>
            </a:r>
          </a:p>
          <a:p>
            <a:pPr lvl="2"/>
            <a:r>
              <a:rPr lang="en-US" sz="1600" dirty="0" smtClean="0">
                <a:solidFill>
                  <a:srgbClr val="00B050"/>
                </a:solidFill>
              </a:rPr>
              <a:t>…..</a:t>
            </a:r>
            <a:endParaRPr lang="en-US" sz="1800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041775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-&gt; Chain of analysis tools (SVD and </a:t>
            </a:r>
            <a:r>
              <a:rPr lang="en-US" dirty="0" err="1" smtClean="0"/>
              <a:t>kMeans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839912"/>
            <a:ext cx="4422775" cy="478948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Raw_Data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B0F0"/>
                </a:solidFill>
              </a:rPr>
              <a:t>Raw_Data-SVD_000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SVD</a:t>
            </a:r>
            <a:r>
              <a:rPr lang="en-US" sz="1600" dirty="0" smtClean="0">
                <a:solidFill>
                  <a:srgbClr val="00B050"/>
                </a:solidFill>
              </a:rPr>
              <a:t> Attributes&gt;</a:t>
            </a:r>
          </a:p>
          <a:p>
            <a:pPr lvl="1"/>
            <a:r>
              <a:rPr lang="en-US" sz="1800" dirty="0" smtClean="0"/>
              <a:t>S 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&lt;Relevant references&gt;</a:t>
            </a:r>
          </a:p>
          <a:p>
            <a:pPr lvl="1"/>
            <a:r>
              <a:rPr lang="en-US" sz="2000" dirty="0" smtClean="0"/>
              <a:t>U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&lt;Relevant references&gt;</a:t>
            </a:r>
          </a:p>
          <a:p>
            <a:pPr lvl="1"/>
            <a:r>
              <a:rPr lang="en-US" sz="1800" dirty="0" smtClean="0"/>
              <a:t>V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&lt;Relevant references&gt;</a:t>
            </a:r>
          </a:p>
          <a:p>
            <a:pPr lvl="1"/>
            <a:r>
              <a:rPr lang="en-US" sz="1800" dirty="0" smtClean="0">
                <a:solidFill>
                  <a:srgbClr val="00B0F0"/>
                </a:solidFill>
              </a:rPr>
              <a:t>U-Cluster_000</a:t>
            </a:r>
          </a:p>
          <a:p>
            <a:pPr lvl="2"/>
            <a:r>
              <a:rPr lang="en-US" sz="1600" dirty="0" smtClean="0">
                <a:solidFill>
                  <a:srgbClr val="00B050"/>
                </a:solidFill>
              </a:rPr>
              <a:t>Type = ‘</a:t>
            </a:r>
            <a:r>
              <a:rPr lang="en-US" sz="1600" dirty="0" err="1" smtClean="0">
                <a:solidFill>
                  <a:srgbClr val="00B050"/>
                </a:solidFill>
              </a:rPr>
              <a:t>KMeans</a:t>
            </a:r>
            <a:r>
              <a:rPr lang="en-US" sz="1600" dirty="0" smtClean="0">
                <a:solidFill>
                  <a:srgbClr val="00B050"/>
                </a:solidFill>
              </a:rPr>
              <a:t>’</a:t>
            </a:r>
            <a:endParaRPr lang="en-US" sz="1600" dirty="0" smtClean="0">
              <a:solidFill>
                <a:srgbClr val="00B0F0"/>
              </a:solidFill>
            </a:endParaRPr>
          </a:p>
          <a:p>
            <a:pPr lvl="2"/>
            <a:r>
              <a:rPr lang="en-US" sz="1600" dirty="0" smtClean="0"/>
              <a:t>Labels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&lt;Relevant references&gt;</a:t>
            </a:r>
          </a:p>
          <a:p>
            <a:pPr lvl="2"/>
            <a:r>
              <a:rPr lang="en-US" sz="1600" dirty="0" err="1" smtClean="0"/>
              <a:t>Mean_Response</a:t>
            </a:r>
            <a:endParaRPr lang="en-US" sz="1600" dirty="0" smtClean="0"/>
          </a:p>
          <a:p>
            <a:pPr lvl="3"/>
            <a:r>
              <a:rPr lang="en-US" dirty="0">
                <a:solidFill>
                  <a:srgbClr val="00B050"/>
                </a:solidFill>
              </a:rPr>
              <a:t>&lt;Relevant references&gt;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Raw_Data-SVD_001</a:t>
            </a:r>
          </a:p>
          <a:p>
            <a:pPr lvl="1"/>
            <a:r>
              <a:rPr lang="en-US" sz="1800" dirty="0" smtClean="0"/>
              <a:t>S</a:t>
            </a:r>
          </a:p>
          <a:p>
            <a:pPr lvl="1"/>
            <a:r>
              <a:rPr lang="en-US" sz="1800" dirty="0" smtClean="0"/>
              <a:t>U…</a:t>
            </a:r>
          </a:p>
          <a:p>
            <a:endParaRPr lang="en-US" sz="2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2667000" y="48006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0" y="1905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Legend: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B0F0"/>
                </a:solidFill>
              </a:rPr>
              <a:t>Datagroup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Attribute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105400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Current methodology facilitates: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Same tool (with different parameters) to be applied to same dataset (different suffixes)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Tracing of all processing applied to any given dataset (using paths)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95800" y="1143000"/>
            <a:ext cx="0" cy="571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51054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49426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tools include function fitting, multivariate analysis functions etc. while processing tools include signal / image filtering, flattening functions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Example Rules for Processing Tool – Singular Value Decomposition (SVD)</a:t>
            </a:r>
            <a:endParaRPr lang="en-US" sz="24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28601" y="685800"/>
            <a:ext cx="8839199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Raw_Data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B0F0"/>
                </a:solidFill>
              </a:rPr>
              <a:t>Raw_Data-SVD_000</a:t>
            </a:r>
            <a:endParaRPr lang="en-US" sz="2000" dirty="0">
              <a:solidFill>
                <a:srgbClr val="00B0F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time_stamp</a:t>
            </a:r>
            <a:endParaRPr lang="en-US" sz="1600" dirty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machine_id</a:t>
            </a:r>
            <a:endParaRPr lang="en-US" sz="1600" dirty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B050"/>
                </a:solidFill>
              </a:rPr>
              <a:t>tool_name</a:t>
            </a:r>
            <a:endParaRPr lang="en-US" sz="1600" dirty="0" smtClean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algorithm</a:t>
            </a:r>
            <a:endParaRPr lang="en-US" sz="1600" dirty="0">
              <a:solidFill>
                <a:srgbClr val="00B050"/>
              </a:solidFill>
            </a:endParaRPr>
          </a:p>
          <a:p>
            <a:pPr lvl="1"/>
            <a:r>
              <a:rPr lang="en-US" sz="1800" dirty="0"/>
              <a:t>S </a:t>
            </a:r>
          </a:p>
          <a:p>
            <a:pPr lvl="1"/>
            <a:r>
              <a:rPr lang="en-US" sz="1800" dirty="0" err="1" smtClean="0"/>
              <a:t>Component_Indices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 smtClean="0"/>
              <a:t>U</a:t>
            </a:r>
            <a:endParaRPr lang="en-US" sz="1800" dirty="0"/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Copy of the </a:t>
            </a:r>
            <a:r>
              <a:rPr lang="en-US" dirty="0" err="1" smtClean="0"/>
              <a:t>Position_Values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attribute </a:t>
            </a:r>
            <a:r>
              <a:rPr lang="en-US" dirty="0" smtClean="0">
                <a:solidFill>
                  <a:srgbClr val="00B050"/>
                </a:solidFill>
              </a:rPr>
              <a:t>of </a:t>
            </a:r>
            <a:r>
              <a:rPr lang="en-US" dirty="0" err="1" smtClean="0"/>
              <a:t>Raw_Data</a:t>
            </a:r>
            <a:endParaRPr lang="en-US" dirty="0"/>
          </a:p>
          <a:p>
            <a:pPr lvl="2"/>
            <a:r>
              <a:rPr lang="en-US" dirty="0">
                <a:solidFill>
                  <a:srgbClr val="00B050"/>
                </a:solidFill>
              </a:rPr>
              <a:t>Copy of the </a:t>
            </a:r>
            <a:r>
              <a:rPr lang="en-US" dirty="0" err="1" smtClean="0"/>
              <a:t>Position_Indices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attribute </a:t>
            </a:r>
            <a:r>
              <a:rPr lang="en-US" dirty="0">
                <a:solidFill>
                  <a:srgbClr val="00B050"/>
                </a:solidFill>
              </a:rPr>
              <a:t>of </a:t>
            </a:r>
            <a:r>
              <a:rPr lang="en-US" dirty="0" err="1"/>
              <a:t>Raw_Data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Reference to </a:t>
            </a:r>
            <a:r>
              <a:rPr lang="en-US" dirty="0" err="1" smtClean="0"/>
              <a:t>Component_Indices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named as ‘</a:t>
            </a:r>
            <a:r>
              <a:rPr lang="en-US" dirty="0" err="1" smtClean="0"/>
              <a:t>Spectroscopic_Indices</a:t>
            </a:r>
            <a:r>
              <a:rPr lang="en-US" dirty="0" smtClean="0">
                <a:solidFill>
                  <a:srgbClr val="00B050"/>
                </a:solidFill>
              </a:rPr>
              <a:t>’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Reference to </a:t>
            </a:r>
            <a:r>
              <a:rPr lang="en-US" dirty="0" smtClean="0"/>
              <a:t>S</a:t>
            </a:r>
            <a:r>
              <a:rPr lang="en-US" dirty="0" smtClean="0">
                <a:solidFill>
                  <a:srgbClr val="00B050"/>
                </a:solidFill>
              </a:rPr>
              <a:t> named </a:t>
            </a:r>
            <a:r>
              <a:rPr lang="en-US" dirty="0">
                <a:solidFill>
                  <a:srgbClr val="00B050"/>
                </a:solidFill>
              </a:rPr>
              <a:t>as </a:t>
            </a:r>
            <a:r>
              <a:rPr lang="en-US" dirty="0" smtClean="0">
                <a:solidFill>
                  <a:srgbClr val="00B050"/>
                </a:solidFill>
              </a:rPr>
              <a:t>‘</a:t>
            </a:r>
            <a:r>
              <a:rPr lang="en-US" dirty="0" err="1" smtClean="0"/>
              <a:t>Spectroscopic_Values</a:t>
            </a:r>
            <a:r>
              <a:rPr lang="en-US" dirty="0" smtClean="0">
                <a:solidFill>
                  <a:srgbClr val="00B050"/>
                </a:solidFill>
              </a:rPr>
              <a:t>’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labels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units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sz="1800" dirty="0"/>
              <a:t>V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Reference </a:t>
            </a:r>
            <a:r>
              <a:rPr lang="en-US" dirty="0">
                <a:solidFill>
                  <a:srgbClr val="00B050"/>
                </a:solidFill>
              </a:rPr>
              <a:t>to </a:t>
            </a:r>
            <a:r>
              <a:rPr lang="en-US" dirty="0" err="1"/>
              <a:t>Component_Indices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named as </a:t>
            </a:r>
            <a:r>
              <a:rPr lang="en-US" dirty="0" smtClean="0">
                <a:solidFill>
                  <a:srgbClr val="00B050"/>
                </a:solidFill>
              </a:rPr>
              <a:t>‘</a:t>
            </a:r>
            <a:r>
              <a:rPr lang="en-US" dirty="0" err="1" smtClean="0"/>
              <a:t>Position_Indices</a:t>
            </a:r>
            <a:r>
              <a:rPr lang="en-US" dirty="0" smtClean="0">
                <a:solidFill>
                  <a:srgbClr val="00B050"/>
                </a:solidFill>
              </a:rPr>
              <a:t>’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Reference to </a:t>
            </a:r>
            <a:r>
              <a:rPr lang="en-US" dirty="0"/>
              <a:t>S</a:t>
            </a:r>
            <a:r>
              <a:rPr lang="en-US" dirty="0">
                <a:solidFill>
                  <a:srgbClr val="00B050"/>
                </a:solidFill>
              </a:rPr>
              <a:t> named as </a:t>
            </a:r>
            <a:r>
              <a:rPr lang="en-US" dirty="0" smtClean="0">
                <a:solidFill>
                  <a:srgbClr val="00B050"/>
                </a:solidFill>
              </a:rPr>
              <a:t>‘</a:t>
            </a:r>
            <a:r>
              <a:rPr lang="en-US" dirty="0" err="1" smtClean="0"/>
              <a:t>Position_Values</a:t>
            </a:r>
            <a:r>
              <a:rPr lang="en-US" dirty="0" smtClean="0">
                <a:solidFill>
                  <a:srgbClr val="00B050"/>
                </a:solidFill>
              </a:rPr>
              <a:t>’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Copy of the </a:t>
            </a:r>
            <a:r>
              <a:rPr lang="en-US" dirty="0" err="1" smtClean="0"/>
              <a:t>Spectroscopic_Values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attribute </a:t>
            </a:r>
            <a:r>
              <a:rPr lang="en-US" dirty="0">
                <a:solidFill>
                  <a:srgbClr val="00B050"/>
                </a:solidFill>
              </a:rPr>
              <a:t>of </a:t>
            </a:r>
            <a:r>
              <a:rPr lang="en-US" dirty="0" err="1" smtClean="0"/>
              <a:t>Raw_Data</a:t>
            </a:r>
            <a:endParaRPr lang="en-US" dirty="0"/>
          </a:p>
          <a:p>
            <a:pPr lvl="2"/>
            <a:r>
              <a:rPr lang="en-US" dirty="0">
                <a:solidFill>
                  <a:srgbClr val="00B050"/>
                </a:solidFill>
              </a:rPr>
              <a:t>Copy of the </a:t>
            </a:r>
            <a:r>
              <a:rPr lang="en-US" dirty="0" err="1" smtClean="0"/>
              <a:t>Spectroscopic_Indices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attribute </a:t>
            </a:r>
            <a:r>
              <a:rPr lang="en-US" dirty="0">
                <a:solidFill>
                  <a:srgbClr val="00B050"/>
                </a:solidFill>
              </a:rPr>
              <a:t>of </a:t>
            </a:r>
            <a:r>
              <a:rPr lang="en-US" dirty="0" err="1" smtClean="0"/>
              <a:t>Raw_Data</a:t>
            </a:r>
            <a:endParaRPr lang="en-US" dirty="0" smtClean="0"/>
          </a:p>
          <a:p>
            <a:pPr lvl="2"/>
            <a:r>
              <a:rPr lang="en-US" dirty="0">
                <a:solidFill>
                  <a:srgbClr val="00B050"/>
                </a:solidFill>
              </a:rPr>
              <a:t>labels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units</a:t>
            </a:r>
            <a:endParaRPr lang="en-US" dirty="0"/>
          </a:p>
          <a:p>
            <a:pPr marL="457200" lvl="1" indent="0">
              <a:buNone/>
            </a:pPr>
            <a:endParaRPr lang="en-US" sz="1600" dirty="0" smtClean="0">
              <a:solidFill>
                <a:srgbClr val="00B050"/>
              </a:solidFill>
            </a:endParaRPr>
          </a:p>
          <a:p>
            <a:endParaRPr lang="en-US" sz="2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2667000" y="48006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67600" y="6858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Legend: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B0F0"/>
                </a:solidFill>
              </a:rPr>
              <a:t>Datagroup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Attribute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914400"/>
            <a:ext cx="342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Do NOT store references to source dataset – Should the user want to only export a certain analysis / processing result (group), all the references within the group will also be copied over.</a:t>
            </a:r>
          </a:p>
        </p:txBody>
      </p:sp>
    </p:spTree>
    <p:extLst>
      <p:ext uri="{BB962C8B-B14F-4D97-AF65-F5344CB8AC3E}">
        <p14:creationId xmlns:p14="http://schemas.microsoft.com/office/powerpoint/2010/main" val="8184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SPM Data Formatting and Analysis Efforts at CNMS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Format:</a:t>
            </a:r>
          </a:p>
          <a:p>
            <a:pPr lvl="1"/>
            <a:r>
              <a:rPr lang="en-US" sz="1800" dirty="0" smtClean="0"/>
              <a:t>Data stored in HDF5 format</a:t>
            </a:r>
          </a:p>
          <a:p>
            <a:pPr lvl="2"/>
            <a:r>
              <a:rPr lang="en-US" sz="1400" dirty="0" smtClean="0"/>
              <a:t>Open </a:t>
            </a:r>
            <a:r>
              <a:rPr lang="en-US" sz="1400" dirty="0"/>
              <a:t>source </a:t>
            </a:r>
            <a:r>
              <a:rPr lang="en-US" sz="1400" dirty="0" smtClean="0"/>
              <a:t>format. </a:t>
            </a:r>
            <a:r>
              <a:rPr lang="en-US" sz="1400" dirty="0"/>
              <a:t>Hierarchical Data Format </a:t>
            </a:r>
            <a:r>
              <a:rPr lang="en-US" sz="1400" dirty="0" smtClean="0"/>
              <a:t>v5 (HDF5)</a:t>
            </a:r>
          </a:p>
          <a:p>
            <a:pPr lvl="1"/>
            <a:r>
              <a:rPr lang="en-US" sz="1800" dirty="0" smtClean="0"/>
              <a:t>Same standard for different microscopes and microscopy methods</a:t>
            </a:r>
          </a:p>
          <a:p>
            <a:pPr lvl="1"/>
            <a:r>
              <a:rPr lang="en-US" sz="1800" dirty="0" smtClean="0"/>
              <a:t>Works for standard imaging and spectroscopic measurements as well</a:t>
            </a:r>
          </a:p>
          <a:p>
            <a:pPr lvl="2"/>
            <a:r>
              <a:rPr lang="en-US" sz="1400" dirty="0" smtClean="0"/>
              <a:t>Conventional AFM images would have a single data point at each spatial location. </a:t>
            </a:r>
            <a:r>
              <a:rPr lang="en-US" sz="1400" dirty="0" err="1" smtClean="0"/>
              <a:t>Eg</a:t>
            </a:r>
            <a:r>
              <a:rPr lang="en-US" sz="1400" dirty="0" smtClean="0"/>
              <a:t> – tapping mode imaging, contact mode imaging</a:t>
            </a:r>
          </a:p>
          <a:p>
            <a:pPr lvl="2"/>
            <a:r>
              <a:rPr lang="en-US" sz="1400" dirty="0"/>
              <a:t>Spectral images : One or more parameters systematically varied over a range of values at different spatial positions in a grid or cloud of </a:t>
            </a:r>
            <a:r>
              <a:rPr lang="en-US" sz="1400" dirty="0" smtClean="0"/>
              <a:t>points. Example – band excitation data</a:t>
            </a:r>
          </a:p>
        </p:txBody>
      </p:sp>
    </p:spTree>
    <p:extLst>
      <p:ext uri="{BB962C8B-B14F-4D97-AF65-F5344CB8AC3E}">
        <p14:creationId xmlns:p14="http://schemas.microsoft.com/office/powerpoint/2010/main" val="21313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29" b="72608"/>
          <a:stretch/>
        </p:blipFill>
        <p:spPr bwMode="auto">
          <a:xfrm>
            <a:off x="6751427" y="3761207"/>
            <a:ext cx="2347370" cy="235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What </a:t>
            </a:r>
            <a:r>
              <a:rPr lang="en-US" sz="2400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is an HDF5 File?</a:t>
            </a:r>
            <a:endParaRPr lang="en-US" sz="24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6372271" cy="552586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HDF5 file is a smart container</a:t>
            </a:r>
          </a:p>
          <a:p>
            <a:pPr lvl="1"/>
            <a:r>
              <a:rPr lang="en-US" dirty="0" smtClean="0"/>
              <a:t>Hierarchical / tree structure</a:t>
            </a:r>
          </a:p>
          <a:p>
            <a:pPr lvl="1"/>
            <a:r>
              <a:rPr lang="en-US" dirty="0" smtClean="0"/>
              <a:t>Capable of storing:</a:t>
            </a:r>
          </a:p>
          <a:p>
            <a:pPr lvl="2"/>
            <a:r>
              <a:rPr lang="en-US" dirty="0" smtClean="0"/>
              <a:t>Multidimensional datasets</a:t>
            </a:r>
          </a:p>
          <a:p>
            <a:pPr lvl="2"/>
            <a:r>
              <a:rPr lang="en-US" dirty="0" smtClean="0"/>
              <a:t>Images</a:t>
            </a:r>
          </a:p>
          <a:p>
            <a:pPr lvl="2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Contents organized like traditional folders and files</a:t>
            </a:r>
          </a:p>
          <a:p>
            <a:pPr lvl="1"/>
            <a:r>
              <a:rPr lang="en-US" dirty="0" smtClean="0"/>
              <a:t>Important components:</a:t>
            </a:r>
          </a:p>
          <a:p>
            <a:pPr lvl="2"/>
            <a:r>
              <a:rPr lang="en-US" b="1" dirty="0" err="1"/>
              <a:t>Datagroup</a:t>
            </a:r>
            <a:r>
              <a:rPr lang="en-US" dirty="0"/>
              <a:t> - Analogous to folders in a file system</a:t>
            </a:r>
          </a:p>
          <a:p>
            <a:pPr lvl="2"/>
            <a:r>
              <a:rPr lang="en-US" b="1" dirty="0" smtClean="0"/>
              <a:t>Dataset</a:t>
            </a:r>
            <a:r>
              <a:rPr lang="en-US" dirty="0" smtClean="0"/>
              <a:t> – contains 1 to N dimensional data</a:t>
            </a:r>
          </a:p>
          <a:p>
            <a:pPr lvl="3"/>
            <a:r>
              <a:rPr lang="en-US" dirty="0" smtClean="0"/>
              <a:t>Integer, floating point, complex numbers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b="1" dirty="0" smtClean="0"/>
              <a:t>Attributes</a:t>
            </a:r>
            <a:r>
              <a:rPr lang="en-US" dirty="0" smtClean="0"/>
              <a:t> – Key : value pairs that contain information to describe the data. </a:t>
            </a:r>
            <a:r>
              <a:rPr lang="en-US" dirty="0" err="1" smtClean="0"/>
              <a:t>Eg</a:t>
            </a:r>
            <a:r>
              <a:rPr lang="en-US" dirty="0" smtClean="0"/>
              <a:t> – units.</a:t>
            </a:r>
          </a:p>
          <a:p>
            <a:pPr lvl="2"/>
            <a:r>
              <a:rPr lang="en-US" b="1" dirty="0" smtClean="0"/>
              <a:t>References</a:t>
            </a:r>
            <a:r>
              <a:rPr lang="en-US" dirty="0" smtClean="0"/>
              <a:t> – Analogous to shortcuts / links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94224" y="762000"/>
            <a:ext cx="2667000" cy="2667000"/>
            <a:chOff x="6324600" y="2062480"/>
            <a:chExt cx="2667000" cy="2667000"/>
          </a:xfrm>
        </p:grpSpPr>
        <p:pic>
          <p:nvPicPr>
            <p:cNvPr id="1029" name="Picture 5" descr="C:\Users\syz\AppData\Local\Microsoft\Windows\Temporary Internet Files\Content.IE5\GB132FGK\nicubunu-Out-of-the-box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2062480"/>
              <a:ext cx="26670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E:\Example_BE_data\BE_Line\KNN_BE_Line_1um_0002\KNN_BE_Line_1um_0002_fast_fit_phase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6" t="7380" r="22229" b="2287"/>
            <a:stretch/>
          </p:blipFill>
          <p:spPr bwMode="auto">
            <a:xfrm rot="338046">
              <a:off x="6713668" y="2349873"/>
              <a:ext cx="881107" cy="909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\\ornldata.ornl.gov\home\Desktop\Python development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33" t="43842" r="50376" b="29386"/>
            <a:stretch/>
          </p:blipFill>
          <p:spPr bwMode="auto">
            <a:xfrm rot="20107706">
              <a:off x="7628683" y="2116222"/>
              <a:ext cx="1306004" cy="1053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syz\AppData\Local\Microsoft\Windows\Temporary Internet Files\Content.IE5\3XS9HKCE\uBoY8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357" y="2080369"/>
              <a:ext cx="1403405" cy="84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7640" b="73292" l="40189" r="754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95" t="22220" r="22110" b="20940"/>
            <a:stretch/>
          </p:blipFill>
          <p:spPr bwMode="auto">
            <a:xfrm>
              <a:off x="7511414" y="2438399"/>
              <a:ext cx="1089289" cy="106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76200" y="6211669"/>
            <a:ext cx="6524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See here for more information on HDF5: http</a:t>
            </a:r>
            <a:r>
              <a:rPr lang="en-US" sz="1400" dirty="0"/>
              <a:t>://extremecomputingtraining.anl.gov/files/2015/03/HDF5-Intro-aug7-130.pdf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31463" y="3886200"/>
            <a:ext cx="209305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21341" y="4572000"/>
            <a:ext cx="1204045" cy="455586"/>
            <a:chOff x="6309445" y="4517110"/>
            <a:chExt cx="914400" cy="51209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6309445" y="4517110"/>
              <a:ext cx="914400" cy="283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309445" y="4517110"/>
              <a:ext cx="853355" cy="5120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V="1">
            <a:off x="6529301" y="4114800"/>
            <a:ext cx="348353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0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Data Formatting </a:t>
            </a:r>
            <a:r>
              <a:rPr lang="en-US" sz="2400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– Main Datasets</a:t>
            </a:r>
            <a:endParaRPr lang="en-US" sz="24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12192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All data, regardless of dimension, is laid out into a 2D array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first dimension for location index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second dimension for spectral index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Keys provide instructions on original data dimensionality  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Allows for irregular position arrays (cloud of points)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Allows for irregular spectral measurements (set-pulses,…)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Keeps track measurement sequence 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Format matches what PCA, ICA, etc.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expects</a:t>
            </a:r>
          </a:p>
        </p:txBody>
      </p:sp>
    </p:spTree>
    <p:extLst>
      <p:ext uri="{BB962C8B-B14F-4D97-AF65-F5344CB8AC3E}">
        <p14:creationId xmlns:p14="http://schemas.microsoft.com/office/powerpoint/2010/main" val="16067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837" y="399050"/>
            <a:ext cx="8418027" cy="6230350"/>
            <a:chOff x="381000" y="533400"/>
            <a:chExt cx="8534400" cy="6096000"/>
          </a:xfrm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381000" y="838200"/>
              <a:ext cx="8534400" cy="5791200"/>
            </a:xfrm>
            <a:prstGeom prst="roundRect">
              <a:avLst>
                <a:gd name="adj" fmla="val 270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1000" y="533400"/>
              <a:ext cx="2133600" cy="762000"/>
            </a:xfrm>
            <a:prstGeom prst="roundRect">
              <a:avLst>
                <a:gd name="adj" fmla="val 3420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2545344" y="727927"/>
            <a:ext cx="2055880" cy="740327"/>
          </a:xfrm>
          <a:prstGeom prst="roundRect">
            <a:avLst>
              <a:gd name="adj" fmla="val 3420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513" y="659052"/>
            <a:ext cx="8223520" cy="5922617"/>
            <a:chOff x="381000" y="533400"/>
            <a:chExt cx="8534400" cy="6096002"/>
          </a:xfrm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ounded Rectangle 22"/>
            <p:cNvSpPr/>
            <p:nvPr/>
          </p:nvSpPr>
          <p:spPr>
            <a:xfrm>
              <a:off x="381000" y="838201"/>
              <a:ext cx="8534400" cy="5791201"/>
            </a:xfrm>
            <a:prstGeom prst="roundRect">
              <a:avLst>
                <a:gd name="adj" fmla="val 270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1000" y="533400"/>
              <a:ext cx="2133600" cy="762000"/>
            </a:xfrm>
            <a:prstGeom prst="roundRect">
              <a:avLst>
                <a:gd name="adj" fmla="val 3420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84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HDF5 File Format for BE: Ver. 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933" y="374521"/>
            <a:ext cx="57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Root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0313" y="611847"/>
            <a:ext cx="186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Measurement conditions 1</a:t>
            </a:r>
          </a:p>
          <a:p>
            <a:pPr algn="ctr"/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Group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08135" y="403904"/>
            <a:ext cx="3677697" cy="5539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If measurement conditions change (e.g. adjustments to the band width or center) during a measurement, a new folder within the full data set will be created. Presumably this will not happen often.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7096" y="710568"/>
            <a:ext cx="1866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Measurement conditions 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4" name="Straight Arrow Connector 33"/>
          <p:cNvCxnSpPr>
            <a:stCxn id="31" idx="1"/>
            <a:endCxn id="13" idx="3"/>
          </p:cNvCxnSpPr>
          <p:nvPr/>
        </p:nvCxnSpPr>
        <p:spPr>
          <a:xfrm flipH="1">
            <a:off x="4473376" y="680903"/>
            <a:ext cx="334759" cy="168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853751" y="1053786"/>
            <a:ext cx="2750922" cy="294849"/>
            <a:chOff x="3192113" y="5964329"/>
            <a:chExt cx="2845895" cy="305028"/>
          </a:xfrm>
        </p:grpSpPr>
        <p:sp>
          <p:nvSpPr>
            <p:cNvPr id="11" name="Rectangle 10"/>
            <p:cNvSpPr/>
            <p:nvPr/>
          </p:nvSpPr>
          <p:spPr>
            <a:xfrm>
              <a:off x="3192113" y="5964330"/>
              <a:ext cx="1317665" cy="260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white"/>
                  </a:solidFill>
                </a:rPr>
                <a:t>Attribute A</a:t>
              </a:r>
              <a:endParaRPr 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20343" y="5964329"/>
              <a:ext cx="1317665" cy="260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white"/>
                  </a:solidFill>
                </a:rPr>
                <a:t>Attribute Z</a:t>
              </a:r>
              <a:endParaRPr 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64750" y="5992358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74320"/>
              <a:r>
                <a:rPr 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855555" y="403904"/>
            <a:ext cx="1731564" cy="1615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prstClr val="black"/>
                </a:solidFill>
              </a:rPr>
              <a:t>Contains top level attributes</a:t>
            </a:r>
            <a:endParaRPr lang="en-US" sz="1050" dirty="0">
              <a:solidFill>
                <a:prstClr val="black"/>
              </a:solidFill>
            </a:endParaRPr>
          </a:p>
        </p:txBody>
      </p:sp>
      <p:cxnSp>
        <p:nvCxnSpPr>
          <p:cNvPr id="45" name="Straight Arrow Connector 44"/>
          <p:cNvCxnSpPr>
            <a:endCxn id="8" idx="3"/>
          </p:cNvCxnSpPr>
          <p:nvPr/>
        </p:nvCxnSpPr>
        <p:spPr>
          <a:xfrm flipH="1">
            <a:off x="1762515" y="488793"/>
            <a:ext cx="1111622" cy="5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80254" y="3441438"/>
            <a:ext cx="3032311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2D Matrix for an Entire Spectral-Image Chunked by outermost position loop.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These results have been already normalized by the excitation band</a:t>
            </a:r>
            <a:endParaRPr lang="en-US" sz="1600" dirty="0">
              <a:solidFill>
                <a:srgbClr val="FFC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0" y="2364290"/>
            <a:ext cx="7987280" cy="405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744950" y="1924597"/>
            <a:ext cx="1009847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prstClr val="black"/>
                </a:solidFill>
              </a:rPr>
              <a:t>Index matrix of instances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3400" y="1912297"/>
            <a:ext cx="995659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prstClr val="black"/>
                </a:solidFill>
              </a:rPr>
              <a:t>value matrix of instances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169" y="5443613"/>
            <a:ext cx="1085555" cy="1615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prstClr val="black"/>
                </a:solidFill>
              </a:rPr>
              <a:t>Frequency index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1864" y="5849036"/>
            <a:ext cx="1076163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prstClr val="black"/>
                </a:solidFill>
              </a:rPr>
              <a:t>Value matrix for observables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7590" y="5656240"/>
            <a:ext cx="1001414" cy="1615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prstClr val="black"/>
                </a:solidFill>
              </a:rPr>
              <a:t>Cycle index</a:t>
            </a:r>
            <a:endParaRPr lang="en-US" sz="1050" dirty="0">
              <a:solidFill>
                <a:prstClr val="black"/>
              </a:solidFill>
            </a:endParaRPr>
          </a:p>
        </p:txBody>
      </p:sp>
      <p:pic>
        <p:nvPicPr>
          <p:cNvPr id="20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133515" y="2572975"/>
            <a:ext cx="3160726" cy="14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4695333" y="2355847"/>
            <a:ext cx="1650536" cy="156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prstClr val="black"/>
                </a:solidFill>
              </a:rPr>
              <a:t>1D time vector of excitation</a:t>
            </a:r>
            <a:endParaRPr lang="en-US" sz="1050" dirty="0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>
            <a:stCxn id="21" idx="1"/>
          </p:cNvCxnSpPr>
          <p:nvPr/>
        </p:nvCxnSpPr>
        <p:spPr>
          <a:xfrm flipH="1">
            <a:off x="1600200" y="2086180"/>
            <a:ext cx="144750" cy="252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7" idx="2"/>
          </p:cNvCxnSpPr>
          <p:nvPr/>
        </p:nvCxnSpPr>
        <p:spPr>
          <a:xfrm flipH="1">
            <a:off x="860569" y="2235462"/>
            <a:ext cx="170661" cy="102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3"/>
          </p:cNvCxnSpPr>
          <p:nvPr/>
        </p:nvCxnSpPr>
        <p:spPr>
          <a:xfrm>
            <a:off x="1472724" y="5524405"/>
            <a:ext cx="127476" cy="80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4" idx="3"/>
          </p:cNvCxnSpPr>
          <p:nvPr/>
        </p:nvCxnSpPr>
        <p:spPr>
          <a:xfrm flipV="1">
            <a:off x="1399004" y="5696636"/>
            <a:ext cx="201196" cy="40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3"/>
          </p:cNvCxnSpPr>
          <p:nvPr/>
        </p:nvCxnSpPr>
        <p:spPr>
          <a:xfrm flipV="1">
            <a:off x="1468027" y="6010618"/>
            <a:ext cx="13217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>
            <a:stCxn id="49" idx="3"/>
          </p:cNvCxnSpPr>
          <p:nvPr/>
        </p:nvCxnSpPr>
        <p:spPr>
          <a:xfrm flipV="1">
            <a:off x="1468027" y="6382436"/>
            <a:ext cx="132173" cy="9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00800" y="1473714"/>
            <a:ext cx="2362261" cy="1200329"/>
          </a:xfrm>
          <a:prstGeom prst="rect">
            <a:avLst/>
          </a:prstGeom>
          <a:solidFill>
            <a:schemeClr val="bg2">
              <a:lumMod val="75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This  example represents 5D data: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3 spatial dimensions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2 spectral dimension</a:t>
            </a: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7" t="85094" b="9045"/>
          <a:stretch/>
        </p:blipFill>
        <p:spPr bwMode="auto">
          <a:xfrm>
            <a:off x="1600200" y="6248400"/>
            <a:ext cx="6920480" cy="23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Straight Arrow Connector 57"/>
          <p:cNvCxnSpPr>
            <a:stCxn id="57" idx="1"/>
          </p:cNvCxnSpPr>
          <p:nvPr/>
        </p:nvCxnSpPr>
        <p:spPr>
          <a:xfrm flipH="1">
            <a:off x="4496560" y="2433943"/>
            <a:ext cx="198774" cy="205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1864" y="6230035"/>
            <a:ext cx="1076163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prstClr val="black"/>
                </a:solidFill>
              </a:rPr>
              <a:t>Normalization matrix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" y="1652932"/>
            <a:ext cx="2221397" cy="1615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prstClr val="black"/>
                </a:solidFill>
              </a:rPr>
              <a:t>Position Matrices</a:t>
            </a:r>
            <a:endParaRPr lang="en-US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1219200"/>
            <a:ext cx="69293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All data, regardless of dimension, is laid out into a 2D array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The first dimension for location index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The second dimension for spectral index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Keys provide instructions on original data dimensionality  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Allows for irregular position arrays (cloud of points)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Allows for irregular spectral measurements (set-pulses,…)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Keeps track measurement sequence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Format matches what PCA, ICA, etc. expects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Subsequent analysis, such as fitting, is contained in ‘subfolders’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the parent data within the HDF5 structure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Data Formatting – </a:t>
            </a:r>
            <a:r>
              <a:rPr lang="en-US" sz="2400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Cont.</a:t>
            </a:r>
            <a:endParaRPr lang="en-US" sz="24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65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837" y="440930"/>
            <a:ext cx="8418027" cy="6216390"/>
            <a:chOff x="381000" y="533400"/>
            <a:chExt cx="8534400" cy="6082342"/>
          </a:xfrm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381000" y="824542"/>
              <a:ext cx="8534400" cy="5791200"/>
            </a:xfrm>
            <a:prstGeom prst="roundRect">
              <a:avLst>
                <a:gd name="adj" fmla="val 270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1000" y="533400"/>
              <a:ext cx="2133600" cy="762000"/>
            </a:xfrm>
            <a:prstGeom prst="roundRect">
              <a:avLst>
                <a:gd name="adj" fmla="val 3420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5312" y="700932"/>
            <a:ext cx="8223520" cy="5922617"/>
            <a:chOff x="524372" y="659052"/>
            <a:chExt cx="8223520" cy="5922617"/>
          </a:xfrm>
        </p:grpSpPr>
        <p:sp>
          <p:nvSpPr>
            <p:cNvPr id="32" name="Rounded Rectangle 31"/>
            <p:cNvSpPr/>
            <p:nvPr/>
          </p:nvSpPr>
          <p:spPr>
            <a:xfrm>
              <a:off x="2545344" y="727927"/>
              <a:ext cx="2055880" cy="740327"/>
            </a:xfrm>
            <a:prstGeom prst="roundRect">
              <a:avLst>
                <a:gd name="adj" fmla="val 3420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24372" y="659052"/>
              <a:ext cx="8223520" cy="5922617"/>
              <a:chOff x="431707" y="533400"/>
              <a:chExt cx="8534400" cy="6096002"/>
            </a:xfrm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ounded Rectangle 22"/>
              <p:cNvSpPr/>
              <p:nvPr/>
            </p:nvSpPr>
            <p:spPr>
              <a:xfrm>
                <a:off x="431707" y="838201"/>
                <a:ext cx="8534400" cy="5791201"/>
              </a:xfrm>
              <a:prstGeom prst="roundRect">
                <a:avLst>
                  <a:gd name="adj" fmla="val 270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38952" y="533400"/>
                <a:ext cx="2133600" cy="762000"/>
              </a:xfrm>
              <a:prstGeom prst="roundRect">
                <a:avLst>
                  <a:gd name="adj" fmla="val 342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1182931" y="416401"/>
            <a:ext cx="57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0313" y="653727"/>
            <a:ext cx="186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 conditions 1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7096" y="752448"/>
            <a:ext cx="1866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 conditions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85800" y="3348640"/>
            <a:ext cx="7924800" cy="3169043"/>
            <a:chOff x="-336512" y="3952469"/>
            <a:chExt cx="7141064" cy="3472351"/>
          </a:xfrm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Rounded Rectangle 80"/>
            <p:cNvSpPr/>
            <p:nvPr/>
          </p:nvSpPr>
          <p:spPr>
            <a:xfrm>
              <a:off x="-336512" y="4218208"/>
              <a:ext cx="7141064" cy="3206612"/>
            </a:xfrm>
            <a:prstGeom prst="roundRect">
              <a:avLst>
                <a:gd name="adj" fmla="val 2703"/>
              </a:avLst>
            </a:prstGeom>
            <a:solidFill>
              <a:srgbClr val="EC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-332291" y="3952469"/>
              <a:ext cx="2482930" cy="762001"/>
            </a:xfrm>
            <a:prstGeom prst="roundRect">
              <a:avLst>
                <a:gd name="adj" fmla="val 34206"/>
              </a:avLst>
            </a:prstGeom>
            <a:solidFill>
              <a:srgbClr val="EC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968687" y="3320069"/>
            <a:ext cx="2165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 Fit Results, Measurement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1 - 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subGroup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53201" y="2150288"/>
            <a:ext cx="2416660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</a:rPr>
              <a:t>Fitting results (and fit guesses) get their own group within the parent data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</a:rPr>
              <a:t>References to fit procedures are contained in attributes.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</a:rPr>
              <a:t>Adoption of new fit parameter indices reflects dimensionality reduction.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</a:rPr>
              <a:t>Continue to share location indices with the parent data.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7467601" y="3627616"/>
            <a:ext cx="293930" cy="492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886200" y="3634317"/>
            <a:ext cx="2258637" cy="283856"/>
            <a:chOff x="3192113" y="5964329"/>
            <a:chExt cx="2845895" cy="357659"/>
          </a:xfrm>
        </p:grpSpPr>
        <p:sp>
          <p:nvSpPr>
            <p:cNvPr id="41" name="Rectangle 40"/>
            <p:cNvSpPr/>
            <p:nvPr/>
          </p:nvSpPr>
          <p:spPr>
            <a:xfrm>
              <a:off x="3192113" y="5964330"/>
              <a:ext cx="1317665" cy="260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Attribute A</a:t>
              </a:r>
              <a:endParaRPr lang="en-US" sz="1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20343" y="5964329"/>
              <a:ext cx="1317665" cy="260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Attribute Z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4750" y="5992358"/>
              <a:ext cx="355889" cy="32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74320"/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153" y="1012803"/>
            <a:ext cx="3372057" cy="230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712363" y="1263913"/>
            <a:ext cx="1184247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Parent data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7" y="4119889"/>
            <a:ext cx="7553325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61896" y="4960613"/>
            <a:ext cx="7383926" cy="1554931"/>
            <a:chOff x="-1028306" y="4069479"/>
            <a:chExt cx="12069162" cy="2531544"/>
          </a:xfrm>
        </p:grpSpPr>
        <p:sp>
          <p:nvSpPr>
            <p:cNvPr id="72" name="TextBox 71"/>
            <p:cNvSpPr txBox="1"/>
            <p:nvPr/>
          </p:nvSpPr>
          <p:spPr>
            <a:xfrm>
              <a:off x="8008547" y="4071717"/>
              <a:ext cx="3032309" cy="4259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SHO Fit results matrix</a:t>
              </a:r>
              <a:endParaRPr lang="en-US" sz="1100" dirty="0">
                <a:solidFill>
                  <a:srgbClr val="FFC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-1028306" y="4069479"/>
              <a:ext cx="5850271" cy="2531544"/>
              <a:chOff x="1218344" y="2531013"/>
              <a:chExt cx="5850272" cy="253154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036306" y="2531013"/>
                <a:ext cx="3032310" cy="4259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SHO Fit guess matrix</a:t>
                </a:r>
                <a:endParaRPr lang="en-US" sz="11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18344" y="4862121"/>
                <a:ext cx="1865896" cy="2004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lIns="91440" tIns="0" rIns="9144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UDVS index</a:t>
                </a:r>
                <a:endParaRPr lang="en-US" sz="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363090" y="4007328"/>
                <a:ext cx="1972915" cy="2004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lIns="91440" tIns="0" rIns="9144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Fit parameter index</a:t>
                </a:r>
                <a:endParaRPr lang="en-US" sz="800" dirty="0"/>
              </a:p>
            </p:txBody>
          </p:sp>
        </p:grpSp>
      </p:grpSp>
      <p:cxnSp>
        <p:nvCxnSpPr>
          <p:cNvPr id="9" name="Straight Arrow Connector 8"/>
          <p:cNvCxnSpPr>
            <a:stCxn id="74" idx="2"/>
          </p:cNvCxnSpPr>
          <p:nvPr/>
        </p:nvCxnSpPr>
        <p:spPr>
          <a:xfrm>
            <a:off x="1053968" y="5990511"/>
            <a:ext cx="89032" cy="105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6" idx="0"/>
          </p:cNvCxnSpPr>
          <p:nvPr/>
        </p:nvCxnSpPr>
        <p:spPr>
          <a:xfrm flipV="1">
            <a:off x="932675" y="6247139"/>
            <a:ext cx="210325" cy="14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1"/>
          </p:cNvCxnSpPr>
          <p:nvPr/>
        </p:nvCxnSpPr>
        <p:spPr>
          <a:xfrm flipH="1">
            <a:off x="6214046" y="1387024"/>
            <a:ext cx="498317" cy="365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9332"/>
          </a:xfr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HDF5 File Format for BE: Ver. 4</a:t>
            </a:r>
          </a:p>
        </p:txBody>
      </p:sp>
    </p:spTree>
    <p:extLst>
      <p:ext uri="{BB962C8B-B14F-4D97-AF65-F5344CB8AC3E}">
        <p14:creationId xmlns:p14="http://schemas.microsoft.com/office/powerpoint/2010/main" val="23645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6" b="31230"/>
          <a:stretch/>
        </p:blipFill>
        <p:spPr bwMode="auto">
          <a:xfrm>
            <a:off x="102876" y="619035"/>
            <a:ext cx="2508249" cy="592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Example </a:t>
            </a:r>
            <a:r>
              <a:rPr lang="en-US" sz="2400" dirty="0" err="1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Datafile</a:t>
            </a:r>
            <a:endParaRPr lang="en-US" sz="24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" b="36255"/>
          <a:stretch/>
        </p:blipFill>
        <p:spPr bwMode="auto">
          <a:xfrm>
            <a:off x="3013464" y="1219200"/>
            <a:ext cx="35147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" r="28982" b="56348"/>
          <a:stretch/>
        </p:blipFill>
        <p:spPr bwMode="auto">
          <a:xfrm>
            <a:off x="6614161" y="1899717"/>
            <a:ext cx="2446019" cy="153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" b="52005"/>
          <a:stretch/>
        </p:blipFill>
        <p:spPr bwMode="auto">
          <a:xfrm>
            <a:off x="2819400" y="4736131"/>
            <a:ext cx="4152900" cy="193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25552" y="4313880"/>
            <a:ext cx="38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Datasets link to relevant ancillary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6541" y="619035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columns / rows can be accessed by name instead of indices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8249" y="744149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 stored as attributes</a:t>
            </a:r>
            <a:endParaRPr lang="en-US" dirty="0"/>
          </a:p>
        </p:txBody>
      </p:sp>
      <p:cxnSp>
        <p:nvCxnSpPr>
          <p:cNvPr id="13" name="Elbow Connector 12"/>
          <p:cNvCxnSpPr>
            <a:stCxn id="11" idx="0"/>
          </p:cNvCxnSpPr>
          <p:nvPr/>
        </p:nvCxnSpPr>
        <p:spPr>
          <a:xfrm rot="16200000" flipH="1" flipV="1">
            <a:off x="2669662" y="-401508"/>
            <a:ext cx="369332" cy="2660645"/>
          </a:xfrm>
          <a:prstGeom prst="bentConnector4">
            <a:avLst>
              <a:gd name="adj1" fmla="val -61896"/>
              <a:gd name="adj2" fmla="val 81504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602303" y="2812102"/>
            <a:ext cx="2971798" cy="1462397"/>
          </a:xfrm>
          <a:prstGeom prst="bentConnector3">
            <a:avLst>
              <a:gd name="adj1" fmla="val 991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7980" y="3545237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Nomenclature of </a:t>
            </a:r>
            <a:r>
              <a:rPr lang="en-US" dirty="0" err="1" smtClean="0"/>
              <a:t>datagroups</a:t>
            </a:r>
            <a:r>
              <a:rPr lang="en-US" dirty="0" smtClean="0"/>
              <a:t> provides simple way to understand sequence of steps applied to process data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2611126" y="2895600"/>
            <a:ext cx="4234171" cy="1342134"/>
          </a:xfrm>
          <a:prstGeom prst="bentConnector3">
            <a:avLst>
              <a:gd name="adj1" fmla="val 9289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0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Generic </a:t>
            </a:r>
            <a:r>
              <a:rPr lang="en-US" sz="2400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sz="2400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Rules – Mandatory Datasets</a:t>
            </a:r>
            <a:endParaRPr lang="en-US" sz="24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604620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&lt;Root&gt;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Measurement_000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(new measurement group each time parameters change)</a:t>
            </a:r>
          </a:p>
          <a:p>
            <a:pPr lvl="2"/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Channel_000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(one for each physical channel like deflection, lateral</a:t>
            </a:r>
            <a:r>
              <a:rPr lang="en-US" dirty="0" smtClean="0">
                <a:solidFill>
                  <a:srgbClr val="00B0F0"/>
                </a:solidFill>
              </a:rPr>
              <a:t>..  All channels should be recorded simultaneously.)</a:t>
            </a:r>
            <a:endParaRPr lang="en-US" dirty="0" smtClean="0">
              <a:solidFill>
                <a:srgbClr val="00B0F0"/>
              </a:solidFill>
            </a:endParaRPr>
          </a:p>
          <a:p>
            <a:pPr lvl="3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Raw_Data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/>
              <a:t>(positions x time or spectroscopic values)</a:t>
            </a:r>
          </a:p>
          <a:p>
            <a:pPr lvl="4"/>
            <a:r>
              <a:rPr lang="en-US" dirty="0" smtClean="0">
                <a:cs typeface="Courier New" panose="02070309020205020404" pitchFamily="49" charset="0"/>
              </a:rPr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uint8, float32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complex64 etc.</a:t>
            </a:r>
          </a:p>
          <a:p>
            <a:pPr lvl="4"/>
            <a:r>
              <a:rPr lang="en-US" dirty="0">
                <a:cs typeface="Courier New" panose="02070309020205020404" pitchFamily="49" charset="0"/>
              </a:rPr>
              <a:t>Required attributes: </a:t>
            </a:r>
          </a:p>
          <a:p>
            <a:pPr lvl="5"/>
            <a:r>
              <a:rPr lang="en-US" dirty="0" err="1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Position_Indices</a:t>
            </a:r>
            <a:r>
              <a:rPr lang="en-US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– HDF5 Object reference to the &lt;</a:t>
            </a:r>
            <a:r>
              <a:rPr lang="en-US" dirty="0" err="1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Position_Indices</a:t>
            </a:r>
            <a:r>
              <a:rPr lang="en-US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&gt; Dataset</a:t>
            </a:r>
          </a:p>
          <a:p>
            <a:pPr lvl="5"/>
            <a:r>
              <a:rPr 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Position_Values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 –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HDF5 Object reference to the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cs typeface="Courier New" panose="02070309020205020404" pitchFamily="49" charset="0"/>
              </a:rPr>
              <a:t>Position_Values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&gt;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Dataset</a:t>
            </a:r>
            <a:endParaRPr 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lvl="5"/>
            <a:r>
              <a:rPr 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Spectroscopic_Indices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 –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HDF5 Object reference to the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cs typeface="Courier New" panose="02070309020205020404" pitchFamily="49" charset="0"/>
              </a:rPr>
              <a:t>Spectroscopic_Indices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&gt;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Dataset</a:t>
            </a:r>
            <a:endParaRPr 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lvl="5"/>
            <a:r>
              <a:rPr 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Spectroscopic_Values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 –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HDF5 Object reference to the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cs typeface="Courier New" panose="02070309020205020404" pitchFamily="49" charset="0"/>
              </a:rPr>
              <a:t>Spectroscopic_Values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&gt;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Dataset</a:t>
            </a:r>
            <a:endParaRPr lang="en-US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  <a:p>
            <a:pPr lvl="5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- Single string that explains the data – </a:t>
            </a:r>
            <a:r>
              <a:rPr lang="en-US" dirty="0" err="1" smtClean="0">
                <a:solidFill>
                  <a:srgbClr val="00B050"/>
                </a:solidFill>
                <a:cs typeface="Courier New" panose="02070309020205020404" pitchFamily="49" charset="0"/>
              </a:rPr>
              <a:t>eg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 – Current or Voltage</a:t>
            </a:r>
            <a:endParaRPr 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lvl="5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 – list of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a single string for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units like </a:t>
            </a:r>
            <a:r>
              <a:rPr lang="en-US" dirty="0" err="1" smtClean="0">
                <a:solidFill>
                  <a:srgbClr val="00B050"/>
                </a:solidFill>
                <a:cs typeface="Courier New" panose="02070309020205020404" pitchFamily="49" charset="0"/>
              </a:rPr>
              <a:t>nA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, V, F, etc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.</a:t>
            </a:r>
          </a:p>
          <a:p>
            <a:pPr lvl="5"/>
            <a:r>
              <a:rPr lang="en-US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Region references that match those in the &lt;</a:t>
            </a:r>
            <a:r>
              <a:rPr lang="en-US" dirty="0" err="1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Position_Indices</a:t>
            </a:r>
            <a:r>
              <a:rPr lang="en-US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&gt; Dataset</a:t>
            </a:r>
          </a:p>
          <a:p>
            <a:pPr lvl="5"/>
            <a:r>
              <a:rPr lang="en-US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Region references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that match those in the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cs typeface="Courier New" panose="02070309020205020404" pitchFamily="49" charset="0"/>
              </a:rPr>
              <a:t>Spectroscopi_Indices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&gt; Dataset</a:t>
            </a:r>
          </a:p>
          <a:p>
            <a:pPr lvl="3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Position_Indices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positions </a:t>
            </a:r>
            <a:r>
              <a:rPr lang="en-US" dirty="0" smtClean="0"/>
              <a:t>x spatial dimensions)</a:t>
            </a:r>
          </a:p>
          <a:p>
            <a:pPr lvl="4"/>
            <a:r>
              <a:rPr lang="en-US" dirty="0" smtClean="0">
                <a:cs typeface="Courier New" panose="02070309020205020404" pitchFamily="49" charset="0"/>
              </a:rPr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uint32</a:t>
            </a:r>
          </a:p>
          <a:p>
            <a:pPr lvl="4"/>
            <a:r>
              <a:rPr lang="en-US" dirty="0" smtClean="0">
                <a:cs typeface="Courier New" panose="02070309020205020404" pitchFamily="49" charset="0"/>
              </a:rPr>
              <a:t>Required attributes: </a:t>
            </a:r>
          </a:p>
          <a:p>
            <a:pPr lvl="5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- </a:t>
            </a:r>
            <a:r>
              <a:rPr lang="en-US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list of strings for the column names</a:t>
            </a:r>
          </a:p>
          <a:p>
            <a:pPr lvl="5"/>
            <a:r>
              <a:rPr lang="en-US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Region references based on column names</a:t>
            </a:r>
          </a:p>
          <a:p>
            <a:pPr lvl="3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Position_Values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positions </a:t>
            </a:r>
            <a:r>
              <a:rPr lang="en-US" dirty="0" smtClean="0"/>
              <a:t>x spatial dimensions)</a:t>
            </a:r>
          </a:p>
          <a:p>
            <a:pPr lvl="4"/>
            <a:r>
              <a:rPr lang="en-US" dirty="0" smtClean="0">
                <a:cs typeface="Courier New" panose="02070309020205020404" pitchFamily="49" charset="0"/>
              </a:rPr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float32 </a:t>
            </a:r>
          </a:p>
          <a:p>
            <a:pPr lvl="4"/>
            <a:r>
              <a:rPr lang="en-US" dirty="0">
                <a:cs typeface="Courier New" panose="02070309020205020404" pitchFamily="49" charset="0"/>
              </a:rPr>
              <a:t>Required attributes: </a:t>
            </a:r>
          </a:p>
          <a:p>
            <a:pPr lvl="5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-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list of strings for the column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names</a:t>
            </a:r>
          </a:p>
          <a:p>
            <a:pPr lvl="5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 – list of strings for units like nm / um </a:t>
            </a:r>
          </a:p>
          <a:p>
            <a:pPr lvl="5"/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Region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references based on column names</a:t>
            </a:r>
          </a:p>
          <a:p>
            <a:pPr lvl="3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Spectroscopic_Indices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/>
              <a:t>(spectroscopic parameter x </a:t>
            </a:r>
            <a:r>
              <a:rPr lang="en-US" dirty="0"/>
              <a:t>spectroscopic </a:t>
            </a:r>
            <a:r>
              <a:rPr lang="en-US" dirty="0" smtClean="0"/>
              <a:t>indices)</a:t>
            </a:r>
          </a:p>
          <a:p>
            <a:pPr lvl="4"/>
            <a:r>
              <a:rPr lang="en-US" dirty="0" smtClean="0">
                <a:cs typeface="Courier New" panose="02070309020205020404" pitchFamily="49" charset="0"/>
              </a:rPr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uint32</a:t>
            </a:r>
          </a:p>
          <a:p>
            <a:pPr lvl="4"/>
            <a:r>
              <a:rPr lang="en-US" dirty="0">
                <a:cs typeface="Courier New" panose="02070309020205020404" pitchFamily="49" charset="0"/>
              </a:rPr>
              <a:t>Required attributes: </a:t>
            </a:r>
          </a:p>
          <a:p>
            <a:pPr lvl="5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-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list of strings for the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row names</a:t>
            </a:r>
            <a:endParaRPr 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lvl="5"/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Region references based on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row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names</a:t>
            </a:r>
          </a:p>
          <a:p>
            <a:pPr lvl="3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Spectroscopic_Values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spectroscopic parameter </a:t>
            </a:r>
            <a:r>
              <a:rPr lang="en-US" dirty="0" smtClean="0"/>
              <a:t>x spectroscopic values)</a:t>
            </a:r>
          </a:p>
          <a:p>
            <a:pPr lvl="4"/>
            <a:r>
              <a:rPr lang="en-US" dirty="0" smtClean="0">
                <a:cs typeface="Courier New" panose="02070309020205020404" pitchFamily="49" charset="0"/>
              </a:rPr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(</a:t>
            </a:r>
            <a:r>
              <a:rPr lang="en-US" dirty="0" smtClean="0">
                <a:cs typeface="Courier New" panose="02070309020205020404" pitchFamily="49" charset="0"/>
              </a:rPr>
              <a:t>at least)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float32 or complex64</a:t>
            </a:r>
          </a:p>
          <a:p>
            <a:pPr lvl="4"/>
            <a:r>
              <a:rPr lang="en-US" dirty="0">
                <a:cs typeface="Courier New" panose="02070309020205020404" pitchFamily="49" charset="0"/>
              </a:rPr>
              <a:t>Required attributes: </a:t>
            </a:r>
          </a:p>
          <a:p>
            <a:pPr lvl="5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-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list of strings for the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row names</a:t>
            </a:r>
          </a:p>
          <a:p>
            <a:pPr lvl="5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– list of strings for units like mV / rad /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sec</a:t>
            </a:r>
            <a:endParaRPr 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lvl="5"/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Region references based on </a:t>
            </a:r>
            <a:r>
              <a:rPr 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row names</a:t>
            </a:r>
          </a:p>
          <a:p>
            <a:pPr marL="1371600" lvl="3" indent="0">
              <a:buNone/>
            </a:pPr>
            <a:endParaRPr 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Measurement_001</a:t>
            </a:r>
            <a:r>
              <a:rPr lang="en-US" dirty="0" smtClean="0">
                <a:solidFill>
                  <a:srgbClr val="00B0F0"/>
                </a:solidFill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0" y="2743200"/>
            <a:ext cx="16002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/>
              <a:t>Legend: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Datagroup</a:t>
            </a:r>
            <a:endParaRPr lang="en-US" sz="16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59" y="6553200"/>
            <a:ext cx="9057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Additional datasets, data groups, and attributes can be added as necessary depending on the measurement</a:t>
            </a:r>
          </a:p>
        </p:txBody>
      </p:sp>
    </p:spTree>
    <p:extLst>
      <p:ext uri="{BB962C8B-B14F-4D97-AF65-F5344CB8AC3E}">
        <p14:creationId xmlns:p14="http://schemas.microsoft.com/office/powerpoint/2010/main" val="4933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91440" indent="-91440" defTabSz="274320">
          <a:buFont typeface="+mj-lt"/>
          <a:buAutoNum type="arabicPeriod"/>
          <a:defRPr sz="1400"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1364</Words>
  <Application>Microsoft Office PowerPoint</Application>
  <PresentationFormat>On-screen Show (4:3)</PresentationFormat>
  <Paragraphs>235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Pycroscopy Data Formatting</vt:lpstr>
      <vt:lpstr>SPM Data Formatting and Analysis Efforts at CNMS</vt:lpstr>
      <vt:lpstr>What is an HDF5 File?</vt:lpstr>
      <vt:lpstr>Data Formatting – Main Datasets</vt:lpstr>
      <vt:lpstr>PowerPoint Presentation</vt:lpstr>
      <vt:lpstr>Data Formatting – Cont.</vt:lpstr>
      <vt:lpstr>HDF5 File Format for BE: Ver. 4</vt:lpstr>
      <vt:lpstr>Example Datafile</vt:lpstr>
      <vt:lpstr>Generic File Rules – Mandatory Datasets</vt:lpstr>
      <vt:lpstr>Generic SPM File Rules – Attributes for Root</vt:lpstr>
      <vt:lpstr>Nomenclature for Processing Tools</vt:lpstr>
      <vt:lpstr>Example Rules for Processing Tool – Singular Value Decomposition (SVD)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Data</dc:title>
  <dc:creator>Somnath, Suhas</dc:creator>
  <cp:lastModifiedBy>Smith, Christopher R.</cp:lastModifiedBy>
  <cp:revision>284</cp:revision>
  <dcterms:created xsi:type="dcterms:W3CDTF">2016-03-30T13:56:59Z</dcterms:created>
  <dcterms:modified xsi:type="dcterms:W3CDTF">2017-02-08T13:42:12Z</dcterms:modified>
</cp:coreProperties>
</file>