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65" r:id="rId5"/>
    <p:sldId id="259" r:id="rId6"/>
    <p:sldId id="264"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5C49C9-DF04-4E8F-AF05-B27ECBB4FBFB}" type="datetimeFigureOut">
              <a:rPr lang="en-GB" smtClean="0"/>
              <a:t>06/12/2024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5E79F-EA13-4399-946B-4C4AA7C3FEB9}" type="slidenum">
              <a:rPr lang="en-GB" smtClean="0"/>
              <a:t>‹#›</a:t>
            </a:fld>
            <a:endParaRPr lang="en-GB"/>
          </a:p>
        </p:txBody>
      </p:sp>
    </p:spTree>
    <p:extLst>
      <p:ext uri="{BB962C8B-B14F-4D97-AF65-F5344CB8AC3E}">
        <p14:creationId xmlns:p14="http://schemas.microsoft.com/office/powerpoint/2010/main" val="212272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825E79F-EA13-4399-946B-4C4AA7C3FEB9}" type="slidenum">
              <a:rPr lang="en-GB" smtClean="0"/>
              <a:t>1</a:t>
            </a:fld>
            <a:endParaRPr lang="en-GB"/>
          </a:p>
        </p:txBody>
      </p:sp>
    </p:spTree>
    <p:extLst>
      <p:ext uri="{BB962C8B-B14F-4D97-AF65-F5344CB8AC3E}">
        <p14:creationId xmlns:p14="http://schemas.microsoft.com/office/powerpoint/2010/main" val="1106941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825E79F-EA13-4399-946B-4C4AA7C3FEB9}" type="slidenum">
              <a:rPr lang="en-GB" smtClean="0"/>
              <a:t>2</a:t>
            </a:fld>
            <a:endParaRPr lang="en-GB"/>
          </a:p>
        </p:txBody>
      </p:sp>
    </p:spTree>
    <p:extLst>
      <p:ext uri="{BB962C8B-B14F-4D97-AF65-F5344CB8AC3E}">
        <p14:creationId xmlns:p14="http://schemas.microsoft.com/office/powerpoint/2010/main" val="2957158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18160B-95F8-46C8-B491-9457990F652B}" type="datetimeFigureOut">
              <a:rPr lang="en-GB" smtClean="0"/>
              <a:t>06/12/2024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4192445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18160B-95F8-46C8-B491-9457990F652B}" type="datetimeFigureOut">
              <a:rPr lang="en-GB" smtClean="0"/>
              <a:t>06/12/2024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50637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18160B-95F8-46C8-B491-9457990F652B}" type="datetimeFigureOut">
              <a:rPr lang="en-GB" smtClean="0"/>
              <a:t>06/12/2024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2036948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18160B-95F8-46C8-B491-9457990F652B}" type="datetimeFigureOut">
              <a:rPr lang="en-GB" smtClean="0"/>
              <a:t>06/12/2024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23AC54-D3A8-4B1C-AD81-E483ECAB2425}" type="slidenum">
              <a:rPr lang="en-GB" smtClean="0"/>
              <a:t>‹#›</a:t>
            </a:fld>
            <a:endParaRPr lang="en-GB"/>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18084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18160B-95F8-46C8-B491-9457990F652B}" type="datetimeFigureOut">
              <a:rPr lang="en-GB" smtClean="0"/>
              <a:t>06/12/2024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12466514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18160B-95F8-46C8-B491-9457990F652B}" type="datetimeFigureOut">
              <a:rPr lang="en-GB" smtClean="0"/>
              <a:t>06/12/2024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1426740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18160B-95F8-46C8-B491-9457990F652B}" type="datetimeFigureOut">
              <a:rPr lang="en-GB" smtClean="0"/>
              <a:t>06/12/2024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761316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8160B-95F8-46C8-B491-9457990F652B}" type="datetimeFigureOut">
              <a:rPr lang="en-GB" smtClean="0"/>
              <a:t>06/12/2024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1752996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8160B-95F8-46C8-B491-9457990F652B}" type="datetimeFigureOut">
              <a:rPr lang="en-GB" smtClean="0"/>
              <a:t>06/12/2024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86881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8160B-95F8-46C8-B491-9457990F652B}" type="datetimeFigureOut">
              <a:rPr lang="en-GB" smtClean="0"/>
              <a:t>06/12/2024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4199164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18160B-95F8-46C8-B491-9457990F652B}" type="datetimeFigureOut">
              <a:rPr lang="en-GB" smtClean="0"/>
              <a:t>06/12/2024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1061240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18160B-95F8-46C8-B491-9457990F652B}" type="datetimeFigureOut">
              <a:rPr lang="en-GB" smtClean="0"/>
              <a:t>06/12/2024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306975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18160B-95F8-46C8-B491-9457990F652B}" type="datetimeFigureOut">
              <a:rPr lang="en-GB" smtClean="0"/>
              <a:t>06/12/2024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3944305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18160B-95F8-46C8-B491-9457990F652B}" type="datetimeFigureOut">
              <a:rPr lang="en-GB" smtClean="0"/>
              <a:t>06/12/2024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189495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8160B-95F8-46C8-B491-9457990F652B}" type="datetimeFigureOut">
              <a:rPr lang="en-GB" smtClean="0"/>
              <a:t>06/12/2024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1703421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18160B-95F8-46C8-B491-9457990F652B}" type="datetimeFigureOut">
              <a:rPr lang="en-GB" smtClean="0"/>
              <a:t>06/12/2024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1158414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18160B-95F8-46C8-B491-9457990F652B}" type="datetimeFigureOut">
              <a:rPr lang="en-GB" smtClean="0"/>
              <a:t>06/12/2024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23AC54-D3A8-4B1C-AD81-E483ECAB2425}" type="slidenum">
              <a:rPr lang="en-GB" smtClean="0"/>
              <a:t>‹#›</a:t>
            </a:fld>
            <a:endParaRPr lang="en-GB"/>
          </a:p>
        </p:txBody>
      </p:sp>
    </p:spTree>
    <p:extLst>
      <p:ext uri="{BB962C8B-B14F-4D97-AF65-F5344CB8AC3E}">
        <p14:creationId xmlns:p14="http://schemas.microsoft.com/office/powerpoint/2010/main" val="3214845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618160B-95F8-46C8-B491-9457990F652B}" type="datetimeFigureOut">
              <a:rPr lang="en-GB" smtClean="0"/>
              <a:t>06/12/2024</a:t>
            </a:fld>
            <a:endParaRPr lang="en-GB"/>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GB"/>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523AC54-D3A8-4B1C-AD81-E483ECAB2425}" type="slidenum">
              <a:rPr lang="en-GB" smtClean="0"/>
              <a:t>‹#›</a:t>
            </a:fld>
            <a:endParaRPr lang="en-GB"/>
          </a:p>
        </p:txBody>
      </p:sp>
    </p:spTree>
    <p:extLst>
      <p:ext uri="{BB962C8B-B14F-4D97-AF65-F5344CB8AC3E}">
        <p14:creationId xmlns:p14="http://schemas.microsoft.com/office/powerpoint/2010/main" val="28580953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F2B81-4CE2-EEB9-BE99-BE35DC822F54}"/>
              </a:ext>
            </a:extLst>
          </p:cNvPr>
          <p:cNvSpPr>
            <a:spLocks noGrp="1"/>
          </p:cNvSpPr>
          <p:nvPr>
            <p:ph type="ctrTitle"/>
          </p:nvPr>
        </p:nvSpPr>
        <p:spPr>
          <a:xfrm>
            <a:off x="5369441" y="1233378"/>
            <a:ext cx="5441285" cy="2364964"/>
          </a:xfrm>
        </p:spPr>
        <p:txBody>
          <a:bodyPr>
            <a:normAutofit/>
          </a:bodyPr>
          <a:lstStyle/>
          <a:p>
            <a:pPr>
              <a:lnSpc>
                <a:spcPct val="90000"/>
              </a:lnSpc>
            </a:pPr>
            <a:r>
              <a:rPr lang="en-GB" sz="3800" dirty="0"/>
              <a:t>Game Playing </a:t>
            </a:r>
            <a:br>
              <a:rPr lang="en-GB" sz="3800" dirty="0"/>
            </a:br>
            <a:r>
              <a:rPr lang="en-GB" sz="3800" dirty="0"/>
              <a:t>with</a:t>
            </a:r>
            <a:br>
              <a:rPr lang="en-GB" sz="3800" dirty="0"/>
            </a:br>
            <a:r>
              <a:rPr lang="en-GB" sz="3800" dirty="0"/>
              <a:t>Monte-Carlo Tree Search</a:t>
            </a:r>
          </a:p>
        </p:txBody>
      </p:sp>
      <p:sp>
        <p:nvSpPr>
          <p:cNvPr id="3" name="Subtitle 2">
            <a:extLst>
              <a:ext uri="{FF2B5EF4-FFF2-40B4-BE49-F238E27FC236}">
                <a16:creationId xmlns:a16="http://schemas.microsoft.com/office/drawing/2014/main" id="{D85BA1D0-04E1-026D-D785-BC42309804D8}"/>
              </a:ext>
            </a:extLst>
          </p:cNvPr>
          <p:cNvSpPr>
            <a:spLocks noGrp="1"/>
          </p:cNvSpPr>
          <p:nvPr>
            <p:ph type="subTitle" idx="1"/>
          </p:nvPr>
        </p:nvSpPr>
        <p:spPr>
          <a:xfrm>
            <a:off x="5369441" y="3598339"/>
            <a:ext cx="5441286" cy="1675335"/>
          </a:xfrm>
        </p:spPr>
        <p:txBody>
          <a:bodyPr>
            <a:normAutofit/>
          </a:bodyPr>
          <a:lstStyle/>
          <a:p>
            <a:r>
              <a:rPr lang="en-GB"/>
              <a:t>Presentation by</a:t>
            </a:r>
          </a:p>
          <a:p>
            <a:r>
              <a:rPr lang="en-GB"/>
              <a:t>Alexandra Danciu</a:t>
            </a:r>
          </a:p>
        </p:txBody>
      </p:sp>
      <p:pic>
        <p:nvPicPr>
          <p:cNvPr id="19" name="Picture 18">
            <a:extLst>
              <a:ext uri="{FF2B5EF4-FFF2-40B4-BE49-F238E27FC236}">
                <a16:creationId xmlns:a16="http://schemas.microsoft.com/office/drawing/2014/main" id="{76AAFF90-89E1-46D5-B8B5-3BFDBB92D8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16" name="Graphic 15" descr="Puzzle">
            <a:extLst>
              <a:ext uri="{FF2B5EF4-FFF2-40B4-BE49-F238E27FC236}">
                <a16:creationId xmlns:a16="http://schemas.microsoft.com/office/drawing/2014/main" id="{A8FB25EF-9628-E769-E64A-E08DF72A06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3339" y="1427660"/>
            <a:ext cx="3551912" cy="3551912"/>
          </a:xfrm>
          <a:prstGeom prst="rect">
            <a:avLst/>
          </a:prstGeom>
        </p:spPr>
      </p:pic>
    </p:spTree>
    <p:extLst>
      <p:ext uri="{BB962C8B-B14F-4D97-AF65-F5344CB8AC3E}">
        <p14:creationId xmlns:p14="http://schemas.microsoft.com/office/powerpoint/2010/main" val="280679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par>
                                <p:cTn id="16" presetID="10" presetClass="entr" presetSubtype="0" fill="hold" nodeType="withEffect">
                                  <p:stCondLst>
                                    <p:cond delay="500"/>
                                  </p:stCondLst>
                                  <p:iterate>
                                    <p:tmPct val="10000"/>
                                  </p:iterate>
                                  <p:childTnLst>
                                    <p:set>
                                      <p:cBhvr>
                                        <p:cTn id="17" dur="1" fill="hold">
                                          <p:stCondLst>
                                            <p:cond delay="0"/>
                                          </p:stCondLst>
                                        </p:cTn>
                                        <p:tgtEl>
                                          <p:spTgt spid="16"/>
                                        </p:tgtEl>
                                        <p:attrNameLst>
                                          <p:attrName>style.visibility</p:attrName>
                                        </p:attrNameLst>
                                      </p:cBhvr>
                                      <p:to>
                                        <p:strVal val="visible"/>
                                      </p:to>
                                    </p:set>
                                    <p:animEffect transition="in" filter="fade">
                                      <p:cBhvr>
                                        <p:cTn id="18" dur="7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B051A4-96A7-4A11-9DAD-063A9C577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2082"/>
            <a:ext cx="12192000" cy="2565918"/>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0242A5-5774-1AA3-2EA3-9360DE60CD11}"/>
              </a:ext>
            </a:extLst>
          </p:cNvPr>
          <p:cNvSpPr>
            <a:spLocks noGrp="1"/>
          </p:cNvSpPr>
          <p:nvPr>
            <p:ph type="title"/>
          </p:nvPr>
        </p:nvSpPr>
        <p:spPr>
          <a:xfrm>
            <a:off x="913794" y="4483145"/>
            <a:ext cx="10353761" cy="1633340"/>
          </a:xfrm>
        </p:spPr>
        <p:txBody>
          <a:bodyPr>
            <a:normAutofit/>
          </a:bodyPr>
          <a:lstStyle/>
          <a:p>
            <a:r>
              <a:rPr lang="en-GB" sz="4800" dirty="0">
                <a:solidFill>
                  <a:srgbClr val="FFFFFF"/>
                </a:solidFill>
              </a:rPr>
              <a:t>Introduction</a:t>
            </a:r>
          </a:p>
        </p:txBody>
      </p:sp>
      <p:sp>
        <p:nvSpPr>
          <p:cNvPr id="3" name="Content Placeholder 2">
            <a:extLst>
              <a:ext uri="{FF2B5EF4-FFF2-40B4-BE49-F238E27FC236}">
                <a16:creationId xmlns:a16="http://schemas.microsoft.com/office/drawing/2014/main" id="{B3B4DE79-7272-B4B6-F7A7-2113E9D50AE0}"/>
              </a:ext>
            </a:extLst>
          </p:cNvPr>
          <p:cNvSpPr>
            <a:spLocks noGrp="1"/>
          </p:cNvSpPr>
          <p:nvPr>
            <p:ph idx="1"/>
          </p:nvPr>
        </p:nvSpPr>
        <p:spPr>
          <a:xfrm>
            <a:off x="913795" y="741515"/>
            <a:ext cx="10353762" cy="3045558"/>
          </a:xfrm>
          <a:effectLst/>
        </p:spPr>
        <p:txBody>
          <a:bodyPr anchor="ctr">
            <a:normAutofit/>
          </a:bodyPr>
          <a:lstStyle/>
          <a:p>
            <a:pPr marL="36900" indent="0" algn="ctr">
              <a:buNone/>
            </a:pPr>
            <a:r>
              <a:rPr lang="en-GB" dirty="0"/>
              <a:t>What is Monte-Carlo Tree Search?</a:t>
            </a:r>
          </a:p>
          <a:p>
            <a:pPr marL="36900" indent="0" algn="ctr">
              <a:buNone/>
            </a:pPr>
            <a:r>
              <a:rPr lang="en-GB" dirty="0"/>
              <a:t>How does it work?</a:t>
            </a:r>
          </a:p>
          <a:p>
            <a:pPr marL="36900" indent="0" algn="ctr">
              <a:buNone/>
            </a:pPr>
            <a:r>
              <a:rPr lang="en-GB" dirty="0"/>
              <a:t>Why is it cool?</a:t>
            </a:r>
          </a:p>
          <a:p>
            <a:pPr marL="36900" indent="0" algn="ctr">
              <a:buNone/>
            </a:pPr>
            <a:r>
              <a:rPr lang="en-GB" dirty="0"/>
              <a:t>How will I be using it in this project?</a:t>
            </a:r>
          </a:p>
          <a:p>
            <a:pPr marL="36900" indent="0" algn="ctr">
              <a:buNone/>
            </a:pPr>
            <a:r>
              <a:rPr lang="en-GB" dirty="0"/>
              <a:t>What has been my approach so far?</a:t>
            </a:r>
          </a:p>
          <a:p>
            <a:pPr marL="36900" indent="0" algn="ctr">
              <a:buNone/>
            </a:pPr>
            <a:r>
              <a:rPr lang="en-GB" dirty="0"/>
              <a:t>What are my next steps?</a:t>
            </a:r>
          </a:p>
        </p:txBody>
      </p:sp>
    </p:spTree>
    <p:extLst>
      <p:ext uri="{BB962C8B-B14F-4D97-AF65-F5344CB8AC3E}">
        <p14:creationId xmlns:p14="http://schemas.microsoft.com/office/powerpoint/2010/main" val="12899513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EF04D-2F96-AACC-E6C7-ADA3DF5298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CF8218-7788-0A2C-E23C-A589B5D9195C}"/>
              </a:ext>
            </a:extLst>
          </p:cNvPr>
          <p:cNvSpPr>
            <a:spLocks noGrp="1"/>
          </p:cNvSpPr>
          <p:nvPr>
            <p:ph type="title"/>
          </p:nvPr>
        </p:nvSpPr>
        <p:spPr/>
        <p:txBody>
          <a:bodyPr>
            <a:normAutofit/>
          </a:bodyPr>
          <a:lstStyle/>
          <a:p>
            <a:r>
              <a:rPr lang="en-GB" sz="4800" dirty="0"/>
              <a:t>What is the algorithm?</a:t>
            </a:r>
          </a:p>
        </p:txBody>
      </p:sp>
      <p:sp>
        <p:nvSpPr>
          <p:cNvPr id="3" name="Content Placeholder 2">
            <a:extLst>
              <a:ext uri="{FF2B5EF4-FFF2-40B4-BE49-F238E27FC236}">
                <a16:creationId xmlns:a16="http://schemas.microsoft.com/office/drawing/2014/main" id="{F72BB725-E2B8-B7BE-E9A5-E6F0D73EB557}"/>
              </a:ext>
            </a:extLst>
          </p:cNvPr>
          <p:cNvSpPr>
            <a:spLocks noGrp="1"/>
          </p:cNvSpPr>
          <p:nvPr>
            <p:ph idx="1"/>
          </p:nvPr>
        </p:nvSpPr>
        <p:spPr/>
        <p:txBody>
          <a:bodyPr>
            <a:normAutofit fontScale="92500" lnSpcReduction="10000"/>
          </a:bodyPr>
          <a:lstStyle/>
          <a:p>
            <a:pPr marL="36900" indent="0" algn="ctr">
              <a:buNone/>
            </a:pPr>
            <a:r>
              <a:rPr lang="en-GB" sz="2200" dirty="0"/>
              <a:t>A tree search algorithm, an algorithm for searching trees.</a:t>
            </a:r>
          </a:p>
          <a:p>
            <a:pPr marL="36900" indent="0" algn="ctr">
              <a:buNone/>
            </a:pPr>
            <a:endParaRPr lang="en-GB" dirty="0"/>
          </a:p>
          <a:p>
            <a:pPr marL="36900" indent="0">
              <a:buNone/>
            </a:pPr>
            <a:r>
              <a:rPr lang="en-GB" sz="2200" b="1" dirty="0"/>
              <a:t>Monte Carlo Tree Search (MCTS)</a:t>
            </a:r>
            <a:r>
              <a:rPr lang="en-GB" sz="2200" dirty="0"/>
              <a:t> is a decision-making algorithm commonly used in games and similar applications. It utilizes randomness and statistical methods to explore large decision trees efficiently. The process involves four main steps:</a:t>
            </a:r>
          </a:p>
          <a:p>
            <a:pPr>
              <a:buFont typeface="+mj-lt"/>
              <a:buAutoNum type="arabicPeriod"/>
            </a:pPr>
            <a:r>
              <a:rPr lang="en-GB" sz="2200" b="1" dirty="0"/>
              <a:t>Selection</a:t>
            </a:r>
            <a:endParaRPr lang="en-GB" sz="2200" dirty="0"/>
          </a:p>
          <a:p>
            <a:pPr>
              <a:buFont typeface="+mj-lt"/>
              <a:buAutoNum type="arabicPeriod"/>
            </a:pPr>
            <a:r>
              <a:rPr lang="en-GB" sz="2200" b="1" dirty="0"/>
              <a:t>Expansion</a:t>
            </a:r>
            <a:r>
              <a:rPr lang="en-GB" sz="2200" dirty="0"/>
              <a:t> </a:t>
            </a:r>
          </a:p>
          <a:p>
            <a:pPr>
              <a:buFont typeface="+mj-lt"/>
              <a:buAutoNum type="arabicPeriod"/>
            </a:pPr>
            <a:r>
              <a:rPr lang="en-GB" sz="2200" b="1" dirty="0"/>
              <a:t>Simulation</a:t>
            </a:r>
            <a:r>
              <a:rPr lang="en-GB" sz="2200" dirty="0"/>
              <a:t> </a:t>
            </a:r>
          </a:p>
          <a:p>
            <a:pPr>
              <a:buFont typeface="+mj-lt"/>
              <a:buAutoNum type="arabicPeriod"/>
            </a:pPr>
            <a:r>
              <a:rPr lang="en-GB" sz="2200" b="1" dirty="0"/>
              <a:t>Backpropagation</a:t>
            </a:r>
            <a:r>
              <a:rPr lang="en-GB" sz="2200" dirty="0"/>
              <a:t> </a:t>
            </a:r>
          </a:p>
          <a:p>
            <a:pPr marL="36900" indent="0">
              <a:buNone/>
            </a:pPr>
            <a:r>
              <a:rPr lang="en-GB" sz="2200" dirty="0"/>
              <a:t>MCTS is a powerful tool in AI, enabling intelligent and adaptive gameplay in environments like Go, Chess, and Connect4 without needing exhaustive computations.</a:t>
            </a:r>
          </a:p>
        </p:txBody>
      </p:sp>
    </p:spTree>
    <p:extLst>
      <p:ext uri="{BB962C8B-B14F-4D97-AF65-F5344CB8AC3E}">
        <p14:creationId xmlns:p14="http://schemas.microsoft.com/office/powerpoint/2010/main" val="1952869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034" name="Rectangle 1033">
            <a:extLst>
              <a:ext uri="{FF2B5EF4-FFF2-40B4-BE49-F238E27FC236}">
                <a16:creationId xmlns:a16="http://schemas.microsoft.com/office/drawing/2014/main" id="{E24F7045-1B8B-4422-9330-0BC8BF606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7ED0B3BD-E968-4364-878A-47D3A6AEF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onte Carlo Tree Search steps [5] | Download Scientific Diagram">
            <a:extLst>
              <a:ext uri="{FF2B5EF4-FFF2-40B4-BE49-F238E27FC236}">
                <a16:creationId xmlns:a16="http://schemas.microsoft.com/office/drawing/2014/main" id="{DDA34118-BC98-B1EE-5F4B-AAC484372B7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7" y="1023471"/>
            <a:ext cx="10905066" cy="4811058"/>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C8E5BCBF-E5D0-444B-A584-4A5FF79F9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661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C5ED8-AE0F-A3FE-412B-A7B84B796F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EF92DE-5B16-AA91-F337-A1A448D76098}"/>
              </a:ext>
            </a:extLst>
          </p:cNvPr>
          <p:cNvSpPr>
            <a:spLocks noGrp="1"/>
          </p:cNvSpPr>
          <p:nvPr>
            <p:ph type="title"/>
          </p:nvPr>
        </p:nvSpPr>
        <p:spPr/>
        <p:txBody>
          <a:bodyPr>
            <a:normAutofit/>
          </a:bodyPr>
          <a:lstStyle/>
          <a:p>
            <a:r>
              <a:rPr lang="en-GB" sz="4800" dirty="0"/>
              <a:t>How will it be used in this project?</a:t>
            </a:r>
          </a:p>
        </p:txBody>
      </p:sp>
      <p:sp>
        <p:nvSpPr>
          <p:cNvPr id="3" name="Content Placeholder 2">
            <a:extLst>
              <a:ext uri="{FF2B5EF4-FFF2-40B4-BE49-F238E27FC236}">
                <a16:creationId xmlns:a16="http://schemas.microsoft.com/office/drawing/2014/main" id="{B324614F-3B16-A6B1-3896-021E99145912}"/>
              </a:ext>
            </a:extLst>
          </p:cNvPr>
          <p:cNvSpPr>
            <a:spLocks noGrp="1"/>
          </p:cNvSpPr>
          <p:nvPr>
            <p:ph idx="1"/>
          </p:nvPr>
        </p:nvSpPr>
        <p:spPr/>
        <p:txBody>
          <a:bodyPr/>
          <a:lstStyle/>
          <a:p>
            <a:pPr marL="36900" indent="0" algn="ctr">
              <a:buNone/>
            </a:pPr>
            <a:endParaRPr lang="en-GB" dirty="0"/>
          </a:p>
          <a:p>
            <a:pPr marL="36900" indent="0" algn="ctr">
              <a:buNone/>
            </a:pPr>
            <a:r>
              <a:rPr lang="en-GB" dirty="0"/>
              <a:t>Monte Carlo Tree Search (MCTS) is an effective algorithm for creating AI in games like Connect4, where the decision space is large. By simulating multiple potential moves and analysing their outcomes, MCTS enables the AI to make informed decisions without exhaustive search. </a:t>
            </a:r>
          </a:p>
          <a:p>
            <a:pPr marL="36900" indent="0" algn="ctr">
              <a:buNone/>
            </a:pPr>
            <a:r>
              <a:rPr lang="en-GB" dirty="0"/>
              <a:t>This makes it a powerful tool for developing an AI opponent that is both challenging and dynamic. </a:t>
            </a:r>
          </a:p>
          <a:p>
            <a:pPr marL="36900" indent="0" algn="ctr">
              <a:buNone/>
            </a:pPr>
            <a:r>
              <a:rPr lang="en-GB" dirty="0"/>
              <a:t>Using MCTS in Connect4 not only showcases the algorithm’s capability to handle complex decision-making but also provides an engaging way to demonstrate AI in action.</a:t>
            </a:r>
          </a:p>
          <a:p>
            <a:pPr marL="36900" indent="0" algn="ctr">
              <a:buNone/>
            </a:pPr>
            <a:endParaRPr lang="en-GB" dirty="0"/>
          </a:p>
        </p:txBody>
      </p:sp>
    </p:spTree>
    <p:extLst>
      <p:ext uri="{BB962C8B-B14F-4D97-AF65-F5344CB8AC3E}">
        <p14:creationId xmlns:p14="http://schemas.microsoft.com/office/powerpoint/2010/main" val="78430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D8A5F-47B7-9470-2038-5C60F0986788}"/>
              </a:ext>
            </a:extLst>
          </p:cNvPr>
          <p:cNvSpPr>
            <a:spLocks noGrp="1"/>
          </p:cNvSpPr>
          <p:nvPr>
            <p:ph type="title"/>
          </p:nvPr>
        </p:nvSpPr>
        <p:spPr/>
        <p:txBody>
          <a:bodyPr>
            <a:normAutofit/>
          </a:bodyPr>
          <a:lstStyle/>
          <a:p>
            <a:r>
              <a:rPr lang="en-GB" sz="4800" dirty="0"/>
              <a:t>Progress so far</a:t>
            </a:r>
          </a:p>
        </p:txBody>
      </p:sp>
      <p:sp>
        <p:nvSpPr>
          <p:cNvPr id="3" name="Text Placeholder 2">
            <a:extLst>
              <a:ext uri="{FF2B5EF4-FFF2-40B4-BE49-F238E27FC236}">
                <a16:creationId xmlns:a16="http://schemas.microsoft.com/office/drawing/2014/main" id="{795594C3-AFD3-E3FA-0492-A3F1ABA8D06C}"/>
              </a:ext>
            </a:extLst>
          </p:cNvPr>
          <p:cNvSpPr>
            <a:spLocks noGrp="1"/>
          </p:cNvSpPr>
          <p:nvPr>
            <p:ph type="body" idx="1"/>
          </p:nvPr>
        </p:nvSpPr>
        <p:spPr/>
        <p:txBody>
          <a:bodyPr/>
          <a:lstStyle/>
          <a:p>
            <a:r>
              <a:rPr lang="en-GB" dirty="0"/>
              <a:t>Bandit Problem Proof of Concept</a:t>
            </a:r>
          </a:p>
        </p:txBody>
      </p:sp>
      <p:sp>
        <p:nvSpPr>
          <p:cNvPr id="5" name="Text Placeholder 4">
            <a:extLst>
              <a:ext uri="{FF2B5EF4-FFF2-40B4-BE49-F238E27FC236}">
                <a16:creationId xmlns:a16="http://schemas.microsoft.com/office/drawing/2014/main" id="{1D9A580E-4523-10C0-7FB4-1C4F83E90E83}"/>
              </a:ext>
            </a:extLst>
          </p:cNvPr>
          <p:cNvSpPr>
            <a:spLocks noGrp="1"/>
          </p:cNvSpPr>
          <p:nvPr>
            <p:ph type="body" sz="quarter" idx="3"/>
          </p:nvPr>
        </p:nvSpPr>
        <p:spPr/>
        <p:txBody>
          <a:bodyPr/>
          <a:lstStyle/>
          <a:p>
            <a:r>
              <a:rPr lang="en-GB" dirty="0"/>
              <a:t>Connect4 Proof of Concept</a:t>
            </a:r>
          </a:p>
        </p:txBody>
      </p:sp>
      <p:pic>
        <p:nvPicPr>
          <p:cNvPr id="11" name="Content Placeholder 10" descr="A yellow board game with red and blue circles&#10;&#10;Description automatically generated">
            <a:extLst>
              <a:ext uri="{FF2B5EF4-FFF2-40B4-BE49-F238E27FC236}">
                <a16:creationId xmlns:a16="http://schemas.microsoft.com/office/drawing/2014/main" id="{5DC4894D-64A7-4687-C768-1E3385F51847}"/>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036594" y="2379663"/>
            <a:ext cx="3411537" cy="3411537"/>
          </a:xfrm>
        </p:spPr>
      </p:pic>
      <p:pic>
        <p:nvPicPr>
          <p:cNvPr id="9" name="Content Placeholder 8" descr="A colorful slot machine with a purple circle and white stars&#10;&#10;Description automatically generated">
            <a:extLst>
              <a:ext uri="{FF2B5EF4-FFF2-40B4-BE49-F238E27FC236}">
                <a16:creationId xmlns:a16="http://schemas.microsoft.com/office/drawing/2014/main" id="{99BCF020-7C2E-E3C8-C6CF-A478B3C3993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738313" y="2379663"/>
            <a:ext cx="3411537" cy="3411537"/>
          </a:xfrm>
        </p:spPr>
      </p:pic>
    </p:spTree>
    <p:extLst>
      <p:ext uri="{BB962C8B-B14F-4D97-AF65-F5344CB8AC3E}">
        <p14:creationId xmlns:p14="http://schemas.microsoft.com/office/powerpoint/2010/main" val="4202131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FFFF6-D5CD-B9A7-54AF-525DFC20C6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CFEDE2-C707-E17E-3AAC-3D930B735E42}"/>
              </a:ext>
            </a:extLst>
          </p:cNvPr>
          <p:cNvSpPr>
            <a:spLocks noGrp="1"/>
          </p:cNvSpPr>
          <p:nvPr>
            <p:ph type="title"/>
          </p:nvPr>
        </p:nvSpPr>
        <p:spPr/>
        <p:txBody>
          <a:bodyPr>
            <a:normAutofit/>
          </a:bodyPr>
          <a:lstStyle/>
          <a:p>
            <a:r>
              <a:rPr lang="en-GB" sz="4800" dirty="0"/>
              <a:t>Further Steps</a:t>
            </a:r>
          </a:p>
        </p:txBody>
      </p:sp>
      <p:sp>
        <p:nvSpPr>
          <p:cNvPr id="3" name="Content Placeholder 2">
            <a:extLst>
              <a:ext uri="{FF2B5EF4-FFF2-40B4-BE49-F238E27FC236}">
                <a16:creationId xmlns:a16="http://schemas.microsoft.com/office/drawing/2014/main" id="{93B2BD11-36CF-3D57-156D-DF65030D4199}"/>
              </a:ext>
            </a:extLst>
          </p:cNvPr>
          <p:cNvSpPr>
            <a:spLocks noGrp="1"/>
          </p:cNvSpPr>
          <p:nvPr>
            <p:ph idx="1"/>
          </p:nvPr>
        </p:nvSpPr>
        <p:spPr/>
        <p:txBody>
          <a:bodyPr/>
          <a:lstStyle/>
          <a:p>
            <a:pPr algn="ctr"/>
            <a:endParaRPr lang="en-GB" dirty="0"/>
          </a:p>
          <a:p>
            <a:pPr algn="ctr"/>
            <a:r>
              <a:rPr lang="en-GB" dirty="0"/>
              <a:t>Researching into GUI interfaces to implement for the game</a:t>
            </a:r>
          </a:p>
          <a:p>
            <a:pPr algn="ctr"/>
            <a:endParaRPr lang="en-GB" dirty="0"/>
          </a:p>
          <a:p>
            <a:pPr algn="ctr"/>
            <a:r>
              <a:rPr lang="en-GB" dirty="0"/>
              <a:t>Modifying the Connect4 proof of concept to work </a:t>
            </a:r>
          </a:p>
          <a:p>
            <a:pPr marL="36900" indent="0" algn="ctr">
              <a:buNone/>
            </a:pPr>
            <a:r>
              <a:rPr lang="en-GB" dirty="0"/>
              <a:t>with one real player and an AI opponent </a:t>
            </a:r>
          </a:p>
          <a:p>
            <a:pPr marL="36900" indent="0" algn="ctr">
              <a:buNone/>
            </a:pPr>
            <a:endParaRPr lang="en-GB" dirty="0"/>
          </a:p>
          <a:p>
            <a:pPr algn="ctr"/>
            <a:r>
              <a:rPr lang="en-GB" dirty="0"/>
              <a:t>Using my knowledge from the bandit problem proof of concept </a:t>
            </a:r>
          </a:p>
          <a:p>
            <a:pPr marL="36900" indent="0" algn="ctr">
              <a:buNone/>
            </a:pPr>
            <a:r>
              <a:rPr lang="en-GB" dirty="0"/>
              <a:t>and the research done into the Monte Carlo Tree Search Algorithm</a:t>
            </a:r>
          </a:p>
          <a:p>
            <a:pPr marL="36900" indent="0" algn="ctr">
              <a:buNone/>
            </a:pPr>
            <a:r>
              <a:rPr lang="en-GB" dirty="0"/>
              <a:t>to successfully code an AI opponent to play Connect4.</a:t>
            </a:r>
          </a:p>
        </p:txBody>
      </p:sp>
    </p:spTree>
    <p:extLst>
      <p:ext uri="{BB962C8B-B14F-4D97-AF65-F5344CB8AC3E}">
        <p14:creationId xmlns:p14="http://schemas.microsoft.com/office/powerpoint/2010/main" val="689138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19E4B9DE-D488-6B5E-3E8A-242786167F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54B149-AE51-CD2C-F095-9DF8AE43258D}"/>
              </a:ext>
            </a:extLst>
          </p:cNvPr>
          <p:cNvSpPr>
            <a:spLocks noGrp="1"/>
          </p:cNvSpPr>
          <p:nvPr>
            <p:ph type="title"/>
          </p:nvPr>
        </p:nvSpPr>
        <p:spPr>
          <a:xfrm>
            <a:off x="659661" y="1679225"/>
            <a:ext cx="3382832" cy="3499549"/>
          </a:xfrm>
        </p:spPr>
        <p:txBody>
          <a:bodyPr vert="horz" lIns="91440" tIns="45720" rIns="91440" bIns="45720" rtlCol="0" anchor="b">
            <a:normAutofit fontScale="90000"/>
          </a:bodyPr>
          <a:lstStyle/>
          <a:p>
            <a:pPr>
              <a:lnSpc>
                <a:spcPct val="90000"/>
              </a:lnSpc>
            </a:pPr>
            <a:r>
              <a:rPr lang="en-US" sz="3900" dirty="0"/>
              <a:t>Any Questions?</a:t>
            </a:r>
            <a:br>
              <a:rPr lang="en-US" sz="3900" dirty="0"/>
            </a:br>
            <a:br>
              <a:rPr lang="en-US" sz="3900" dirty="0"/>
            </a:br>
            <a:r>
              <a:rPr lang="en-US" sz="3900" dirty="0"/>
              <a:t>&amp;</a:t>
            </a:r>
            <a:br>
              <a:rPr lang="en-US" sz="3900" dirty="0"/>
            </a:br>
            <a:r>
              <a:rPr lang="en-US" sz="3900" dirty="0"/>
              <a:t>Thank You</a:t>
            </a:r>
            <a:br>
              <a:rPr lang="en-US" sz="3900" dirty="0"/>
            </a:br>
            <a:r>
              <a:rPr lang="en-US" sz="3900" dirty="0"/>
              <a:t>for </a:t>
            </a:r>
            <a:br>
              <a:rPr lang="en-US" sz="3900" dirty="0"/>
            </a:br>
            <a:r>
              <a:rPr lang="en-US" sz="3900" dirty="0"/>
              <a:t>Listening</a:t>
            </a:r>
          </a:p>
        </p:txBody>
      </p:sp>
      <p:pic>
        <p:nvPicPr>
          <p:cNvPr id="3098" name="Picture 3097">
            <a:extLst>
              <a:ext uri="{FF2B5EF4-FFF2-40B4-BE49-F238E27FC236}">
                <a16:creationId xmlns:a16="http://schemas.microsoft.com/office/drawing/2014/main" id="{08187575-5CB4-477B-AA47-020C6D2A78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3100" name="Picture 3099">
            <a:extLst>
              <a:ext uri="{FF2B5EF4-FFF2-40B4-BE49-F238E27FC236}">
                <a16:creationId xmlns:a16="http://schemas.microsoft.com/office/drawing/2014/main" id="{EE585F70-7C5D-424E-A182-39507AF48A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pic>
        <p:nvPicPr>
          <p:cNvPr id="3074" name="Picture 2" descr="Pin page">
            <a:extLst>
              <a:ext uri="{FF2B5EF4-FFF2-40B4-BE49-F238E27FC236}">
                <a16:creationId xmlns:a16="http://schemas.microsoft.com/office/drawing/2014/main" id="{0CEA4FC4-9661-0201-9719-6ECC3C0A73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2053" r="14856"/>
          <a:stretch/>
        </p:blipFill>
        <p:spPr bwMode="auto">
          <a:xfrm>
            <a:off x="4654297" y="10"/>
            <a:ext cx="7537704"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169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TM04033929[[fn=Slate]]</Template>
  <TotalTime>83</TotalTime>
  <Words>325</Words>
  <Application>Microsoft Office PowerPoint</Application>
  <PresentationFormat>Widescreen</PresentationFormat>
  <Paragraphs>40</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Calisto MT</vt:lpstr>
      <vt:lpstr>Wingdings 2</vt:lpstr>
      <vt:lpstr>Slate</vt:lpstr>
      <vt:lpstr>Game Playing  with Monte-Carlo Tree Search</vt:lpstr>
      <vt:lpstr>Introduction</vt:lpstr>
      <vt:lpstr>What is the algorithm?</vt:lpstr>
      <vt:lpstr>PowerPoint Presentation</vt:lpstr>
      <vt:lpstr>How will it be used in this project?</vt:lpstr>
      <vt:lpstr>Progress so far</vt:lpstr>
      <vt:lpstr>Further Steps</vt:lpstr>
      <vt:lpstr>Any Questions?  &amp; 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Danciu, Alexandra (2022)</dc:creator>
  <cp:lastModifiedBy>Danciu, Alexandra (2022)</cp:lastModifiedBy>
  <cp:revision>33</cp:revision>
  <dcterms:created xsi:type="dcterms:W3CDTF">2024-12-04T11:41:44Z</dcterms:created>
  <dcterms:modified xsi:type="dcterms:W3CDTF">2024-12-06T11:41:16Z</dcterms:modified>
</cp:coreProperties>
</file>