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sldIdLst>
    <p:sldId id="256" r:id="rId2"/>
    <p:sldId id="313" r:id="rId3"/>
    <p:sldId id="335" r:id="rId4"/>
    <p:sldId id="337" r:id="rId5"/>
    <p:sldId id="336" r:id="rId6"/>
    <p:sldId id="339" r:id="rId7"/>
    <p:sldId id="338" r:id="rId8"/>
    <p:sldId id="334" r:id="rId9"/>
    <p:sldId id="333" r:id="rId10"/>
    <p:sldId id="324" r:id="rId11"/>
    <p:sldId id="340" r:id="rId12"/>
    <p:sldId id="326" r:id="rId13"/>
    <p:sldId id="327" r:id="rId14"/>
    <p:sldId id="329" r:id="rId15"/>
    <p:sldId id="330" r:id="rId16"/>
    <p:sldId id="331" r:id="rId17"/>
    <p:sldId id="341" r:id="rId18"/>
    <p:sldId id="323" r:id="rId1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4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99D5679-8FFD-433D-939B-D1E6CA3927EB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577E98-F1E4-4710-A641-F855E4C11FE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77E98-F1E4-4710-A641-F855E4C11FED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97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D1E1A-3ABA-4F91-A483-90357860334E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10C9-E4E7-40C8-9055-09A27B49FA3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373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397A-4E49-41D2-8A55-B5B22BF51EDD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7EDE7-E5B6-434F-BB95-7D0B5A5A82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3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5CE7-8A1C-4A09-9FDB-360F5C4C74BE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5A47A-D39D-48B6-9287-935D20EF5A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49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A514-A13F-47D9-8A0D-35A5A96E630D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6513-2A8A-447A-9E2C-A41DF10C98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157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A8E82-A301-419E-9FF0-2C467AC098BA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BF409-4C88-493B-A7B9-30548A99A0C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626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DA72-4ECD-4AD2-A1D0-BDF45F01E052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E674-1629-4DAA-9E2D-36130B1A0C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79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CDC6-75EA-4F3D-8852-088AD5170B18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15F1-CF68-420A-8EBF-3351FDC1DF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386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77075-E8E6-439C-AF05-A0657AE59262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9A66A-4350-48C9-B870-02368E7673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81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52C7F-9803-4E61-850C-70966B13721E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6EEDE-B47E-4E67-8C0C-F31A15CA203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45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E130-2147-43D1-B89A-C6B7C5485F73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2AB95-6C97-47FD-AA95-93B2C210F0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99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7CACA-8BE7-495C-B81D-5164FF573AF4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15D-6D67-4A6A-BC5E-C4CE8CD7DF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565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3AD20183-0168-400D-A234-6487C9477F51}" type="datetimeFigureOut">
              <a:rPr lang="ru-RU"/>
              <a:pPr>
                <a:defRPr/>
              </a:pPr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4F8A539-8E47-4A39-878B-BD40D90A9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125" y="1708224"/>
            <a:ext cx="7570788" cy="92868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b="1" dirty="0" smtClean="0">
                <a:solidFill>
                  <a:schemeClr val="tx2"/>
                </a:solidFill>
              </a:rPr>
              <a:t>Обработка форм. Состояние страницы</a:t>
            </a:r>
            <a:endParaRPr lang="ru-RU" sz="3200" b="1" dirty="0">
              <a:solidFill>
                <a:schemeClr val="tx2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00113" y="2611438"/>
            <a:ext cx="727233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539501" y="2879725"/>
            <a:ext cx="82089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latin typeface="+mn-lt"/>
                <a:cs typeface="Arial" charset="0"/>
              </a:rPr>
              <a:t>Движки шаблонов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800" dirty="0" err="1" smtClean="0">
                <a:latin typeface="+mn-lt"/>
                <a:cs typeface="Arial" charset="0"/>
              </a:rPr>
              <a:t>Шаблонизатор</a:t>
            </a:r>
            <a:r>
              <a:rPr lang="ru-RU" sz="2800" dirty="0" smtClean="0">
                <a:latin typeface="+mn-lt"/>
                <a:cs typeface="Arial" charset="0"/>
              </a:rPr>
              <a:t> </a:t>
            </a:r>
            <a:r>
              <a:rPr lang="en-US" sz="2800" dirty="0" smtClean="0">
                <a:latin typeface="+mn-lt"/>
                <a:cs typeface="Arial" charset="0"/>
              </a:rPr>
              <a:t>handlebars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latin typeface="+mn-lt"/>
                <a:cs typeface="Arial" charset="0"/>
              </a:rPr>
              <a:t>Отправка данных на сервер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latin typeface="+mn-lt"/>
                <a:cs typeface="Arial" charset="0"/>
              </a:rPr>
              <a:t>Обработка форм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latin typeface="+mn-lt"/>
                <a:cs typeface="Arial" charset="0"/>
              </a:rPr>
              <a:t>Хранение данных в </a:t>
            </a:r>
            <a:r>
              <a:rPr lang="en-US" sz="2800" dirty="0" smtClean="0">
                <a:latin typeface="+mn-lt"/>
                <a:cs typeface="Arial" charset="0"/>
              </a:rPr>
              <a:t>cookie, session</a:t>
            </a:r>
            <a:endParaRPr lang="ru-RU" sz="28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204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Обработка форм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express = require('express')</a:t>
            </a: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app = express()</a:t>
            </a: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urlParser</a:t>
            </a:r>
            <a:r>
              <a:rPr lang="en-US" sz="2400" dirty="0">
                <a:latin typeface="+mn-lt"/>
              </a:rPr>
              <a:t> = </a:t>
            </a:r>
            <a:r>
              <a:rPr lang="en-US" sz="2400" dirty="0" err="1">
                <a:latin typeface="+mn-lt"/>
              </a:rPr>
              <a:t>express.urlencoded</a:t>
            </a:r>
            <a:r>
              <a:rPr lang="en-US" sz="2400" dirty="0">
                <a:latin typeface="+mn-lt"/>
              </a:rPr>
              <a:t>({extended: true});</a:t>
            </a: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app.get</a:t>
            </a:r>
            <a:r>
              <a:rPr lang="en-US" sz="2400" dirty="0">
                <a:latin typeface="+mn-lt"/>
              </a:rPr>
              <a:t>("/", (</a:t>
            </a:r>
            <a:r>
              <a:rPr lang="en-US" sz="2400" dirty="0" err="1">
                <a:latin typeface="+mn-lt"/>
              </a:rPr>
              <a:t>req</a:t>
            </a:r>
            <a:r>
              <a:rPr lang="en-US" sz="2400" dirty="0">
                <a:latin typeface="+mn-lt"/>
              </a:rPr>
              <a:t>, res) =&gt; </a:t>
            </a:r>
            <a:r>
              <a:rPr lang="en-US" sz="2400" dirty="0" err="1">
                <a:latin typeface="+mn-lt"/>
              </a:rPr>
              <a:t>res.sendFile</a:t>
            </a:r>
            <a:r>
              <a:rPr lang="en-US" sz="2400" dirty="0">
                <a:latin typeface="+mn-lt"/>
              </a:rPr>
              <a:t>(__</a:t>
            </a:r>
            <a:r>
              <a:rPr lang="en-US" sz="2400" dirty="0" err="1">
                <a:latin typeface="+mn-lt"/>
              </a:rPr>
              <a:t>dirname</a:t>
            </a:r>
            <a:r>
              <a:rPr lang="en-US" sz="2400" dirty="0">
                <a:latin typeface="+mn-lt"/>
              </a:rPr>
              <a:t> + '/templates/index.html'))</a:t>
            </a: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app.post</a:t>
            </a:r>
            <a:r>
              <a:rPr lang="en-US" sz="2400" dirty="0">
                <a:latin typeface="+mn-lt"/>
              </a:rPr>
              <a:t>("/", </a:t>
            </a:r>
            <a:r>
              <a:rPr lang="en-US" sz="2400" dirty="0" err="1">
                <a:latin typeface="+mn-lt"/>
              </a:rPr>
              <a:t>urlParser</a:t>
            </a:r>
            <a:r>
              <a:rPr lang="en-US" sz="2400" dirty="0">
                <a:latin typeface="+mn-lt"/>
              </a:rPr>
              <a:t>, (</a:t>
            </a:r>
            <a:r>
              <a:rPr lang="en-US" sz="2400" dirty="0" err="1">
                <a:latin typeface="+mn-lt"/>
              </a:rPr>
              <a:t>req</a:t>
            </a:r>
            <a:r>
              <a:rPr lang="en-US" sz="2400" dirty="0">
                <a:latin typeface="+mn-lt"/>
              </a:rPr>
              <a:t>, res) =&gt; {   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author = </a:t>
            </a:r>
            <a:r>
              <a:rPr lang="en-US" sz="2400" dirty="0" err="1">
                <a:latin typeface="+mn-lt"/>
              </a:rPr>
              <a:t>req.body.author</a:t>
            </a:r>
            <a:r>
              <a:rPr 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title = </a:t>
            </a:r>
            <a:r>
              <a:rPr lang="en-US" sz="2400" dirty="0" err="1">
                <a:latin typeface="+mn-lt"/>
              </a:rPr>
              <a:t>req.body.title</a:t>
            </a:r>
            <a:r>
              <a:rPr 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res.send</a:t>
            </a:r>
            <a:r>
              <a:rPr lang="en-US" sz="2400" dirty="0">
                <a:latin typeface="+mn-lt"/>
              </a:rPr>
              <a:t>(`${author} - ${title}`);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});</a:t>
            </a: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app.listen</a:t>
            </a:r>
            <a:r>
              <a:rPr lang="en-US" sz="2400" dirty="0">
                <a:latin typeface="+mn-lt"/>
              </a:rPr>
              <a:t>(3000)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7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204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Обработка форм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dirty="0" smtClean="0">
                <a:latin typeface="+mn-lt"/>
              </a:rPr>
              <a:t>При использовании </a:t>
            </a:r>
            <a:r>
              <a:rPr lang="en-US" sz="2400" dirty="0" smtClean="0">
                <a:latin typeface="+mn-lt"/>
              </a:rPr>
              <a:t>handlebars </a:t>
            </a:r>
            <a:r>
              <a:rPr lang="ru-RU" sz="2400" dirty="0" smtClean="0">
                <a:latin typeface="+mn-lt"/>
              </a:rPr>
              <a:t>для считывания пользовательских данных с формы все выглядит проще:</a:t>
            </a:r>
          </a:p>
          <a:p>
            <a:pPr eaLnBrk="1" hangingPunct="1">
              <a:defRPr/>
            </a:pPr>
            <a:endParaRPr lang="en-US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 smtClean="0">
                <a:latin typeface="+mn-lt"/>
              </a:rPr>
              <a:t>const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express = require('express')</a:t>
            </a: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app = express()</a:t>
            </a: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urlParser</a:t>
            </a:r>
            <a:r>
              <a:rPr lang="en-US" sz="2400" dirty="0">
                <a:latin typeface="+mn-lt"/>
              </a:rPr>
              <a:t> = </a:t>
            </a:r>
            <a:r>
              <a:rPr lang="en-US" sz="2400" dirty="0" err="1">
                <a:latin typeface="+mn-lt"/>
              </a:rPr>
              <a:t>express.urlencoded</a:t>
            </a:r>
            <a:r>
              <a:rPr lang="en-US" sz="2400" dirty="0">
                <a:latin typeface="+mn-lt"/>
              </a:rPr>
              <a:t>({extended: true});</a:t>
            </a: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app.get</a:t>
            </a:r>
            <a:r>
              <a:rPr lang="en-US" sz="2400" dirty="0">
                <a:latin typeface="+mn-lt"/>
              </a:rPr>
              <a:t>("/", (</a:t>
            </a:r>
            <a:r>
              <a:rPr lang="en-US" sz="2400" dirty="0" err="1">
                <a:latin typeface="+mn-lt"/>
              </a:rPr>
              <a:t>req</a:t>
            </a:r>
            <a:r>
              <a:rPr lang="en-US" sz="2400" dirty="0">
                <a:latin typeface="+mn-lt"/>
              </a:rPr>
              <a:t>, res) =&gt; </a:t>
            </a:r>
            <a:r>
              <a:rPr lang="en-US" sz="2400" dirty="0" err="1">
                <a:latin typeface="+mn-lt"/>
              </a:rPr>
              <a:t>res.sendFile</a:t>
            </a:r>
            <a:r>
              <a:rPr lang="en-US" sz="2400" dirty="0">
                <a:latin typeface="+mn-lt"/>
              </a:rPr>
              <a:t>(__</a:t>
            </a:r>
            <a:r>
              <a:rPr lang="en-US" sz="2400" dirty="0" err="1">
                <a:latin typeface="+mn-lt"/>
              </a:rPr>
              <a:t>dirname</a:t>
            </a:r>
            <a:r>
              <a:rPr lang="en-US" sz="2400" dirty="0">
                <a:latin typeface="+mn-lt"/>
              </a:rPr>
              <a:t> + '/templates/index.html'))</a:t>
            </a: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app.post</a:t>
            </a:r>
            <a:r>
              <a:rPr lang="en-US" sz="2400" dirty="0">
                <a:latin typeface="+mn-lt"/>
              </a:rPr>
              <a:t>("/", </a:t>
            </a:r>
            <a:r>
              <a:rPr lang="en-US" sz="2400" dirty="0" err="1">
                <a:latin typeface="+mn-lt"/>
              </a:rPr>
              <a:t>urlParser</a:t>
            </a:r>
            <a:r>
              <a:rPr lang="en-US" sz="2400" dirty="0">
                <a:latin typeface="+mn-lt"/>
              </a:rPr>
              <a:t>, (</a:t>
            </a:r>
            <a:r>
              <a:rPr lang="en-US" sz="2400" dirty="0" err="1">
                <a:latin typeface="+mn-lt"/>
              </a:rPr>
              <a:t>req</a:t>
            </a:r>
            <a:r>
              <a:rPr lang="en-US" sz="2400" dirty="0">
                <a:latin typeface="+mn-lt"/>
              </a:rPr>
              <a:t>, res) =&gt; {   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author = </a:t>
            </a:r>
            <a:r>
              <a:rPr lang="en-US" sz="2400" dirty="0" err="1">
                <a:latin typeface="+mn-lt"/>
              </a:rPr>
              <a:t>req.body.author</a:t>
            </a:r>
            <a:r>
              <a:rPr 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const</a:t>
            </a:r>
            <a:r>
              <a:rPr lang="en-US" sz="2400" dirty="0">
                <a:latin typeface="+mn-lt"/>
              </a:rPr>
              <a:t> title = </a:t>
            </a:r>
            <a:r>
              <a:rPr lang="en-US" sz="2400" dirty="0" err="1">
                <a:latin typeface="+mn-lt"/>
              </a:rPr>
              <a:t>req.body.title</a:t>
            </a:r>
            <a:r>
              <a:rPr 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res.send</a:t>
            </a:r>
            <a:r>
              <a:rPr lang="en-US" sz="2400" dirty="0">
                <a:latin typeface="+mn-lt"/>
              </a:rPr>
              <a:t>(`${author} - ${title}`);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});</a:t>
            </a:r>
          </a:p>
          <a:p>
            <a:pPr eaLnBrk="1" hangingPunct="1">
              <a:defRPr/>
            </a:pPr>
            <a:endParaRPr 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 err="1">
                <a:latin typeface="+mn-lt"/>
              </a:rPr>
              <a:t>app.listen</a:t>
            </a:r>
            <a:r>
              <a:rPr lang="en-US" sz="2400" dirty="0">
                <a:latin typeface="+mn-lt"/>
              </a:rPr>
              <a:t>(3000)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7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Cookie 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файлы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dirty="0">
                <a:latin typeface="+mn-lt"/>
              </a:rPr>
              <a:t>HTTP </a:t>
            </a:r>
            <a:r>
              <a:rPr lang="ru-RU" sz="2400" dirty="0" smtClean="0">
                <a:latin typeface="+mn-lt"/>
              </a:rPr>
              <a:t>– протокол без </a:t>
            </a:r>
            <a:r>
              <a:rPr lang="ru-RU" sz="2400" dirty="0">
                <a:latin typeface="+mn-lt"/>
              </a:rPr>
              <a:t>сохранения состояния</a:t>
            </a:r>
            <a:r>
              <a:rPr lang="ru-RU" sz="2400" dirty="0" smtClean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ru-RU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400" b="1" dirty="0">
                <a:latin typeface="+mn-lt"/>
              </a:rPr>
              <a:t>C</a:t>
            </a:r>
            <a:r>
              <a:rPr lang="ru-RU" sz="2400" b="1" dirty="0" err="1" smtClean="0">
                <a:latin typeface="+mn-lt"/>
              </a:rPr>
              <a:t>ookie</a:t>
            </a:r>
            <a:r>
              <a:rPr lang="ru-RU" sz="2400" b="1" dirty="0" smtClean="0">
                <a:latin typeface="+mn-lt"/>
              </a:rPr>
              <a:t>-файлы</a:t>
            </a:r>
            <a:r>
              <a:rPr lang="ru-RU" sz="2400" dirty="0" smtClean="0">
                <a:latin typeface="+mn-lt"/>
              </a:rPr>
              <a:t> – это фрагмент </a:t>
            </a:r>
            <a:r>
              <a:rPr lang="ru-RU" sz="2400" dirty="0">
                <a:latin typeface="+mn-lt"/>
              </a:rPr>
              <a:t>информации</a:t>
            </a:r>
            <a:r>
              <a:rPr lang="ru-RU" sz="2400" dirty="0" smtClean="0">
                <a:latin typeface="+mn-lt"/>
              </a:rPr>
              <a:t>, который </a:t>
            </a:r>
            <a:endParaRPr lang="ru-RU" sz="2400" dirty="0">
              <a:latin typeface="+mn-lt"/>
            </a:endParaRPr>
          </a:p>
          <a:p>
            <a:pPr eaLnBrk="1" hangingPunct="1">
              <a:defRPr/>
            </a:pPr>
            <a:r>
              <a:rPr lang="ru-RU" sz="2400" dirty="0">
                <a:latin typeface="+mn-lt"/>
              </a:rPr>
              <a:t>браузер хранит на протяжении настраиваемого промежутка </a:t>
            </a:r>
            <a:r>
              <a:rPr lang="ru-RU" sz="2400" dirty="0" smtClean="0">
                <a:latin typeface="+mn-lt"/>
              </a:rPr>
              <a:t>времени.</a:t>
            </a:r>
          </a:p>
          <a:p>
            <a:pPr eaLnBrk="1" hangingPunct="1">
              <a:defRPr/>
            </a:pPr>
            <a:endParaRPr lang="ru-RU" sz="24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-файлы не тайна для пользователя</a:t>
            </a:r>
            <a:r>
              <a:rPr lang="ru-RU" sz="2400" dirty="0" smtClean="0">
                <a:latin typeface="+mn-lt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</a:rPr>
              <a:t>Пользователь может удалять или отвергать </a:t>
            </a:r>
            <a:r>
              <a:rPr lang="ru-RU" sz="2400" dirty="0" err="1" smtClean="0">
                <a:latin typeface="+mn-lt"/>
              </a:rPr>
              <a:t>cookie</a:t>
            </a:r>
            <a:r>
              <a:rPr lang="ru-RU" sz="2400" dirty="0" smtClean="0">
                <a:latin typeface="+mn-lt"/>
              </a:rPr>
              <a:t>-файлы.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</a:rPr>
              <a:t>Стандартные </a:t>
            </a: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-файлы могут быть </a:t>
            </a:r>
            <a:r>
              <a:rPr lang="ru-RU" sz="2400" dirty="0" smtClean="0">
                <a:latin typeface="+mn-lt"/>
              </a:rPr>
              <a:t>подделаны.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-файлы могут использоваться для </a:t>
            </a:r>
            <a:r>
              <a:rPr lang="ru-RU" sz="2400" dirty="0" smtClean="0">
                <a:latin typeface="+mn-lt"/>
              </a:rPr>
              <a:t>атак.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</a:rPr>
              <a:t>Пользователи заметят, если вы станете злоупотреблять </a:t>
            </a:r>
            <a:r>
              <a:rPr lang="ru-RU" sz="2400" dirty="0" err="1" smtClean="0">
                <a:latin typeface="+mn-lt"/>
              </a:rPr>
              <a:t>cookie</a:t>
            </a:r>
            <a:r>
              <a:rPr lang="ru-RU" sz="2400" dirty="0" smtClean="0">
                <a:latin typeface="+mn-lt"/>
              </a:rPr>
              <a:t>-файлами.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+mn-lt"/>
              </a:rPr>
              <a:t>Сеансы предпочтительнее </a:t>
            </a:r>
            <a:r>
              <a:rPr lang="en-US" sz="2400" dirty="0">
                <a:latin typeface="+mn-lt"/>
              </a:rPr>
              <a:t>cookie-</a:t>
            </a:r>
            <a:r>
              <a:rPr lang="ru-RU" sz="2400" dirty="0" smtClean="0">
                <a:latin typeface="+mn-lt"/>
              </a:rPr>
              <a:t>файлов.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7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Cookie 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файлы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Для считывания </a:t>
            </a:r>
            <a:r>
              <a:rPr lang="en-US" sz="2000" dirty="0" smtClean="0">
                <a:latin typeface="+mn-lt"/>
              </a:rPr>
              <a:t>cookie-</a:t>
            </a:r>
            <a:r>
              <a:rPr lang="ru-RU" sz="2000" dirty="0" smtClean="0">
                <a:latin typeface="+mn-lt"/>
              </a:rPr>
              <a:t>файлов установите </a:t>
            </a:r>
            <a:r>
              <a:rPr lang="en-US" sz="2000" dirty="0" smtClean="0">
                <a:latin typeface="+mn-lt"/>
              </a:rPr>
              <a:t>cookie-parser</a:t>
            </a:r>
            <a:r>
              <a:rPr lang="ru-RU" sz="2000" dirty="0" smtClean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npm </a:t>
            </a:r>
            <a:r>
              <a:rPr lang="en-US" sz="2000" dirty="0" err="1" smtClean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 cookie-parser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//</a:t>
            </a:r>
            <a:r>
              <a:rPr lang="ru-RU" sz="2000" dirty="0" smtClean="0">
                <a:latin typeface="+mn-lt"/>
              </a:rPr>
              <a:t>подключение и использование на странице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cookieParser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 smtClean="0">
                <a:latin typeface="+mn-lt"/>
              </a:rPr>
              <a:t>require("cookie-parser");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app.use(</a:t>
            </a:r>
            <a:r>
              <a:rPr lang="en-US" sz="2000" dirty="0" err="1">
                <a:latin typeface="+mn-lt"/>
              </a:rPr>
              <a:t>cookieParser</a:t>
            </a:r>
            <a:r>
              <a:rPr lang="en-US" sz="2000" dirty="0">
                <a:latin typeface="+mn-lt"/>
              </a:rPr>
              <a:t>("</a:t>
            </a:r>
            <a:r>
              <a:rPr lang="en-US" sz="2000" dirty="0" err="1">
                <a:latin typeface="+mn-lt"/>
              </a:rPr>
              <a:t>secret_key</a:t>
            </a:r>
            <a:r>
              <a:rPr lang="en-US" sz="2000" dirty="0" smtClean="0">
                <a:latin typeface="+mn-lt"/>
              </a:rPr>
              <a:t>"));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//</a:t>
            </a:r>
            <a:r>
              <a:rPr lang="en-US" sz="2000" dirty="0">
                <a:latin typeface="+mn-lt"/>
              </a:rPr>
              <a:t>c</a:t>
            </a:r>
            <a:r>
              <a:rPr lang="ru-RU" sz="2000" dirty="0" err="1" smtClean="0">
                <a:latin typeface="+mn-lt"/>
              </a:rPr>
              <a:t>оздание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куки</a:t>
            </a:r>
            <a:r>
              <a:rPr lang="ru-RU" sz="2000" dirty="0" smtClean="0">
                <a:latin typeface="+mn-lt"/>
              </a:rPr>
              <a:t>-объекта:</a:t>
            </a: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 smtClean="0">
                <a:latin typeface="+mn-lt"/>
              </a:rPr>
              <a:t>res.cookie</a:t>
            </a:r>
            <a:r>
              <a:rPr lang="en-US" sz="2000" dirty="0" smtClean="0">
                <a:latin typeface="+mn-lt"/>
              </a:rPr>
              <a:t>("author", "</a:t>
            </a:r>
            <a:r>
              <a:rPr lang="ru-RU" sz="2000" dirty="0" smtClean="0">
                <a:latin typeface="+mn-lt"/>
              </a:rPr>
              <a:t>Акунин</a:t>
            </a:r>
            <a:r>
              <a:rPr lang="en-US" sz="2000" dirty="0" smtClean="0">
                <a:latin typeface="+mn-lt"/>
              </a:rPr>
              <a:t>");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//</a:t>
            </a:r>
            <a:r>
              <a:rPr lang="ru-RU" sz="2000" dirty="0" smtClean="0">
                <a:latin typeface="+mn-lt"/>
              </a:rPr>
              <a:t>ключ и значение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 smtClean="0">
                <a:latin typeface="+mn-lt"/>
              </a:rPr>
              <a:t>res.cookie</a:t>
            </a:r>
            <a:r>
              <a:rPr lang="en-US" sz="2000" dirty="0" smtClean="0">
                <a:latin typeface="+mn-lt"/>
              </a:rPr>
              <a:t>("book", "</a:t>
            </a:r>
            <a:r>
              <a:rPr lang="ru-RU" sz="2000" dirty="0" err="1" smtClean="0">
                <a:latin typeface="+mn-lt"/>
              </a:rPr>
              <a:t>Азазель</a:t>
            </a:r>
            <a:r>
              <a:rPr lang="en-US" sz="2000" dirty="0" smtClean="0">
                <a:latin typeface="+mn-lt"/>
              </a:rPr>
              <a:t>", </a:t>
            </a:r>
            <a:r>
              <a:rPr lang="en-US" sz="2000" dirty="0">
                <a:latin typeface="+mn-lt"/>
              </a:rPr>
              <a:t>{ signed: true </a:t>
            </a:r>
            <a:r>
              <a:rPr lang="en-US" sz="2000" dirty="0" smtClean="0">
                <a:latin typeface="+mn-lt"/>
              </a:rPr>
              <a:t>});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//</a:t>
            </a:r>
            <a:r>
              <a:rPr lang="ru-RU" sz="2000" dirty="0" smtClean="0">
                <a:latin typeface="+mn-lt"/>
              </a:rPr>
              <a:t>подписанный </a:t>
            </a:r>
            <a:r>
              <a:rPr lang="ru-RU" sz="2000" dirty="0" err="1" smtClean="0">
                <a:latin typeface="+mn-lt"/>
              </a:rPr>
              <a:t>куки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//</a:t>
            </a:r>
            <a:r>
              <a:rPr lang="ru-RU" sz="2000" dirty="0" smtClean="0">
                <a:latin typeface="+mn-lt"/>
              </a:rPr>
              <a:t>считываем </a:t>
            </a:r>
            <a:r>
              <a:rPr lang="ru-RU" sz="2000" dirty="0" err="1" smtClean="0">
                <a:latin typeface="+mn-lt"/>
              </a:rPr>
              <a:t>куки</a:t>
            </a:r>
            <a:r>
              <a:rPr lang="ru-RU" sz="2000" dirty="0" smtClean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let author = </a:t>
            </a:r>
            <a:r>
              <a:rPr lang="en-US" sz="2000" dirty="0" err="1" smtClean="0">
                <a:latin typeface="+mn-lt"/>
              </a:rPr>
              <a:t>req.cookies.author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let book = </a:t>
            </a:r>
            <a:r>
              <a:rPr lang="en-US" sz="2000" dirty="0" err="1" smtClean="0">
                <a:latin typeface="+mn-lt"/>
              </a:rPr>
              <a:t>req.signedCookies.book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//удаляем </a:t>
            </a:r>
            <a:r>
              <a:rPr lang="ru-RU" sz="2000" dirty="0" err="1">
                <a:latin typeface="+mn-lt"/>
              </a:rPr>
              <a:t>куки</a:t>
            </a:r>
            <a:r>
              <a:rPr lang="ru-RU" sz="2000" dirty="0" smtClean="0">
                <a:latin typeface="+mn-lt"/>
              </a:rPr>
              <a:t>:</a:t>
            </a: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res.clearCookie</a:t>
            </a:r>
            <a:r>
              <a:rPr lang="en-US" sz="2000" dirty="0">
                <a:latin typeface="+mn-lt"/>
              </a:rPr>
              <a:t>('author');</a:t>
            </a:r>
          </a:p>
        </p:txBody>
      </p:sp>
    </p:spTree>
    <p:extLst>
      <p:ext uri="{BB962C8B-B14F-4D97-AF65-F5344CB8AC3E}">
        <p14:creationId xmlns:p14="http://schemas.microsoft.com/office/powerpoint/2010/main" val="2275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Cookie 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файлы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b="1" dirty="0" smtClean="0">
                <a:latin typeface="+mn-lt"/>
              </a:rPr>
              <a:t>domain </a:t>
            </a:r>
            <a:r>
              <a:rPr lang="ru-RU" sz="2400" dirty="0" smtClean="0">
                <a:latin typeface="+mn-lt"/>
              </a:rPr>
              <a:t>– управляет доменами</a:t>
            </a:r>
            <a:r>
              <a:rPr lang="ru-RU" sz="2400" dirty="0">
                <a:latin typeface="+mn-lt"/>
              </a:rPr>
              <a:t>, с которыми связан </a:t>
            </a: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-файл, это позволяет привязывать </a:t>
            </a:r>
            <a:r>
              <a:rPr lang="ru-RU" sz="2400" dirty="0" err="1" smtClean="0">
                <a:latin typeface="+mn-lt"/>
              </a:rPr>
              <a:t>cookie</a:t>
            </a:r>
            <a:r>
              <a:rPr lang="ru-RU" sz="2400" dirty="0" smtClean="0">
                <a:latin typeface="+mn-lt"/>
              </a:rPr>
              <a:t>-файлы </a:t>
            </a:r>
            <a:r>
              <a:rPr lang="ru-RU" sz="2400" dirty="0">
                <a:latin typeface="+mn-lt"/>
              </a:rPr>
              <a:t>к конкретным </a:t>
            </a:r>
            <a:r>
              <a:rPr lang="ru-RU" sz="2400" dirty="0" err="1" smtClean="0">
                <a:latin typeface="+mn-lt"/>
              </a:rPr>
              <a:t>поддоменам</a:t>
            </a:r>
            <a:r>
              <a:rPr lang="ru-RU" sz="2400" dirty="0" smtClean="0">
                <a:latin typeface="+mn-lt"/>
              </a:rPr>
              <a:t>.</a:t>
            </a:r>
            <a:endParaRPr lang="ru-RU" sz="2400" dirty="0">
              <a:latin typeface="+mn-lt"/>
            </a:endParaRPr>
          </a:p>
          <a:p>
            <a:pPr eaLnBrk="1" hangingPunct="1">
              <a:defRPr/>
            </a:pPr>
            <a:r>
              <a:rPr lang="ru-RU" sz="2400" b="1" dirty="0" err="1" smtClean="0">
                <a:latin typeface="+mn-lt"/>
              </a:rPr>
              <a:t>path</a:t>
            </a:r>
            <a:r>
              <a:rPr lang="ru-RU" sz="2400" b="1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– управляет путем</a:t>
            </a:r>
            <a:r>
              <a:rPr lang="ru-RU" sz="2400" dirty="0">
                <a:latin typeface="+mn-lt"/>
              </a:rPr>
              <a:t>, на который распространяется действие данного </a:t>
            </a: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-файла. </a:t>
            </a:r>
          </a:p>
          <a:p>
            <a:pPr eaLnBrk="1" hangingPunct="1">
              <a:defRPr/>
            </a:pPr>
            <a:r>
              <a:rPr lang="ru-RU" sz="2400" b="1" dirty="0" err="1" smtClean="0">
                <a:latin typeface="+mn-lt"/>
              </a:rPr>
              <a:t>maxAge</a:t>
            </a:r>
            <a:r>
              <a:rPr lang="ru-RU" sz="2400" b="1" dirty="0" smtClean="0">
                <a:latin typeface="+mn-lt"/>
              </a:rPr>
              <a:t> – </a:t>
            </a:r>
            <a:r>
              <a:rPr lang="ru-RU" sz="2400" dirty="0">
                <a:latin typeface="+mn-lt"/>
              </a:rPr>
              <a:t>о</a:t>
            </a:r>
            <a:r>
              <a:rPr lang="ru-RU" sz="2400" dirty="0" smtClean="0">
                <a:latin typeface="+mn-lt"/>
              </a:rPr>
              <a:t>пределяет, </a:t>
            </a:r>
            <a:r>
              <a:rPr lang="ru-RU" sz="2400" dirty="0">
                <a:latin typeface="+mn-lt"/>
              </a:rPr>
              <a:t>сколько времени (в миллисекундах) клиент должен хранить </a:t>
            </a:r>
            <a:r>
              <a:rPr lang="ru-RU" sz="2400" dirty="0" err="1" smtClean="0">
                <a:latin typeface="+mn-lt"/>
              </a:rPr>
              <a:t>cookie</a:t>
            </a:r>
            <a:r>
              <a:rPr lang="ru-RU" sz="2400" dirty="0" smtClean="0">
                <a:latin typeface="+mn-lt"/>
              </a:rPr>
              <a:t>-файл </a:t>
            </a:r>
            <a:r>
              <a:rPr lang="ru-RU" sz="2400" dirty="0">
                <a:latin typeface="+mn-lt"/>
              </a:rPr>
              <a:t>до его удаления. </a:t>
            </a:r>
            <a:endParaRPr lang="ru-RU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400" b="1" dirty="0">
                <a:latin typeface="+mn-lt"/>
              </a:rPr>
              <a:t>s</a:t>
            </a:r>
            <a:r>
              <a:rPr lang="ru-RU" sz="2400" b="1" dirty="0" err="1" smtClean="0">
                <a:latin typeface="+mn-lt"/>
              </a:rPr>
              <a:t>ecure</a:t>
            </a:r>
            <a:r>
              <a:rPr lang="ru-RU" sz="2400" b="1" dirty="0" smtClean="0">
                <a:latin typeface="+mn-lt"/>
              </a:rPr>
              <a:t> – </a:t>
            </a:r>
            <a:r>
              <a:rPr lang="ru-RU" sz="2400" dirty="0">
                <a:latin typeface="+mn-lt"/>
              </a:rPr>
              <a:t>у</a:t>
            </a:r>
            <a:r>
              <a:rPr lang="ru-RU" sz="2400" dirty="0" smtClean="0">
                <a:latin typeface="+mn-lt"/>
              </a:rPr>
              <a:t>казывает, </a:t>
            </a:r>
            <a:r>
              <a:rPr lang="ru-RU" sz="2400" dirty="0">
                <a:latin typeface="+mn-lt"/>
              </a:rPr>
              <a:t>что данный </a:t>
            </a: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 будет отправляться только через </a:t>
            </a:r>
            <a:r>
              <a:rPr lang="ru-RU" sz="2400" dirty="0" smtClean="0">
                <a:latin typeface="+mn-lt"/>
              </a:rPr>
              <a:t>защищенное </a:t>
            </a:r>
            <a:r>
              <a:rPr lang="ru-RU" sz="2400" dirty="0">
                <a:latin typeface="+mn-lt"/>
              </a:rPr>
              <a:t>(HTTPS) соединение.</a:t>
            </a:r>
          </a:p>
          <a:p>
            <a:pPr eaLnBrk="1" hangingPunct="1">
              <a:defRPr/>
            </a:pPr>
            <a:r>
              <a:rPr lang="ru-RU" sz="2400" b="1" dirty="0" err="1" smtClean="0">
                <a:latin typeface="+mn-lt"/>
              </a:rPr>
              <a:t>httpOnly</a:t>
            </a:r>
            <a:r>
              <a:rPr lang="ru-RU" sz="2400" b="1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– установка значения </a:t>
            </a:r>
            <a:r>
              <a:rPr lang="ru-RU" sz="2400" dirty="0">
                <a:latin typeface="+mn-lt"/>
              </a:rPr>
              <a:t>этого параметра в </a:t>
            </a:r>
            <a:r>
              <a:rPr lang="ru-RU" sz="2400" dirty="0" err="1">
                <a:latin typeface="+mn-lt"/>
              </a:rPr>
              <a:t>true</a:t>
            </a:r>
            <a:r>
              <a:rPr lang="ru-RU" sz="2400" dirty="0">
                <a:latin typeface="+mn-lt"/>
              </a:rPr>
              <a:t> указывает, что </a:t>
            </a: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 будет </a:t>
            </a:r>
            <a:r>
              <a:rPr lang="ru-RU" sz="2400" dirty="0" smtClean="0">
                <a:latin typeface="+mn-lt"/>
              </a:rPr>
              <a:t>изменяться </a:t>
            </a:r>
            <a:r>
              <a:rPr lang="ru-RU" sz="2400" dirty="0">
                <a:latin typeface="+mn-lt"/>
              </a:rPr>
              <a:t>только сервером. </a:t>
            </a:r>
            <a:r>
              <a:rPr lang="en-US" sz="2400" b="1" dirty="0" smtClean="0">
                <a:latin typeface="+mn-lt"/>
              </a:rPr>
              <a:t>s</a:t>
            </a:r>
            <a:r>
              <a:rPr lang="ru-RU" sz="2400" b="1" dirty="0" err="1" smtClean="0">
                <a:latin typeface="+mn-lt"/>
              </a:rPr>
              <a:t>igned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</a:t>
            </a:r>
            <a:r>
              <a:rPr lang="ru-RU" sz="2400" dirty="0" smtClean="0">
                <a:latin typeface="+mn-lt"/>
              </a:rPr>
              <a:t>установите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в </a:t>
            </a:r>
            <a:r>
              <a:rPr lang="ru-RU" sz="2400" dirty="0" err="1">
                <a:latin typeface="+mn-lt"/>
              </a:rPr>
              <a:t>true</a:t>
            </a:r>
            <a:r>
              <a:rPr lang="ru-RU" sz="2400" dirty="0">
                <a:latin typeface="+mn-lt"/>
              </a:rPr>
              <a:t>, чтобы подписать данный </a:t>
            </a:r>
            <a:r>
              <a:rPr lang="ru-RU" sz="2400" dirty="0" err="1">
                <a:latin typeface="+mn-lt"/>
              </a:rPr>
              <a:t>cookie</a:t>
            </a:r>
            <a:r>
              <a:rPr lang="ru-RU" sz="2400" dirty="0">
                <a:latin typeface="+mn-lt"/>
              </a:rPr>
              <a:t>-файл, </a:t>
            </a:r>
            <a:r>
              <a:rPr lang="ru-RU" sz="2400" dirty="0" smtClean="0">
                <a:latin typeface="+mn-lt"/>
              </a:rPr>
              <a:t>делая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его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доступным в </a:t>
            </a:r>
            <a:r>
              <a:rPr lang="ru-RU" sz="2400" dirty="0" err="1">
                <a:latin typeface="+mn-lt"/>
              </a:rPr>
              <a:t>res.signedCookies</a:t>
            </a:r>
            <a:r>
              <a:rPr lang="ru-RU" sz="2400" dirty="0">
                <a:latin typeface="+mn-lt"/>
              </a:rPr>
              <a:t> вместо </a:t>
            </a:r>
            <a:r>
              <a:rPr lang="ru-RU" sz="2400" dirty="0" err="1" smtClean="0">
                <a:latin typeface="+mn-lt"/>
              </a:rPr>
              <a:t>res.cookies</a:t>
            </a:r>
            <a:r>
              <a:rPr lang="ru-RU" sz="2400" dirty="0" smtClean="0">
                <a:latin typeface="+mn-lt"/>
              </a:rPr>
              <a:t>.</a:t>
            </a:r>
            <a:r>
              <a:rPr lang="en-US" sz="2400" dirty="0" smtClean="0">
                <a:latin typeface="+mn-lt"/>
              </a:rPr>
              <a:t> </a:t>
            </a:r>
            <a:endParaRPr lang="ru-RU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1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025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Сеансы (сессии)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b="1" dirty="0" smtClean="0">
                <a:latin typeface="+mn-lt"/>
              </a:rPr>
              <a:t>Сеансы (сессии) </a:t>
            </a:r>
            <a:r>
              <a:rPr lang="ru-RU" sz="2400" dirty="0" smtClean="0">
                <a:latin typeface="+mn-lt"/>
              </a:rPr>
              <a:t>– это удобный </a:t>
            </a:r>
            <a:r>
              <a:rPr lang="ru-RU" sz="2400" dirty="0">
                <a:latin typeface="+mn-lt"/>
              </a:rPr>
              <a:t>способ сохранения </a:t>
            </a:r>
            <a:r>
              <a:rPr lang="ru-RU" sz="2400" dirty="0" smtClean="0">
                <a:latin typeface="+mn-lt"/>
              </a:rPr>
              <a:t>состояния страницы.</a:t>
            </a:r>
            <a:endParaRPr lang="en-US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400" b="1" dirty="0">
                <a:latin typeface="+mn-lt"/>
              </a:rPr>
              <a:t>Сеансы (сессии) </a:t>
            </a:r>
            <a:r>
              <a:rPr lang="ru-RU" sz="2400" dirty="0">
                <a:latin typeface="+mn-lt"/>
              </a:rPr>
              <a:t>– п</a:t>
            </a:r>
            <a:r>
              <a:rPr lang="ru-RU" sz="2400" dirty="0" smtClean="0">
                <a:latin typeface="+mn-lt"/>
              </a:rPr>
              <a:t>ромежуток </a:t>
            </a:r>
            <a:r>
              <a:rPr lang="ru-RU" sz="2400" dirty="0">
                <a:latin typeface="+mn-lt"/>
              </a:rPr>
              <a:t>времени, в течении которого пользователь находится на </a:t>
            </a:r>
            <a:r>
              <a:rPr lang="ru-RU" sz="2400" dirty="0" smtClean="0">
                <a:latin typeface="+mn-lt"/>
              </a:rPr>
              <a:t>сайте.</a:t>
            </a:r>
          </a:p>
          <a:p>
            <a:pPr eaLnBrk="1" hangingPunct="1">
              <a:defRPr/>
            </a:pPr>
            <a:endParaRPr lang="ru-RU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400" dirty="0" smtClean="0">
                <a:latin typeface="+mn-lt"/>
              </a:rPr>
              <a:t>Для </a:t>
            </a:r>
            <a:r>
              <a:rPr lang="ru-RU" sz="2400" dirty="0">
                <a:latin typeface="+mn-lt"/>
              </a:rPr>
              <a:t>реализации </a:t>
            </a:r>
            <a:r>
              <a:rPr lang="ru-RU" sz="2400" dirty="0" smtClean="0">
                <a:latin typeface="+mn-lt"/>
              </a:rPr>
              <a:t>сеансов </a:t>
            </a:r>
            <a:r>
              <a:rPr lang="ru-RU" sz="2400" dirty="0">
                <a:latin typeface="+mn-lt"/>
              </a:rPr>
              <a:t>необходимо </a:t>
            </a:r>
            <a:r>
              <a:rPr lang="ru-RU" sz="2400" dirty="0" smtClean="0">
                <a:latin typeface="+mn-lt"/>
              </a:rPr>
              <a:t>хранить </a:t>
            </a:r>
            <a:r>
              <a:rPr lang="ru-RU" sz="2400" dirty="0">
                <a:latin typeface="+mn-lt"/>
              </a:rPr>
              <a:t>на </a:t>
            </a:r>
            <a:r>
              <a:rPr lang="ru-RU" sz="2400" dirty="0" smtClean="0">
                <a:latin typeface="+mn-lt"/>
              </a:rPr>
              <a:t>клиенте </a:t>
            </a:r>
            <a:r>
              <a:rPr lang="ru-RU" sz="2400" dirty="0" err="1" smtClean="0">
                <a:latin typeface="+mn-lt"/>
              </a:rPr>
              <a:t>cookie</a:t>
            </a:r>
            <a:r>
              <a:rPr lang="ru-RU" sz="2400" dirty="0" smtClean="0">
                <a:latin typeface="+mn-lt"/>
              </a:rPr>
              <a:t>-файл</a:t>
            </a:r>
            <a:r>
              <a:rPr lang="ru-RU" sz="2400" dirty="0">
                <a:latin typeface="+mn-lt"/>
              </a:rPr>
              <a:t>, содержащий уникальный </a:t>
            </a:r>
            <a:r>
              <a:rPr lang="ru-RU" sz="2400" dirty="0" smtClean="0">
                <a:latin typeface="+mn-lt"/>
              </a:rPr>
              <a:t>идентификатор сеанса. </a:t>
            </a:r>
            <a:r>
              <a:rPr lang="ru-RU" sz="2400" dirty="0">
                <a:latin typeface="+mn-lt"/>
              </a:rPr>
              <a:t>Сервер </a:t>
            </a:r>
            <a:r>
              <a:rPr lang="ru-RU" sz="2400" dirty="0" smtClean="0">
                <a:latin typeface="+mn-lt"/>
              </a:rPr>
              <a:t>будет </a:t>
            </a:r>
            <a:r>
              <a:rPr lang="ru-RU" sz="2400" dirty="0">
                <a:latin typeface="+mn-lt"/>
              </a:rPr>
              <a:t>использовать этот идентификатор для извлечения информации о </a:t>
            </a:r>
            <a:r>
              <a:rPr lang="ru-RU" sz="2400" dirty="0" smtClean="0">
                <a:latin typeface="+mn-lt"/>
              </a:rPr>
              <a:t>соответствующем сеансе.</a:t>
            </a:r>
          </a:p>
          <a:p>
            <a:pPr eaLnBrk="1" hangingPunct="1">
              <a:defRPr/>
            </a:pPr>
            <a:endParaRPr lang="ru-RU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npm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express-session</a:t>
            </a:r>
          </a:p>
          <a:p>
            <a:pPr eaLnBrk="1" hangingPunct="1">
              <a:defRPr/>
            </a:pPr>
            <a:endParaRPr lang="ru-RU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025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Сеансы (сессии)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836712"/>
            <a:ext cx="849662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Подключаем </a:t>
            </a:r>
            <a:r>
              <a:rPr lang="en-US" sz="2000" dirty="0" smtClean="0">
                <a:latin typeface="+mn-lt"/>
              </a:rPr>
              <a:t>express-session:</a:t>
            </a:r>
          </a:p>
          <a:p>
            <a:pPr eaLnBrk="1" hangingPunct="1">
              <a:defRPr/>
            </a:pPr>
            <a:r>
              <a:rPr lang="en-US" sz="2000" dirty="0" err="1" smtClean="0">
                <a:latin typeface="+mn-lt"/>
              </a:rPr>
              <a:t>const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session = require('express-session')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app.use(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session({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secret: '</a:t>
            </a:r>
            <a:r>
              <a:rPr lang="en-US" sz="2000" dirty="0" err="1">
                <a:latin typeface="+mn-lt"/>
              </a:rPr>
              <a:t>secret_key</a:t>
            </a:r>
            <a:r>
              <a:rPr lang="en-US" sz="2000" dirty="0">
                <a:latin typeface="+mn-lt"/>
              </a:rPr>
              <a:t>',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resave: true,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</a:t>
            </a:r>
            <a:r>
              <a:rPr lang="en-US" sz="2000" dirty="0" err="1">
                <a:latin typeface="+mn-lt"/>
              </a:rPr>
              <a:t>saveUninitialized</a:t>
            </a:r>
            <a:r>
              <a:rPr lang="en-US" sz="2000" dirty="0">
                <a:latin typeface="+mn-lt"/>
              </a:rPr>
              <a:t>: true,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})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)</a:t>
            </a:r>
            <a:endParaRPr lang="en-US" sz="2000" dirty="0" smtClean="0">
              <a:latin typeface="+mn-lt"/>
            </a:endParaRPr>
          </a:p>
          <a:p>
            <a:pPr eaLnBrk="1" hangingPunct="1">
              <a:defRPr/>
            </a:pP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После подключения сессию сразу можно использовать: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req.session.userName</a:t>
            </a:r>
            <a:r>
              <a:rPr lang="en-US" sz="2000" dirty="0">
                <a:latin typeface="+mn-lt"/>
              </a:rPr>
              <a:t> = 'Anonymous';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var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colorScheme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 err="1">
                <a:latin typeface="+mn-lt"/>
              </a:rPr>
              <a:t>req.session.colorScheme</a:t>
            </a:r>
            <a:r>
              <a:rPr lang="en-US" sz="2000" dirty="0">
                <a:latin typeface="+mn-lt"/>
              </a:rPr>
              <a:t> || </a:t>
            </a:r>
            <a:r>
              <a:rPr lang="en-US" sz="2000" dirty="0" smtClean="0">
                <a:latin typeface="+mn-lt"/>
              </a:rPr>
              <a:t>'dark‘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Удаление сессии: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req.session.userName</a:t>
            </a:r>
            <a:r>
              <a:rPr lang="en-US" sz="2000" dirty="0">
                <a:latin typeface="+mn-lt"/>
              </a:rPr>
              <a:t> = null; </a:t>
            </a: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b="1" dirty="0" smtClean="0">
                <a:latin typeface="+mn-lt"/>
              </a:rPr>
              <a:t>delete </a:t>
            </a:r>
            <a:r>
              <a:rPr lang="en-US" sz="2000" dirty="0" err="1">
                <a:latin typeface="+mn-lt"/>
              </a:rPr>
              <a:t>req.session.colorScheme</a:t>
            </a:r>
            <a:r>
              <a:rPr lang="en-US" sz="2000" dirty="0">
                <a:latin typeface="+mn-lt"/>
              </a:rPr>
              <a:t>; // </a:t>
            </a:r>
            <a:r>
              <a:rPr lang="ru-RU" sz="2000" dirty="0" smtClean="0">
                <a:latin typeface="+mn-lt"/>
              </a:rPr>
              <a:t>фактическое 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23193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025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Сеансы (сессии)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91756"/>
            <a:ext cx="849662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b="1" dirty="0" smtClean="0">
                <a:latin typeface="+mn-lt"/>
              </a:rPr>
              <a:t>Пример использования сессии</a:t>
            </a:r>
            <a:r>
              <a:rPr lang="en-US" sz="2000" b="1" dirty="0">
                <a:latin typeface="+mn-lt"/>
              </a:rPr>
              <a:t>:</a:t>
            </a:r>
            <a:endParaRPr lang="en-US" sz="2000" b="1" dirty="0" smtClean="0">
              <a:latin typeface="+mn-lt"/>
            </a:endParaRPr>
          </a:p>
          <a:p>
            <a:pPr eaLnBrk="1" hangingPunct="1">
              <a:defRPr/>
            </a:pPr>
            <a:endParaRPr lang="ru-RU" sz="2000" b="1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//</a:t>
            </a:r>
            <a:r>
              <a:rPr lang="ru-RU" sz="2000" dirty="0" smtClean="0">
                <a:latin typeface="+mn-lt"/>
              </a:rPr>
              <a:t>считываем введенные пользователем данные (из</a:t>
            </a:r>
            <a:r>
              <a:rPr lang="en-US" sz="2000" dirty="0" smtClean="0">
                <a:latin typeface="+mn-lt"/>
              </a:rPr>
              <a:t> post-</a:t>
            </a:r>
            <a:r>
              <a:rPr lang="ru-RU" sz="2000" dirty="0" smtClean="0">
                <a:latin typeface="+mn-lt"/>
              </a:rPr>
              <a:t>запроса) и сохраняем их в сессию</a:t>
            </a: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app.post</a:t>
            </a:r>
            <a:r>
              <a:rPr lang="en-US" sz="2000" dirty="0">
                <a:latin typeface="+mn-lt"/>
              </a:rPr>
              <a:t>("/</a:t>
            </a:r>
            <a:r>
              <a:rPr lang="en-US" sz="2000" dirty="0" err="1">
                <a:latin typeface="+mn-lt"/>
              </a:rPr>
              <a:t>auth</a:t>
            </a:r>
            <a:r>
              <a:rPr lang="en-US" sz="2000" dirty="0">
                <a:latin typeface="+mn-lt"/>
              </a:rPr>
              <a:t>", </a:t>
            </a:r>
            <a:r>
              <a:rPr lang="en-US" sz="2000" dirty="0" err="1">
                <a:latin typeface="+mn-lt"/>
              </a:rPr>
              <a:t>urlParser</a:t>
            </a:r>
            <a:r>
              <a:rPr lang="en-US" sz="2000" dirty="0">
                <a:latin typeface="+mn-lt"/>
              </a:rPr>
              <a:t>, 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res) =&gt; {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if (</a:t>
            </a:r>
            <a:r>
              <a:rPr lang="en-US" sz="2000" dirty="0" err="1">
                <a:latin typeface="+mn-lt"/>
              </a:rPr>
              <a:t>req.body.username</a:t>
            </a:r>
            <a:r>
              <a:rPr lang="en-US" sz="2000" dirty="0">
                <a:latin typeface="+mn-lt"/>
              </a:rPr>
              <a:t> != null) {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</a:t>
            </a:r>
            <a:r>
              <a:rPr lang="en-US" sz="2000" dirty="0" err="1">
                <a:latin typeface="+mn-lt"/>
              </a:rPr>
              <a:t>req.session.username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 err="1">
                <a:latin typeface="+mn-lt"/>
              </a:rPr>
              <a:t>req.body.username</a:t>
            </a:r>
            <a:r>
              <a:rPr 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username.name = </a:t>
            </a:r>
            <a:r>
              <a:rPr lang="en-US" sz="2000" dirty="0" err="1">
                <a:latin typeface="+mn-lt"/>
              </a:rPr>
              <a:t>req.session.username</a:t>
            </a:r>
            <a:r>
              <a:rPr 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res.render</a:t>
            </a:r>
            <a:r>
              <a:rPr lang="en-US" sz="2000" dirty="0" smtClean="0">
                <a:latin typeface="+mn-lt"/>
              </a:rPr>
              <a:t>('main', </a:t>
            </a:r>
            <a:r>
              <a:rPr lang="en-US" sz="2000" dirty="0">
                <a:latin typeface="+mn-lt"/>
              </a:rPr>
              <a:t>username)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//</a:t>
            </a:r>
            <a:r>
              <a:rPr lang="en-US" sz="2000" dirty="0" err="1">
                <a:latin typeface="+mn-lt"/>
              </a:rPr>
              <a:t>res.sendStatus</a:t>
            </a:r>
            <a:r>
              <a:rPr lang="en-US" sz="2000" dirty="0">
                <a:latin typeface="+mn-lt"/>
              </a:rPr>
              <a:t>(200);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})</a:t>
            </a:r>
            <a:endParaRPr lang="ru-RU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8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4557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>
                <a:solidFill>
                  <a:schemeClr val="tx2"/>
                </a:solidFill>
                <a:latin typeface="+mn-lt"/>
                <a:cs typeface="Arial" charset="0"/>
              </a:rPr>
              <a:t>Лабораторная работа 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11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95536" y="908720"/>
            <a:ext cx="83534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Создать проект с использованием пакетов </a:t>
            </a:r>
            <a:r>
              <a:rPr lang="en-US" sz="2000" dirty="0" smtClean="0">
                <a:latin typeface="+mn-lt"/>
              </a:rPr>
              <a:t>handlebars, express-handlebars, </a:t>
            </a:r>
            <a:r>
              <a:rPr lang="en-US" sz="2000" dirty="0">
                <a:latin typeface="+mn-lt"/>
              </a:rPr>
              <a:t>cookie-parser</a:t>
            </a:r>
            <a:r>
              <a:rPr lang="ru-RU" sz="2000" dirty="0" smtClean="0">
                <a:latin typeface="+mn-lt"/>
              </a:rPr>
              <a:t>.</a:t>
            </a:r>
            <a:r>
              <a:rPr lang="en-US" sz="2000" dirty="0" smtClean="0">
                <a:latin typeface="+mn-lt"/>
              </a:rPr>
              <a:t> 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Проект должен содержать страницы</a:t>
            </a:r>
            <a:r>
              <a:rPr lang="en-US" sz="2000" dirty="0" smtClean="0">
                <a:latin typeface="+mn-lt"/>
              </a:rPr>
              <a:t>:</a:t>
            </a:r>
            <a:endParaRPr lang="ru-RU" sz="20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+mn-lt"/>
              </a:rPr>
              <a:t>Главная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+mn-lt"/>
              </a:rPr>
              <a:t>Выбор товара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+mn-lt"/>
              </a:rPr>
              <a:t>Чек</a:t>
            </a: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На странице «Выбор товара» пользователь выбирает товар (используйте поля </a:t>
            </a:r>
            <a:r>
              <a:rPr lang="en-US" sz="2000" dirty="0" smtClean="0">
                <a:latin typeface="+mn-lt"/>
              </a:rPr>
              <a:t>checkbox</a:t>
            </a:r>
            <a:r>
              <a:rPr lang="ru-RU" sz="2000" dirty="0" smtClean="0">
                <a:latin typeface="+mn-lt"/>
              </a:rPr>
              <a:t> и сохранение выбора в </a:t>
            </a:r>
            <a:r>
              <a:rPr lang="en-US" sz="2000" smtClean="0">
                <a:latin typeface="+mn-lt"/>
              </a:rPr>
              <a:t>cookie</a:t>
            </a:r>
            <a:r>
              <a:rPr lang="ru-RU" sz="2000" smtClean="0">
                <a:latin typeface="+mn-lt"/>
              </a:rPr>
              <a:t>). </a:t>
            </a:r>
            <a:r>
              <a:rPr lang="ru-RU" sz="2000" dirty="0" smtClean="0">
                <a:latin typeface="+mn-lt"/>
              </a:rPr>
              <a:t>По окончанию выбора пользователь перенаправляется на страницу «Чек», где отображается общая сумма выбранных товаров. </a:t>
            </a: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После этого можно еще раз зайти на страницу «Выбор товара». Сумма чека должна будет увеличиться на сохраненную в </a:t>
            </a:r>
            <a:r>
              <a:rPr lang="en-US" sz="2000" dirty="0" smtClean="0">
                <a:latin typeface="+mn-lt"/>
              </a:rPr>
              <a:t>cookie</a:t>
            </a:r>
            <a:r>
              <a:rPr lang="ru-RU" sz="2000" dirty="0" smtClean="0">
                <a:latin typeface="+mn-lt"/>
              </a:rPr>
              <a:t>.</a:t>
            </a:r>
            <a:endParaRPr lang="en-US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Используйте в качестве основы готовый проект </a:t>
            </a:r>
            <a:r>
              <a:rPr lang="en-US" sz="2000" i="1" dirty="0" smtClean="0">
                <a:latin typeface="+mn-lt"/>
              </a:rPr>
              <a:t>l11-cookie</a:t>
            </a:r>
            <a:r>
              <a:rPr lang="ru-RU" sz="2000" dirty="0" smtClean="0">
                <a:latin typeface="+mn-lt"/>
              </a:rPr>
              <a:t>. </a:t>
            </a: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В проекте </a:t>
            </a:r>
            <a:r>
              <a:rPr lang="en-US" sz="2000" i="1" dirty="0">
                <a:latin typeface="+mn-lt"/>
              </a:rPr>
              <a:t>l11-cookie </a:t>
            </a:r>
            <a:r>
              <a:rPr lang="ru-RU" sz="2000" dirty="0" smtClean="0">
                <a:latin typeface="+mn-lt"/>
              </a:rPr>
              <a:t>сумма выводится сразу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после </a:t>
            </a:r>
            <a:r>
              <a:rPr lang="en-US" sz="2000" dirty="0" smtClean="0">
                <a:latin typeface="+mn-lt"/>
              </a:rPr>
              <a:t>post-</a:t>
            </a:r>
            <a:r>
              <a:rPr lang="ru-RU" sz="2000" dirty="0" smtClean="0">
                <a:latin typeface="+mn-lt"/>
              </a:rPr>
              <a:t>запроса. </a:t>
            </a:r>
            <a:r>
              <a:rPr lang="ru-RU" sz="2000" dirty="0">
                <a:latin typeface="+mn-lt"/>
              </a:rPr>
              <a:t>В</a:t>
            </a:r>
            <a:r>
              <a:rPr lang="ru-RU" sz="2000" dirty="0" smtClean="0">
                <a:latin typeface="+mn-lt"/>
              </a:rPr>
              <a:t>ам необходимо добавить вывод чека с учетом ранее выбранных товаров, т.е. использовать информацию, сохраненную в </a:t>
            </a:r>
            <a:r>
              <a:rPr lang="en-US" sz="2000" dirty="0" smtClean="0">
                <a:latin typeface="+mn-lt"/>
              </a:rPr>
              <a:t>cookie</a:t>
            </a:r>
            <a:r>
              <a:rPr lang="ru-RU" sz="2000" dirty="0" smtClean="0">
                <a:latin typeface="+mn-lt"/>
              </a:rPr>
              <a:t>.</a:t>
            </a:r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534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Движки шаблонов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801280"/>
            <a:ext cx="849662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Использование шаблонов (представлений) для разработки </a:t>
            </a:r>
            <a:r>
              <a:rPr lang="en-US" sz="2000" dirty="0" smtClean="0">
                <a:latin typeface="+mn-lt"/>
              </a:rPr>
              <a:t>html-</a:t>
            </a:r>
            <a:r>
              <a:rPr lang="ru-RU" sz="2000" dirty="0" smtClean="0">
                <a:latin typeface="+mn-lt"/>
              </a:rPr>
              <a:t>страниц на сервере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называют </a:t>
            </a:r>
            <a:r>
              <a:rPr lang="ru-RU" sz="2000" i="1" dirty="0">
                <a:latin typeface="+mn-lt"/>
              </a:rPr>
              <a:t>рендерингом на стороне сервера </a:t>
            </a:r>
            <a:r>
              <a:rPr lang="ru-RU" sz="2000" dirty="0">
                <a:latin typeface="+mn-lt"/>
              </a:rPr>
              <a:t>(SSR</a:t>
            </a:r>
            <a:r>
              <a:rPr lang="ru-RU" sz="2000" dirty="0" smtClean="0">
                <a:latin typeface="+mn-lt"/>
              </a:rPr>
              <a:t>).</a:t>
            </a: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Движок шаблонов </a:t>
            </a:r>
            <a:r>
              <a:rPr lang="ru-RU" sz="2000" dirty="0">
                <a:latin typeface="+mn-lt"/>
              </a:rPr>
              <a:t>(</a:t>
            </a:r>
            <a:r>
              <a:rPr lang="ru-RU" sz="2000" dirty="0" err="1">
                <a:latin typeface="+mn-lt"/>
              </a:rPr>
              <a:t>view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engine</a:t>
            </a:r>
            <a:r>
              <a:rPr lang="ru-RU" sz="2000" dirty="0" smtClean="0">
                <a:latin typeface="+mn-lt"/>
              </a:rPr>
              <a:t>) называют </a:t>
            </a:r>
            <a:r>
              <a:rPr lang="ru-RU" sz="2000" b="1" dirty="0" err="1" smtClean="0">
                <a:latin typeface="+mn-lt"/>
              </a:rPr>
              <a:t>шаблонизатором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Для работы с </a:t>
            </a:r>
            <a:r>
              <a:rPr lang="ru-RU" sz="2000" dirty="0" err="1" smtClean="0">
                <a:latin typeface="+mn-lt"/>
              </a:rPr>
              <a:t>шаблонизаторами</a:t>
            </a:r>
            <a:r>
              <a:rPr lang="ru-RU" sz="2000" dirty="0" smtClean="0">
                <a:latin typeface="+mn-lt"/>
              </a:rPr>
              <a:t> необходимо установить глобальные настройки: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установка </a:t>
            </a:r>
            <a:r>
              <a:rPr lang="ru-RU" sz="2000" dirty="0" err="1" smtClean="0">
                <a:latin typeface="+mn-lt"/>
              </a:rPr>
              <a:t>шаблонизатора</a:t>
            </a:r>
            <a:r>
              <a:rPr lang="en-US" sz="2000" dirty="0" smtClean="0">
                <a:latin typeface="+mn-lt"/>
              </a:rPr>
              <a:t>, </a:t>
            </a:r>
            <a:r>
              <a:rPr lang="ru-RU" sz="2000" dirty="0" smtClean="0">
                <a:latin typeface="+mn-lt"/>
              </a:rPr>
              <a:t>установка пути </a:t>
            </a:r>
            <a:r>
              <a:rPr lang="ru-RU" sz="2000" dirty="0">
                <a:latin typeface="+mn-lt"/>
              </a:rPr>
              <a:t>к папке </a:t>
            </a:r>
            <a:r>
              <a:rPr lang="ru-RU" sz="2000" dirty="0" smtClean="0">
                <a:latin typeface="+mn-lt"/>
              </a:rPr>
              <a:t>с шаблоном.</a:t>
            </a:r>
          </a:p>
          <a:p>
            <a:pPr eaLnBrk="1" hangingPunct="1">
              <a:defRPr/>
            </a:pPr>
            <a:endParaRPr lang="ru-RU" sz="2000" i="1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000" dirty="0" smtClean="0">
                <a:latin typeface="+mn-lt"/>
              </a:rPr>
              <a:t>Пример:</a:t>
            </a:r>
            <a:endParaRPr lang="en-US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const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expressHbs</a:t>
            </a:r>
            <a:r>
              <a:rPr lang="en-US" sz="2000" dirty="0">
                <a:latin typeface="+mn-lt"/>
              </a:rPr>
              <a:t> = require('express-handlebars');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const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>
                <a:latin typeface="+mn-lt"/>
              </a:rPr>
              <a:t> = require('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 smtClean="0">
                <a:latin typeface="+mn-lt"/>
              </a:rPr>
              <a:t>');</a:t>
            </a:r>
          </a:p>
          <a:p>
            <a:pPr eaLnBrk="1" hangingPunct="1">
              <a:defRPr/>
            </a:pPr>
            <a:endParaRPr lang="en-US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app.set</a:t>
            </a:r>
            <a:r>
              <a:rPr lang="en-US" sz="2000" dirty="0">
                <a:latin typeface="+mn-lt"/>
              </a:rPr>
              <a:t>('view engine', </a:t>
            </a:r>
            <a:r>
              <a:rPr lang="en-US" sz="2000" dirty="0" smtClean="0">
                <a:latin typeface="+mn-lt"/>
              </a:rPr>
              <a:t>'</a:t>
            </a:r>
            <a:r>
              <a:rPr lang="ru-RU" sz="2000" i="1" dirty="0" smtClean="0">
                <a:latin typeface="+mn-lt"/>
              </a:rPr>
              <a:t>имя-</a:t>
            </a:r>
            <a:r>
              <a:rPr lang="ru-RU" sz="2000" i="1" dirty="0" err="1" smtClean="0">
                <a:latin typeface="+mn-lt"/>
              </a:rPr>
              <a:t>шаблонизатора</a:t>
            </a:r>
            <a:r>
              <a:rPr lang="en-US" sz="2000" dirty="0" smtClean="0">
                <a:latin typeface="+mn-lt"/>
              </a:rPr>
              <a:t>')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app.engine</a:t>
            </a:r>
            <a:r>
              <a:rPr lang="en-US" sz="2000" dirty="0" smtClean="0">
                <a:latin typeface="+mn-lt"/>
              </a:rPr>
              <a:t>('</a:t>
            </a:r>
            <a:r>
              <a:rPr lang="en-US" sz="2000" dirty="0" err="1" smtClean="0">
                <a:latin typeface="+mn-lt"/>
              </a:rPr>
              <a:t>hbs</a:t>
            </a:r>
            <a:r>
              <a:rPr lang="en-US" sz="2000" dirty="0">
                <a:latin typeface="+mn-lt"/>
              </a:rPr>
              <a:t>', </a:t>
            </a:r>
            <a:r>
              <a:rPr lang="en-US" sz="2000" dirty="0" err="1">
                <a:latin typeface="+mn-lt"/>
              </a:rPr>
              <a:t>expressHbs.engine</a:t>
            </a:r>
            <a:r>
              <a:rPr lang="en-US" sz="2000" dirty="0">
                <a:latin typeface="+mn-lt"/>
              </a:rPr>
              <a:t>({ 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b="1" dirty="0" err="1">
                <a:latin typeface="+mn-lt"/>
              </a:rPr>
              <a:t>layoutsDir</a:t>
            </a:r>
            <a:r>
              <a:rPr lang="en-US" sz="2000" dirty="0">
                <a:latin typeface="+mn-lt"/>
              </a:rPr>
              <a:t>: 'views/layouts',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b="1" dirty="0" err="1">
                <a:latin typeface="+mn-lt"/>
              </a:rPr>
              <a:t>defaultLayout</a:t>
            </a:r>
            <a:r>
              <a:rPr lang="en-US" sz="2000" dirty="0">
                <a:latin typeface="+mn-lt"/>
              </a:rPr>
              <a:t>: 'main',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b="1" dirty="0" err="1">
                <a:latin typeface="+mn-lt"/>
              </a:rPr>
              <a:t>extname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smtClean="0">
                <a:latin typeface="+mn-lt"/>
              </a:rPr>
              <a:t>'</a:t>
            </a:r>
            <a:r>
              <a:rPr lang="en-US" sz="2000" dirty="0" err="1" smtClean="0">
                <a:latin typeface="+mn-lt"/>
              </a:rPr>
              <a:t>hbs</a:t>
            </a:r>
            <a:r>
              <a:rPr lang="en-US" sz="2000" dirty="0" smtClean="0">
                <a:latin typeface="+mn-lt"/>
              </a:rPr>
              <a:t>'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}))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hbs.registerPartials</a:t>
            </a:r>
            <a:r>
              <a:rPr lang="en-US" sz="2000" dirty="0">
                <a:latin typeface="+mn-lt"/>
              </a:rPr>
              <a:t>(__</a:t>
            </a:r>
            <a:r>
              <a:rPr lang="en-US" sz="2000" dirty="0" err="1">
                <a:latin typeface="+mn-lt"/>
              </a:rPr>
              <a:t>dirname</a:t>
            </a:r>
            <a:r>
              <a:rPr lang="en-US" sz="2000" dirty="0">
                <a:latin typeface="+mn-lt"/>
              </a:rPr>
              <a:t> + '/views/partials</a:t>
            </a:r>
            <a:r>
              <a:rPr lang="en-US" sz="2000" dirty="0" smtClean="0">
                <a:latin typeface="+mn-lt"/>
              </a:rPr>
              <a:t>');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4818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err="1" smtClean="0">
                <a:solidFill>
                  <a:schemeClr val="tx2"/>
                </a:solidFill>
                <a:latin typeface="+mn-lt"/>
                <a:cs typeface="Arial" charset="0"/>
              </a:rPr>
              <a:t>Шаблонизатор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handlebars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8" y="1045180"/>
            <a:ext cx="864096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+mn-lt"/>
              </a:rPr>
              <a:t>h</a:t>
            </a:r>
            <a:r>
              <a:rPr lang="ru-RU" sz="2200" b="1" dirty="0" err="1" smtClean="0">
                <a:latin typeface="+mn-lt"/>
              </a:rPr>
              <a:t>andlebars</a:t>
            </a:r>
            <a:r>
              <a:rPr lang="en-US" sz="2200" b="1" dirty="0" smtClean="0">
                <a:latin typeface="+mn-lt"/>
              </a:rPr>
              <a:t>.</a:t>
            </a:r>
            <a:r>
              <a:rPr lang="en-US" sz="2200" b="1" dirty="0" err="1" smtClean="0">
                <a:latin typeface="+mn-lt"/>
              </a:rPr>
              <a:t>js</a:t>
            </a:r>
            <a:r>
              <a:rPr lang="ru-RU" sz="2200" b="1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–</a:t>
            </a:r>
            <a:r>
              <a:rPr lang="en-US" sz="2200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расширение </a:t>
            </a:r>
            <a:r>
              <a:rPr lang="ru-RU" sz="2200" dirty="0">
                <a:latin typeface="+mn-lt"/>
              </a:rPr>
              <a:t>языка шаблонов </a:t>
            </a:r>
            <a:r>
              <a:rPr lang="ru-RU" sz="2200" dirty="0" err="1" smtClean="0">
                <a:latin typeface="+mn-lt"/>
              </a:rPr>
              <a:t>Mustache</a:t>
            </a:r>
            <a:r>
              <a:rPr lang="ru-RU" sz="2200" dirty="0" smtClean="0">
                <a:latin typeface="+mn-lt"/>
              </a:rPr>
              <a:t>. </a:t>
            </a:r>
            <a:endParaRPr lang="en-US" sz="22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200" dirty="0" smtClean="0">
                <a:latin typeface="+mn-lt"/>
              </a:rPr>
              <a:t>Разделяет </a:t>
            </a:r>
            <a:r>
              <a:rPr lang="ru-RU" sz="2200" dirty="0">
                <a:latin typeface="+mn-lt"/>
              </a:rPr>
              <a:t>представление и </a:t>
            </a:r>
            <a:r>
              <a:rPr lang="ru-RU" sz="2200" dirty="0" smtClean="0">
                <a:latin typeface="+mn-lt"/>
              </a:rPr>
              <a:t>код.</a:t>
            </a: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//</a:t>
            </a:r>
            <a:r>
              <a:rPr lang="en-US" sz="2200" dirty="0">
                <a:latin typeface="+mn-lt"/>
              </a:rPr>
              <a:t>npm 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handlebars </a:t>
            </a:r>
          </a:p>
          <a:p>
            <a:pPr eaLnBrk="1" hangingPunct="1">
              <a:defRPr/>
            </a:pPr>
            <a:endParaRPr lang="en-US" sz="22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200" dirty="0" smtClean="0">
                <a:latin typeface="+mn-lt"/>
              </a:rPr>
              <a:t>Пример использования:</a:t>
            </a:r>
            <a:endParaRPr lang="en-US" sz="2200" dirty="0" smtClean="0">
              <a:latin typeface="+mn-lt"/>
            </a:endParaRPr>
          </a:p>
          <a:p>
            <a:pPr eaLnBrk="1" hangingPunct="1">
              <a:defRPr/>
            </a:pPr>
            <a:endParaRPr lang="en-US" sz="22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let </a:t>
            </a:r>
            <a:r>
              <a:rPr lang="en-US" sz="2200" b="1" dirty="0" err="1" smtClean="0">
                <a:latin typeface="+mn-lt"/>
              </a:rPr>
              <a:t>obj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= </a:t>
            </a:r>
            <a:r>
              <a:rPr lang="en-US" sz="2200" dirty="0" smtClean="0">
                <a:latin typeface="+mn-lt"/>
              </a:rPr>
              <a:t>{ title: '</a:t>
            </a:r>
            <a:r>
              <a:rPr lang="ru-RU" sz="2200" dirty="0" smtClean="0">
                <a:latin typeface="+mn-lt"/>
              </a:rPr>
              <a:t>Аладдин</a:t>
            </a:r>
            <a:r>
              <a:rPr lang="en-US" sz="2200" dirty="0" smtClean="0">
                <a:latin typeface="+mn-lt"/>
              </a:rPr>
              <a:t>', genre</a:t>
            </a:r>
            <a:r>
              <a:rPr lang="en-US" sz="2200" dirty="0">
                <a:latin typeface="+mn-lt"/>
              </a:rPr>
              <a:t>: 'fairy tale' </a:t>
            </a:r>
            <a:r>
              <a:rPr lang="en-US" sz="2200" dirty="0" smtClean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sz="2200" dirty="0" err="1">
                <a:latin typeface="+mn-lt"/>
              </a:rPr>
              <a:t>app.get</a:t>
            </a:r>
            <a:r>
              <a:rPr lang="en-US" sz="2200" dirty="0" smtClean="0">
                <a:latin typeface="+mn-lt"/>
              </a:rPr>
              <a:t>('/movies', </a:t>
            </a:r>
            <a:r>
              <a:rPr lang="en-US" sz="2200" dirty="0">
                <a:latin typeface="+mn-lt"/>
              </a:rPr>
              <a:t>(</a:t>
            </a:r>
            <a:r>
              <a:rPr lang="en-US" sz="2200" dirty="0" err="1">
                <a:latin typeface="+mn-lt"/>
              </a:rPr>
              <a:t>req</a:t>
            </a:r>
            <a:r>
              <a:rPr lang="en-US" sz="2200" dirty="0">
                <a:latin typeface="+mn-lt"/>
              </a:rPr>
              <a:t>, res) =&gt; {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    </a:t>
            </a:r>
            <a:r>
              <a:rPr lang="en-US" sz="2200" dirty="0" err="1" smtClean="0">
                <a:latin typeface="+mn-lt"/>
              </a:rPr>
              <a:t>res.render</a:t>
            </a:r>
            <a:r>
              <a:rPr lang="en-US" sz="2200" dirty="0" smtClean="0">
                <a:latin typeface="+mn-lt"/>
              </a:rPr>
              <a:t>('movies', </a:t>
            </a:r>
            <a:r>
              <a:rPr lang="en-US" sz="2200" b="1" dirty="0" err="1">
                <a:latin typeface="+mn-lt"/>
              </a:rPr>
              <a:t>obj</a:t>
            </a:r>
            <a:r>
              <a:rPr lang="en-US" sz="22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})</a:t>
            </a:r>
          </a:p>
          <a:p>
            <a:pPr eaLnBrk="1" hangingPunct="1">
              <a:defRPr/>
            </a:pPr>
            <a:endParaRPr lang="ru-RU" sz="22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//</a:t>
            </a:r>
            <a:r>
              <a:rPr lang="ru-RU" sz="2200" dirty="0" smtClean="0">
                <a:latin typeface="+mn-lt"/>
              </a:rPr>
              <a:t>код шаблона </a:t>
            </a:r>
            <a:r>
              <a:rPr lang="en-US" sz="2200" dirty="0" err="1" smtClean="0">
                <a:latin typeface="+mn-lt"/>
              </a:rPr>
              <a:t>movies.hbs</a:t>
            </a:r>
            <a:r>
              <a:rPr lang="ru-RU" sz="2200" dirty="0" smtClean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&lt;p&gt;</a:t>
            </a:r>
            <a:r>
              <a:rPr lang="ru-RU" sz="2200" dirty="0" smtClean="0">
                <a:latin typeface="+mn-lt"/>
              </a:rPr>
              <a:t>Название фильма: </a:t>
            </a:r>
            <a:r>
              <a:rPr lang="en-US" sz="2200" b="1" dirty="0" smtClean="0">
                <a:latin typeface="+mn-lt"/>
              </a:rPr>
              <a:t>{{</a:t>
            </a:r>
            <a:r>
              <a:rPr lang="ru-RU" sz="2200" dirty="0" smtClean="0">
                <a:latin typeface="+mn-lt"/>
              </a:rPr>
              <a:t> </a:t>
            </a:r>
            <a:r>
              <a:rPr lang="en-US" sz="2200" b="1" dirty="0" smtClean="0">
                <a:latin typeface="+mn-lt"/>
              </a:rPr>
              <a:t>title</a:t>
            </a:r>
            <a:r>
              <a:rPr lang="ru-RU" sz="2200" b="1" dirty="0" smtClean="0">
                <a:latin typeface="+mn-lt"/>
              </a:rPr>
              <a:t> </a:t>
            </a:r>
            <a:r>
              <a:rPr lang="en-US" sz="2200" b="1" dirty="0" smtClean="0">
                <a:latin typeface="+mn-lt"/>
              </a:rPr>
              <a:t>}}</a:t>
            </a:r>
            <a:r>
              <a:rPr lang="en-US" sz="2200" dirty="0" smtClean="0">
                <a:latin typeface="+mn-lt"/>
              </a:rPr>
              <a:t>&lt;/p&gt;</a:t>
            </a:r>
            <a:endParaRPr lang="en-US" sz="2200" dirty="0">
              <a:latin typeface="+mn-lt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&lt;p&gt;</a:t>
            </a:r>
            <a:r>
              <a:rPr lang="ru-RU" sz="2200" dirty="0" smtClean="0">
                <a:latin typeface="+mn-lt"/>
              </a:rPr>
              <a:t>жанр: </a:t>
            </a:r>
            <a:r>
              <a:rPr lang="ru-RU" sz="2200" b="1" dirty="0" smtClean="0">
                <a:latin typeface="+mn-lt"/>
              </a:rPr>
              <a:t>{{ </a:t>
            </a:r>
            <a:r>
              <a:rPr lang="en-US" sz="2200" b="1" dirty="0" smtClean="0">
                <a:latin typeface="+mn-lt"/>
              </a:rPr>
              <a:t>genre</a:t>
            </a:r>
            <a:r>
              <a:rPr lang="ru-RU" sz="2200" b="1" dirty="0" smtClean="0">
                <a:latin typeface="+mn-lt"/>
              </a:rPr>
              <a:t> </a:t>
            </a:r>
            <a:r>
              <a:rPr lang="en-US" sz="2200" b="1" dirty="0" smtClean="0">
                <a:latin typeface="+mn-lt"/>
              </a:rPr>
              <a:t>}}</a:t>
            </a:r>
            <a:r>
              <a:rPr lang="en-US" sz="2200" dirty="0" smtClean="0">
                <a:latin typeface="+mn-lt"/>
              </a:rPr>
              <a:t>&lt;/</a:t>
            </a:r>
            <a:r>
              <a:rPr lang="en-US" sz="2200" dirty="0">
                <a:latin typeface="+mn-lt"/>
              </a:rPr>
              <a:t>p</a:t>
            </a:r>
            <a:r>
              <a:rPr lang="en-US" sz="2200" dirty="0" smtClean="0">
                <a:latin typeface="+mn-lt"/>
              </a:rPr>
              <a:t>&gt;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2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4818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err="1" smtClean="0">
                <a:solidFill>
                  <a:schemeClr val="tx2"/>
                </a:solidFill>
                <a:latin typeface="+mn-lt"/>
                <a:cs typeface="Arial" charset="0"/>
              </a:rPr>
              <a:t>Шаблонизатор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handlebars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8" y="836712"/>
            <a:ext cx="864096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latin typeface="+mn-lt"/>
              </a:rPr>
              <a:t>e</a:t>
            </a:r>
            <a:r>
              <a:rPr lang="en-US" sz="2200" b="1" dirty="0" smtClean="0">
                <a:latin typeface="+mn-lt"/>
              </a:rPr>
              <a:t>xpress-h</a:t>
            </a:r>
            <a:r>
              <a:rPr lang="ru-RU" sz="2200" b="1" dirty="0" err="1" smtClean="0">
                <a:latin typeface="+mn-lt"/>
              </a:rPr>
              <a:t>andlebars</a:t>
            </a:r>
            <a:r>
              <a:rPr lang="ru-RU" sz="2200" b="1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–</a:t>
            </a:r>
            <a:r>
              <a:rPr lang="en-US" sz="2200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позволяет </a:t>
            </a:r>
            <a:r>
              <a:rPr lang="ru-RU" sz="2200" dirty="0">
                <a:latin typeface="+mn-lt"/>
              </a:rPr>
              <a:t>реализовывать концепции макетов, частичных </a:t>
            </a:r>
            <a:r>
              <a:rPr lang="ru-RU" sz="2200" dirty="0" smtClean="0">
                <a:latin typeface="+mn-lt"/>
              </a:rPr>
              <a:t>представлений для динамической генерации страниц на основе </a:t>
            </a:r>
            <a:r>
              <a:rPr lang="ru-RU" sz="2200" dirty="0">
                <a:latin typeface="+mn-lt"/>
              </a:rPr>
              <a:t>шаблонов. </a:t>
            </a:r>
            <a:endParaRPr lang="ru-RU" sz="22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+mn-lt"/>
              </a:rPr>
              <a:t>//npm install express-handlebars</a:t>
            </a:r>
            <a:endParaRPr lang="ru-RU" sz="2200" dirty="0" smtClean="0">
              <a:latin typeface="+mn-lt"/>
            </a:endParaRPr>
          </a:p>
          <a:p>
            <a:pPr eaLnBrk="1" hangingPunct="1">
              <a:defRPr/>
            </a:pPr>
            <a:endParaRPr lang="ru-RU" sz="2200" dirty="0">
              <a:latin typeface="+mn-lt"/>
            </a:endParaRPr>
          </a:p>
          <a:p>
            <a:pPr eaLnBrk="1" hangingPunct="1">
              <a:defRPr/>
            </a:pPr>
            <a:r>
              <a:rPr lang="ru-RU" sz="2200" dirty="0" smtClean="0">
                <a:latin typeface="+mn-lt"/>
              </a:rPr>
              <a:t>          </a:t>
            </a:r>
            <a:r>
              <a:rPr lang="ru-RU" sz="2200" i="1" dirty="0" smtClean="0">
                <a:latin typeface="+mn-lt"/>
              </a:rPr>
              <a:t>Структура проекта:</a:t>
            </a:r>
            <a:r>
              <a:rPr lang="en-US" sz="2200" i="1" dirty="0" smtClean="0">
                <a:latin typeface="+mn-lt"/>
              </a:rPr>
              <a:t>                 </a:t>
            </a:r>
            <a:r>
              <a:rPr lang="ru-RU" sz="2200" i="1" dirty="0" smtClean="0">
                <a:latin typeface="+mn-lt"/>
              </a:rPr>
              <a:t> Основной шаблон </a:t>
            </a:r>
            <a:r>
              <a:rPr lang="en-US" sz="2200" dirty="0" err="1" smtClean="0">
                <a:latin typeface="+mn-lt"/>
              </a:rPr>
              <a:t>main.hbs</a:t>
            </a:r>
            <a:r>
              <a:rPr lang="ru-RU" sz="2200" i="1" dirty="0" smtClean="0">
                <a:latin typeface="+mn-lt"/>
              </a:rPr>
              <a:t>:</a:t>
            </a:r>
            <a:r>
              <a:rPr lang="en-US" sz="2200" i="1" dirty="0" smtClean="0">
                <a:latin typeface="+mn-lt"/>
              </a:rPr>
              <a:t> </a:t>
            </a:r>
            <a:endParaRPr lang="ru-RU" sz="2200" i="1" dirty="0" smtClean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2" y="3068960"/>
            <a:ext cx="724565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4818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err="1" smtClean="0">
                <a:solidFill>
                  <a:schemeClr val="tx2"/>
                </a:solidFill>
                <a:latin typeface="+mn-lt"/>
                <a:cs typeface="Arial" charset="0"/>
              </a:rPr>
              <a:t>Шаблонизатор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handlebars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8" y="764704"/>
            <a:ext cx="864096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b="1" dirty="0" smtClean="0">
                <a:latin typeface="+mn-lt"/>
              </a:rPr>
              <a:t>Код </a:t>
            </a:r>
            <a:r>
              <a:rPr lang="en-US" sz="2000" b="1" dirty="0" smtClean="0">
                <a:latin typeface="+mn-lt"/>
              </a:rPr>
              <a:t>app.js:</a:t>
            </a:r>
          </a:p>
          <a:p>
            <a:pPr eaLnBrk="1" hangingPunct="1">
              <a:defRPr/>
            </a:pPr>
            <a:r>
              <a:rPr lang="en-US" sz="2000" dirty="0" err="1" smtClean="0">
                <a:latin typeface="+mn-lt"/>
              </a:rPr>
              <a:t>const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express = require('express');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const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expressHbs</a:t>
            </a:r>
            <a:r>
              <a:rPr lang="en-US" sz="2000" dirty="0">
                <a:latin typeface="+mn-lt"/>
              </a:rPr>
              <a:t> = require('express-handlebars');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const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>
                <a:latin typeface="+mn-lt"/>
              </a:rPr>
              <a:t> = require('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>
                <a:latin typeface="+mn-lt"/>
              </a:rPr>
              <a:t>');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const</a:t>
            </a:r>
            <a:r>
              <a:rPr lang="en-US" sz="2000" dirty="0">
                <a:latin typeface="+mn-lt"/>
              </a:rPr>
              <a:t> app = express();</a:t>
            </a:r>
          </a:p>
          <a:p>
            <a:pPr eaLnBrk="1" hangingPunct="1">
              <a:defRPr/>
            </a:pP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app.engine</a:t>
            </a:r>
            <a:r>
              <a:rPr lang="en-US" sz="2000" dirty="0">
                <a:latin typeface="+mn-lt"/>
              </a:rPr>
              <a:t>('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>
                <a:latin typeface="+mn-lt"/>
              </a:rPr>
              <a:t>', </a:t>
            </a:r>
            <a:r>
              <a:rPr lang="en-US" sz="2000" dirty="0" err="1">
                <a:latin typeface="+mn-lt"/>
              </a:rPr>
              <a:t>expressHbs.engine</a:t>
            </a:r>
            <a:r>
              <a:rPr lang="en-US" sz="2000" dirty="0">
                <a:latin typeface="+mn-lt"/>
              </a:rPr>
              <a:t>({ 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layoutsDir</a:t>
            </a:r>
            <a:r>
              <a:rPr lang="en-US" sz="2000" dirty="0">
                <a:latin typeface="+mn-lt"/>
              </a:rPr>
              <a:t>: 'views/layouts',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defaultLayout</a:t>
            </a:r>
            <a:r>
              <a:rPr lang="en-US" sz="2000" dirty="0">
                <a:latin typeface="+mn-lt"/>
              </a:rPr>
              <a:t>: 'main',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extname</a:t>
            </a:r>
            <a:r>
              <a:rPr lang="en-US" sz="2000" dirty="0">
                <a:latin typeface="+mn-lt"/>
              </a:rPr>
              <a:t>: '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>
                <a:latin typeface="+mn-lt"/>
              </a:rPr>
              <a:t>'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}))</a:t>
            </a: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app.set</a:t>
            </a:r>
            <a:r>
              <a:rPr lang="en-US" sz="2000" dirty="0">
                <a:latin typeface="+mn-lt"/>
              </a:rPr>
              <a:t>('view engine', '</a:t>
            </a:r>
            <a:r>
              <a:rPr lang="en-US" sz="2000" dirty="0" err="1">
                <a:latin typeface="+mn-lt"/>
              </a:rPr>
              <a:t>hbs</a:t>
            </a:r>
            <a:r>
              <a:rPr lang="en-US" sz="2000" dirty="0">
                <a:latin typeface="+mn-lt"/>
              </a:rPr>
              <a:t>')</a:t>
            </a:r>
          </a:p>
          <a:p>
            <a:pPr eaLnBrk="1" hangingPunct="1">
              <a:defRPr/>
            </a:pPr>
            <a:r>
              <a:rPr lang="en-US" sz="2000" dirty="0" err="1" smtClean="0">
                <a:latin typeface="+mn-lt"/>
              </a:rPr>
              <a:t>hbs.registerPartials</a:t>
            </a:r>
            <a:r>
              <a:rPr lang="en-US" sz="2000" dirty="0">
                <a:latin typeface="+mn-lt"/>
              </a:rPr>
              <a:t>(__</a:t>
            </a:r>
            <a:r>
              <a:rPr lang="en-US" sz="2000" dirty="0" err="1">
                <a:latin typeface="+mn-lt"/>
              </a:rPr>
              <a:t>dirname</a:t>
            </a:r>
            <a:r>
              <a:rPr lang="en-US" sz="2000" dirty="0">
                <a:latin typeface="+mn-lt"/>
              </a:rPr>
              <a:t> + '/views/partials')</a:t>
            </a:r>
          </a:p>
          <a:p>
            <a:pPr eaLnBrk="1" hangingPunct="1">
              <a:defRPr/>
            </a:pP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 smtClean="0">
                <a:latin typeface="+mn-lt"/>
              </a:rPr>
              <a:t>app.get</a:t>
            </a:r>
            <a:r>
              <a:rPr lang="en-US" sz="2000" dirty="0">
                <a:latin typeface="+mn-lt"/>
              </a:rPr>
              <a:t>('/', 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res) =&gt; { </a:t>
            </a:r>
            <a:r>
              <a:rPr lang="en-US" sz="2000" dirty="0" err="1">
                <a:latin typeface="+mn-lt"/>
              </a:rPr>
              <a:t>res.render</a:t>
            </a:r>
            <a:r>
              <a:rPr lang="en-US" sz="2000" dirty="0">
                <a:latin typeface="+mn-lt"/>
              </a:rPr>
              <a:t>('index'); })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let </a:t>
            </a:r>
            <a:r>
              <a:rPr lang="en-US" sz="2000" dirty="0" err="1">
                <a:latin typeface="+mn-lt"/>
              </a:rPr>
              <a:t>obj</a:t>
            </a:r>
            <a:r>
              <a:rPr lang="en-US" sz="2000" dirty="0">
                <a:latin typeface="+mn-lt"/>
              </a:rPr>
              <a:t> = { name: 'Ivan Ivanov', email: 'ivan@mail.ru', phone: '897654321' }</a:t>
            </a: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app.get</a:t>
            </a:r>
            <a:r>
              <a:rPr lang="en-US" sz="2000" dirty="0">
                <a:latin typeface="+mn-lt"/>
              </a:rPr>
              <a:t>('/contacts', 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res) =&gt; { </a:t>
            </a:r>
            <a:r>
              <a:rPr lang="en-US" sz="2000" dirty="0" err="1">
                <a:latin typeface="+mn-lt"/>
              </a:rPr>
              <a:t>res.render</a:t>
            </a:r>
            <a:r>
              <a:rPr lang="en-US" sz="2000" dirty="0">
                <a:latin typeface="+mn-lt"/>
              </a:rPr>
              <a:t>('contacts', </a:t>
            </a:r>
            <a:r>
              <a:rPr lang="en-US" sz="2000" dirty="0" err="1">
                <a:latin typeface="+mn-lt"/>
              </a:rPr>
              <a:t>obj</a:t>
            </a:r>
            <a:r>
              <a:rPr lang="en-US" sz="2000" dirty="0">
                <a:latin typeface="+mn-lt"/>
              </a:rPr>
              <a:t>); })</a:t>
            </a:r>
          </a:p>
          <a:p>
            <a:pPr eaLnBrk="1" hangingPunct="1">
              <a:defRPr/>
            </a:pP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err="1">
                <a:latin typeface="+mn-lt"/>
              </a:rPr>
              <a:t>app.listen</a:t>
            </a:r>
            <a:r>
              <a:rPr lang="en-US" sz="2000" dirty="0">
                <a:latin typeface="+mn-lt"/>
              </a:rPr>
              <a:t>(3000);</a:t>
            </a:r>
            <a:endParaRPr lang="ru-RU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4818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err="1" smtClean="0">
                <a:solidFill>
                  <a:schemeClr val="tx2"/>
                </a:solidFill>
                <a:latin typeface="+mn-lt"/>
                <a:cs typeface="Arial" charset="0"/>
              </a:rPr>
              <a:t>Шаблонизатор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handlebars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8" y="1444714"/>
            <a:ext cx="8640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b="1" dirty="0">
                <a:latin typeface="+mn-lt"/>
              </a:rPr>
              <a:t>П</a:t>
            </a:r>
            <a:r>
              <a:rPr lang="ru-RU" sz="2000" b="1" dirty="0" smtClean="0">
                <a:latin typeface="+mn-lt"/>
              </a:rPr>
              <a:t>редставление страницы </a:t>
            </a:r>
            <a:r>
              <a:rPr lang="en-US" sz="2000" b="1" dirty="0" err="1" smtClean="0">
                <a:latin typeface="+mn-lt"/>
              </a:rPr>
              <a:t>contacts.hbs</a:t>
            </a:r>
            <a:r>
              <a:rPr lang="en-US" sz="2000" b="1" dirty="0" smtClean="0">
                <a:latin typeface="+mn-lt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988840"/>
            <a:ext cx="5219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4818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err="1" smtClean="0">
                <a:solidFill>
                  <a:schemeClr val="tx2"/>
                </a:solidFill>
                <a:latin typeface="+mn-lt"/>
                <a:cs typeface="Arial" charset="0"/>
              </a:rPr>
              <a:t>Шаблонизатор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handlebars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8" y="1411922"/>
            <a:ext cx="8640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000" b="1" dirty="0" smtClean="0">
                <a:latin typeface="+mn-lt"/>
              </a:rPr>
              <a:t>Код частичного представления страниц</a:t>
            </a:r>
            <a:r>
              <a:rPr lang="en-US" sz="2000" b="1" dirty="0" smtClean="0">
                <a:latin typeface="+mn-lt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100064"/>
            <a:ext cx="6543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5171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>
                <a:solidFill>
                  <a:schemeClr val="tx2"/>
                </a:solidFill>
                <a:latin typeface="+mn-lt"/>
                <a:cs typeface="Arial" charset="0"/>
              </a:rPr>
              <a:t>Отправка данных </a:t>
            </a: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на сервер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0728"/>
            <a:ext cx="849662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dirty="0" smtClean="0">
                <a:latin typeface="+mn-lt"/>
              </a:rPr>
              <a:t>Два способа отправки данных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в </a:t>
            </a:r>
            <a:r>
              <a:rPr lang="en-US" sz="2400" dirty="0" smtClean="0">
                <a:latin typeface="+mn-lt"/>
              </a:rPr>
              <a:t>HTTP</a:t>
            </a:r>
            <a:r>
              <a:rPr lang="ru-RU" sz="2400" dirty="0" smtClean="0">
                <a:latin typeface="+mn-lt"/>
              </a:rPr>
              <a:t>: с помощью </a:t>
            </a:r>
            <a:r>
              <a:rPr lang="ru-RU" sz="2400" dirty="0">
                <a:latin typeface="+mn-lt"/>
              </a:rPr>
              <a:t>строки запроса </a:t>
            </a:r>
            <a:r>
              <a:rPr lang="ru-RU" sz="2400" dirty="0" smtClean="0">
                <a:latin typeface="+mn-lt"/>
              </a:rPr>
              <a:t>(</a:t>
            </a:r>
            <a:r>
              <a:rPr lang="en-US" sz="2400" dirty="0" smtClean="0">
                <a:latin typeface="+mn-lt"/>
              </a:rPr>
              <a:t>GET-</a:t>
            </a:r>
            <a:r>
              <a:rPr lang="ru-RU" sz="2400" dirty="0">
                <a:latin typeface="+mn-lt"/>
              </a:rPr>
              <a:t>запрос) </a:t>
            </a:r>
            <a:r>
              <a:rPr lang="ru-RU" sz="2400" dirty="0" smtClean="0">
                <a:latin typeface="+mn-lt"/>
              </a:rPr>
              <a:t>и в теле запроса (</a:t>
            </a:r>
            <a:r>
              <a:rPr lang="en-US" sz="2400" dirty="0">
                <a:latin typeface="+mn-lt"/>
              </a:rPr>
              <a:t>POST-</a:t>
            </a:r>
            <a:r>
              <a:rPr lang="ru-RU" sz="2400" dirty="0">
                <a:latin typeface="+mn-lt"/>
              </a:rPr>
              <a:t>запрос).</a:t>
            </a:r>
            <a:endParaRPr lang="ru-RU" sz="2400" dirty="0" smtClean="0">
              <a:latin typeface="+mn-lt"/>
            </a:endParaRPr>
          </a:p>
          <a:p>
            <a:pPr eaLnBrk="1" hangingPunct="1">
              <a:defRPr/>
            </a:pPr>
            <a:endParaRPr lang="ru-RU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sz="2400" b="1" dirty="0" smtClean="0">
                <a:latin typeface="+mn-lt"/>
              </a:rPr>
              <a:t>GET-</a:t>
            </a:r>
            <a:r>
              <a:rPr lang="ru-RU" sz="2400" b="1" dirty="0" smtClean="0">
                <a:latin typeface="+mn-lt"/>
              </a:rPr>
              <a:t>запрос </a:t>
            </a:r>
            <a:r>
              <a:rPr lang="ru-RU" sz="2400" dirty="0" smtClean="0">
                <a:latin typeface="+mn-lt"/>
              </a:rPr>
              <a:t>передается в </a:t>
            </a:r>
            <a:r>
              <a:rPr lang="ru-RU" sz="2400" dirty="0">
                <a:latin typeface="+mn-lt"/>
              </a:rPr>
              <a:t>в</a:t>
            </a:r>
            <a:r>
              <a:rPr lang="ru-RU" sz="2400" dirty="0" smtClean="0">
                <a:latin typeface="+mn-lt"/>
              </a:rPr>
              <a:t>иде </a:t>
            </a:r>
            <a:r>
              <a:rPr lang="en-US" sz="2400" dirty="0" smtClean="0">
                <a:latin typeface="+mn-lt"/>
              </a:rPr>
              <a:t>URL-</a:t>
            </a:r>
            <a:r>
              <a:rPr lang="ru-RU" sz="2400" dirty="0" smtClean="0">
                <a:latin typeface="+mn-lt"/>
              </a:rPr>
              <a:t>строки:</a:t>
            </a: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http</a:t>
            </a: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://anysource.com/book?author=</a:t>
            </a:r>
            <a:r>
              <a:rPr lang="ru-RU" sz="2000" dirty="0" smtClean="0">
                <a:latin typeface="+mn-lt"/>
              </a:rPr>
              <a:t>Акунин</a:t>
            </a:r>
            <a:r>
              <a:rPr lang="en-US" sz="2000" dirty="0" smtClean="0">
                <a:latin typeface="+mn-lt"/>
              </a:rPr>
              <a:t>&amp;title=</a:t>
            </a:r>
            <a:r>
              <a:rPr lang="ru-RU" sz="2000" dirty="0" err="1">
                <a:latin typeface="+mn-lt"/>
              </a:rPr>
              <a:t>Азазель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400" dirty="0">
              <a:latin typeface="+mn-lt"/>
            </a:endParaRPr>
          </a:p>
          <a:p>
            <a:pPr eaLnBrk="1" hangingPunct="1">
              <a:defRPr/>
            </a:pPr>
            <a:r>
              <a:rPr lang="en-US" sz="2400" b="1" dirty="0" smtClean="0">
                <a:latin typeface="+mn-lt"/>
              </a:rPr>
              <a:t>POST</a:t>
            </a:r>
            <a:r>
              <a:rPr lang="ru-RU" sz="2400" b="1" dirty="0" smtClean="0">
                <a:latin typeface="+mn-lt"/>
              </a:rPr>
              <a:t>-запрос:</a:t>
            </a:r>
            <a:br>
              <a:rPr lang="ru-RU" sz="2400" b="1" dirty="0" smtClean="0">
                <a:latin typeface="+mn-lt"/>
              </a:rPr>
            </a:br>
            <a:r>
              <a:rPr lang="en-US" sz="2000" dirty="0">
                <a:latin typeface="+mn-lt"/>
              </a:rPr>
              <a:t>POST https://</a:t>
            </a:r>
            <a:r>
              <a:rPr lang="en-US" sz="2000" dirty="0" smtClean="0">
                <a:latin typeface="+mn-lt"/>
              </a:rPr>
              <a:t>anysource/book.com/ HTTP/1.1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User-Agent: Mozilla/4.0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Host: </a:t>
            </a:r>
            <a:r>
              <a:rPr lang="en-US" sz="2000" dirty="0" smtClean="0">
                <a:latin typeface="+mn-lt"/>
              </a:rPr>
              <a:t>anysource/book.com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Content-Length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smtClean="0">
                <a:latin typeface="+mn-lt"/>
              </a:rPr>
              <a:t>53</a:t>
            </a: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Cookie: SESSIONID=3GHTY98E5HGT567</a:t>
            </a: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author:</a:t>
            </a:r>
            <a:r>
              <a:rPr lang="ru-RU" sz="2000" dirty="0" smtClean="0">
                <a:latin typeface="+mn-lt"/>
              </a:rPr>
              <a:t>Акунин</a:t>
            </a:r>
            <a:r>
              <a:rPr lang="en-US" sz="2000" dirty="0" smtClean="0">
                <a:latin typeface="+mn-lt"/>
              </a:rPr>
              <a:t>&amp;title=</a:t>
            </a:r>
            <a:r>
              <a:rPr lang="ru-RU" sz="2000" dirty="0" err="1" smtClean="0">
                <a:latin typeface="+mn-lt"/>
              </a:rPr>
              <a:t>Азазель</a:t>
            </a:r>
            <a:endParaRPr lang="ru-RU" sz="2000" dirty="0" smtClean="0">
              <a:latin typeface="+mn-lt"/>
            </a:endParaRPr>
          </a:p>
          <a:p>
            <a:pPr eaLnBrk="1" hangingPunct="1">
              <a:defRPr/>
            </a:pPr>
            <a:endParaRPr lang="ru-RU" sz="2400" dirty="0" smtClean="0">
              <a:latin typeface="+mn-lt"/>
            </a:endParaRPr>
          </a:p>
          <a:p>
            <a:pPr eaLnBrk="1" hangingPunct="1">
              <a:defRPr/>
            </a:pPr>
            <a:r>
              <a:rPr lang="ru-RU" sz="2400" dirty="0" smtClean="0">
                <a:latin typeface="+mn-lt"/>
              </a:rPr>
              <a:t>При </a:t>
            </a:r>
            <a:r>
              <a:rPr lang="ru-RU" sz="2400" dirty="0">
                <a:latin typeface="+mn-lt"/>
              </a:rPr>
              <a:t>использовании HTTPS протокола оба способа безопасны</a:t>
            </a:r>
            <a:r>
              <a:rPr lang="ru-RU" sz="2400" dirty="0" smtClean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5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675" y="44450"/>
            <a:ext cx="3204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tx2"/>
                </a:solidFill>
                <a:latin typeface="+mn-lt"/>
                <a:cs typeface="Arial" charset="0"/>
              </a:rPr>
              <a:t>Обработка форм</a:t>
            </a:r>
            <a:endParaRPr lang="ru-RU" sz="3200" b="1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628650"/>
            <a:ext cx="799147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725" name="Прямоугольник 5"/>
          <p:cNvSpPr>
            <a:spLocks noChangeArrowheads="1"/>
          </p:cNvSpPr>
          <p:nvPr/>
        </p:nvSpPr>
        <p:spPr bwMode="auto">
          <a:xfrm>
            <a:off x="323529" y="984785"/>
            <a:ext cx="849662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+mn-lt"/>
              </a:rPr>
              <a:t>//index.html:</a:t>
            </a:r>
          </a:p>
          <a:p>
            <a:pPr eaLnBrk="1" hangingPunct="1">
              <a:defRPr/>
            </a:pPr>
            <a:r>
              <a:rPr lang="en-US" sz="2000" dirty="0" smtClean="0">
                <a:latin typeface="+mn-lt"/>
              </a:rPr>
              <a:t>&lt;!</a:t>
            </a:r>
            <a:r>
              <a:rPr lang="en-US" sz="2000" dirty="0">
                <a:latin typeface="+mn-lt"/>
              </a:rPr>
              <a:t>DOCTYPE html&gt;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&lt;html </a:t>
            </a:r>
            <a:r>
              <a:rPr lang="en-US" sz="2000" dirty="0" err="1">
                <a:latin typeface="+mn-lt"/>
              </a:rPr>
              <a:t>lang</a:t>
            </a:r>
            <a:r>
              <a:rPr lang="en-US" sz="2000" dirty="0">
                <a:latin typeface="+mn-lt"/>
              </a:rPr>
              <a:t>="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"&gt;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&lt;head&gt;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&lt;meta charset="UTF-8"&gt;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&lt;title&gt;</a:t>
            </a:r>
            <a:r>
              <a:rPr lang="ru-RU" sz="2000" dirty="0">
                <a:latin typeface="+mn-lt"/>
              </a:rPr>
              <a:t>Обработка форм </a:t>
            </a:r>
            <a:r>
              <a:rPr lang="en-US" sz="2000" dirty="0">
                <a:latin typeface="+mn-lt"/>
              </a:rPr>
              <a:t>Express&lt;/title&gt;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&lt;/head&gt;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&lt;body&gt;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&lt;</a:t>
            </a:r>
            <a:r>
              <a:rPr lang="en-US" sz="2000" dirty="0" smtClean="0">
                <a:latin typeface="+mn-lt"/>
              </a:rPr>
              <a:t>h1&gt;</a:t>
            </a:r>
            <a:r>
              <a:rPr lang="ru-RU" sz="2000" dirty="0" smtClean="0">
                <a:latin typeface="+mn-lt"/>
              </a:rPr>
              <a:t>Поиск книг&lt;/</a:t>
            </a:r>
            <a:r>
              <a:rPr lang="en-US" sz="2000" dirty="0">
                <a:latin typeface="+mn-lt"/>
              </a:rPr>
              <a:t>h1&gt;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&lt;form method="POST"&gt;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&lt;label&gt;</a:t>
            </a:r>
            <a:r>
              <a:rPr lang="ru-RU" sz="2000" dirty="0" smtClean="0">
                <a:latin typeface="+mn-lt"/>
              </a:rPr>
              <a:t>Автор книги&lt;/</a:t>
            </a:r>
            <a:r>
              <a:rPr lang="en-US" sz="2000" dirty="0">
                <a:latin typeface="+mn-lt"/>
              </a:rPr>
              <a:t>label&gt;&lt;</a:t>
            </a:r>
            <a:r>
              <a:rPr lang="en-US" sz="2000" dirty="0" err="1">
                <a:latin typeface="+mn-lt"/>
              </a:rPr>
              <a:t>br</a:t>
            </a:r>
            <a:r>
              <a:rPr 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&lt;input type="text" name="author"&gt;&lt;</a:t>
            </a:r>
            <a:r>
              <a:rPr lang="en-US" sz="2000" dirty="0" err="1">
                <a:latin typeface="+mn-lt"/>
              </a:rPr>
              <a:t>br</a:t>
            </a:r>
            <a:r>
              <a:rPr 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&lt;label&gt;</a:t>
            </a:r>
            <a:r>
              <a:rPr lang="ru-RU" sz="2000" dirty="0">
                <a:latin typeface="+mn-lt"/>
              </a:rPr>
              <a:t>Название&lt;/</a:t>
            </a:r>
            <a:r>
              <a:rPr lang="en-US" sz="2000" dirty="0">
                <a:latin typeface="+mn-lt"/>
              </a:rPr>
              <a:t>label&gt;&lt;</a:t>
            </a:r>
            <a:r>
              <a:rPr lang="en-US" sz="2000" dirty="0" err="1">
                <a:latin typeface="+mn-lt"/>
              </a:rPr>
              <a:t>br</a:t>
            </a:r>
            <a:r>
              <a:rPr 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&lt;input type="text" name="title"&gt;&lt;</a:t>
            </a:r>
            <a:r>
              <a:rPr lang="en-US" sz="2000" dirty="0" err="1">
                <a:latin typeface="+mn-lt"/>
              </a:rPr>
              <a:t>br</a:t>
            </a:r>
            <a:r>
              <a:rPr 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        &lt;input type="submit" value="</a:t>
            </a:r>
            <a:r>
              <a:rPr lang="ru-RU" sz="2000" dirty="0">
                <a:latin typeface="+mn-lt"/>
              </a:rPr>
              <a:t>Отправить"&gt;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    &lt;/</a:t>
            </a:r>
            <a:r>
              <a:rPr lang="en-US" sz="2000" dirty="0">
                <a:latin typeface="+mn-lt"/>
              </a:rPr>
              <a:t>form&gt;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&lt;/body&gt;</a:t>
            </a: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&lt;/html&gt;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9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</TotalTime>
  <Words>1257</Words>
  <Application>Microsoft Office PowerPoint</Application>
  <PresentationFormat>Экран (4:3)</PresentationFormat>
  <Paragraphs>217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Тема Office</vt:lpstr>
      <vt:lpstr>Обработка форм. Состояние страницы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запросов SQL</dc:title>
  <dc:creator>Студент</dc:creator>
  <cp:lastModifiedBy>student</cp:lastModifiedBy>
  <cp:revision>1161</cp:revision>
  <dcterms:created xsi:type="dcterms:W3CDTF">2011-12-06T05:35:15Z</dcterms:created>
  <dcterms:modified xsi:type="dcterms:W3CDTF">2023-12-19T06:47:49Z</dcterms:modified>
</cp:coreProperties>
</file>