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57" r:id="rId4"/>
    <p:sldId id="258" r:id="rId5"/>
    <p:sldId id="269" r:id="rId6"/>
    <p:sldId id="274" r:id="rId7"/>
    <p:sldId id="298" r:id="rId8"/>
    <p:sldId id="286" r:id="rId9"/>
    <p:sldId id="277" r:id="rId10"/>
    <p:sldId id="289" r:id="rId11"/>
    <p:sldId id="259" r:id="rId12"/>
    <p:sldId id="293" r:id="rId13"/>
    <p:sldId id="294" r:id="rId14"/>
    <p:sldId id="272" r:id="rId15"/>
    <p:sldId id="295"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0" userDrawn="1">
          <p15:clr>
            <a:srgbClr val="A4A3A4"/>
          </p15:clr>
        </p15:guide>
        <p15:guide id="2" pos="29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22" autoAdjust="0"/>
    <p:restoredTop sz="94660"/>
  </p:normalViewPr>
  <p:slideViewPr>
    <p:cSldViewPr showGuides="1">
      <p:cViewPr>
        <p:scale>
          <a:sx n="62" d="100"/>
          <a:sy n="62" d="100"/>
        </p:scale>
        <p:origin x="1488" y="44"/>
      </p:cViewPr>
      <p:guideLst>
        <p:guide orient="horz" pos="2190"/>
        <p:guide pos="29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090D39-5741-426B-B977-6BBA3BDBC400}" type="datetimeFigureOut">
              <a:rPr lang="en-IN" smtClean="0"/>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13797-F087-4408-AF8F-6CAD747413CE}"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7" name="Date Placeholder 6"/>
          <p:cNvSpPr>
            <a:spLocks noGrp="1"/>
          </p:cNvSpPr>
          <p:nvPr>
            <p:ph type="dt" sz="half" idx="10"/>
          </p:nvPr>
        </p:nvSpPr>
        <p:spPr/>
        <p:txBody>
          <a:bodyPr/>
          <a:lstStyle/>
          <a:p>
            <a:fld id="{9001FF45-4B0D-4454-A9DC-1C6BCA8145B5}" type="datetimeFigureOut">
              <a:rPr lang="en-US" smtClean="0"/>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77C78B8-5395-4518-9694-0D8039EF79D1}" type="slidenum">
              <a:rPr lang="en-US" smtClean="0"/>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01FF45-4B0D-4454-A9DC-1C6BCA8145B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C78B8-5395-4518-9694-0D8039EF79D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01FF45-4B0D-4454-A9DC-1C6BCA8145B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C78B8-5395-4518-9694-0D8039EF79D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01FF45-4B0D-4454-A9DC-1C6BCA8145B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C78B8-5395-4518-9694-0D8039EF79D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9001FF45-4B0D-4454-A9DC-1C6BCA8145B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C78B8-5395-4518-9694-0D8039EF79D1}" type="slidenum">
              <a:rPr lang="en-US" smtClean="0"/>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001FF45-4B0D-4454-A9DC-1C6BCA8145B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C78B8-5395-4518-9694-0D8039EF79D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001FF45-4B0D-4454-A9DC-1C6BCA8145B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7C78B8-5395-4518-9694-0D8039EF79D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9001FF45-4B0D-4454-A9DC-1C6BCA8145B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7C78B8-5395-4518-9694-0D8039EF79D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9001FF45-4B0D-4454-A9DC-1C6BCA8145B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7C78B8-5395-4518-9694-0D8039EF79D1}" type="slidenum">
              <a:rPr lang="en-US" smtClean="0"/>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001FF45-4B0D-4454-A9DC-1C6BCA8145B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C78B8-5395-4518-9694-0D8039EF79D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9001FF45-4B0D-4454-A9DC-1C6BCA8145B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C78B8-5395-4518-9694-0D8039EF79D1}" type="slidenum">
              <a:rPr lang="en-US" smtClean="0"/>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9001FF45-4B0D-4454-A9DC-1C6BCA8145B5}" type="datetimeFigureOut">
              <a:rPr lang="en-US" smtClean="0"/>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377C78B8-5395-4518-9694-0D8039EF79D1}" type="slidenum">
              <a:rPr lang="en-US" smtClean="0"/>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116632"/>
            <a:ext cx="7651576" cy="1144488"/>
          </a:xfrm>
        </p:spPr>
        <p:txBody>
          <a:bodyPr>
            <a:normAutofit fontScale="90000"/>
          </a:bodyPr>
          <a:lstStyle/>
          <a:p>
            <a:r>
              <a:rPr lang="en-US" sz="3200" dirty="0"/>
              <a:t> </a:t>
            </a:r>
            <a:r>
              <a:rPr lang="en-US" sz="4000" dirty="0"/>
              <a:t>Forecasting train delays for providing advance information to passengers</a:t>
            </a:r>
            <a:endParaRPr lang="en-US" sz="4000" dirty="0"/>
          </a:p>
        </p:txBody>
      </p:sp>
      <p:sp>
        <p:nvSpPr>
          <p:cNvPr id="4" name="TextBox 3"/>
          <p:cNvSpPr txBox="1"/>
          <p:nvPr/>
        </p:nvSpPr>
        <p:spPr>
          <a:xfrm>
            <a:off x="1043608" y="4724400"/>
            <a:ext cx="4824536" cy="646331"/>
          </a:xfrm>
          <a:prstGeom prst="rect">
            <a:avLst/>
          </a:prstGeom>
          <a:noFill/>
        </p:spPr>
        <p:txBody>
          <a:bodyPr wrap="square" rtlCol="0">
            <a:spAutoFit/>
          </a:bodyPr>
          <a:lstStyle/>
          <a:p>
            <a:r>
              <a:rPr lang="en-US" b="1" dirty="0"/>
              <a:t>UNDER THE ESTEEMED GUIDENCE OF:-</a:t>
            </a:r>
            <a:endParaRPr lang="en-US" b="1" dirty="0"/>
          </a:p>
          <a:p>
            <a:r>
              <a:rPr lang="en-US" dirty="0"/>
              <a:t>Dr.  D.KISHORE BABU</a:t>
            </a:r>
            <a:endParaRPr lang="en-US" dirty="0"/>
          </a:p>
        </p:txBody>
      </p:sp>
      <p:sp>
        <p:nvSpPr>
          <p:cNvPr id="5" name="TextBox 4"/>
          <p:cNvSpPr txBox="1"/>
          <p:nvPr/>
        </p:nvSpPr>
        <p:spPr>
          <a:xfrm>
            <a:off x="6095729" y="4724400"/>
            <a:ext cx="3043064" cy="2308324"/>
          </a:xfrm>
          <a:prstGeom prst="rect">
            <a:avLst/>
          </a:prstGeom>
          <a:noFill/>
        </p:spPr>
        <p:txBody>
          <a:bodyPr wrap="square" rtlCol="0">
            <a:spAutoFit/>
          </a:bodyPr>
          <a:lstStyle/>
          <a:p>
            <a:r>
              <a:rPr lang="en-US" b="1" dirty="0"/>
              <a:t>PRESENTED BY </a:t>
            </a:r>
            <a:r>
              <a:rPr lang="en-US" dirty="0"/>
              <a:t>:-</a:t>
            </a:r>
            <a:endParaRPr lang="en-US" dirty="0"/>
          </a:p>
          <a:p>
            <a:r>
              <a:rPr lang="en-US" dirty="0"/>
              <a:t>D.  </a:t>
            </a:r>
            <a:r>
              <a:rPr lang="en-US" dirty="0" err="1"/>
              <a:t>Kusumitha</a:t>
            </a:r>
            <a:r>
              <a:rPr lang="en-US" dirty="0"/>
              <a:t> – Y20ACS433</a:t>
            </a:r>
            <a:endParaRPr lang="en-US" dirty="0"/>
          </a:p>
          <a:p>
            <a:r>
              <a:rPr lang="en-US" dirty="0"/>
              <a:t>Ch. Sri </a:t>
            </a:r>
            <a:r>
              <a:rPr lang="en-US" dirty="0" err="1"/>
              <a:t>Vyshnavi</a:t>
            </a:r>
            <a:r>
              <a:rPr lang="en-US" dirty="0"/>
              <a:t> –Y20ACS429</a:t>
            </a:r>
            <a:endParaRPr lang="en-US" dirty="0"/>
          </a:p>
          <a:p>
            <a:r>
              <a:rPr lang="en-US" dirty="0"/>
              <a:t>Ch. Greeshma – Y20ACS421</a:t>
            </a:r>
            <a:endParaRPr lang="en-US" dirty="0"/>
          </a:p>
          <a:p>
            <a:r>
              <a:rPr lang="en-US" dirty="0"/>
              <a:t>I . Kavya Sudha – Y20ACS460</a:t>
            </a:r>
            <a:endParaRPr lang="en-US" dirty="0"/>
          </a:p>
          <a:p>
            <a:endParaRPr lang="en-US" dirty="0"/>
          </a:p>
          <a:p>
            <a:endParaRPr lang="en-US" dirty="0"/>
          </a:p>
          <a:p>
            <a:endParaRPr lang="en-US" dirty="0"/>
          </a:p>
        </p:txBody>
      </p:sp>
      <p:pic>
        <p:nvPicPr>
          <p:cNvPr id="6" name="Picture 5" descr="Screenshot (279).png"/>
          <p:cNvPicPr>
            <a:picLocks noChangeAspect="1"/>
          </p:cNvPicPr>
          <p:nvPr/>
        </p:nvPicPr>
        <p:blipFill>
          <a:blip r:embed="rId1"/>
          <a:stretch>
            <a:fillRect/>
          </a:stretch>
        </p:blipFill>
        <p:spPr>
          <a:xfrm>
            <a:off x="2841712" y="1505071"/>
            <a:ext cx="4343400" cy="2667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en-US" dirty="0"/>
          </a:p>
        </p:txBody>
      </p:sp>
      <p:pic>
        <p:nvPicPr>
          <p:cNvPr id="3" name="Content Placeholder 2" descr="WhatsApp Image 2024-04-15 at 6.17.37 PM"/>
          <p:cNvPicPr>
            <a:picLocks noChangeAspect="1"/>
          </p:cNvPicPr>
          <p:nvPr>
            <p:ph idx="1"/>
          </p:nvPr>
        </p:nvPicPr>
        <p:blipFill>
          <a:blip r:embed="rId1"/>
          <a:stretch>
            <a:fillRect/>
          </a:stretch>
        </p:blipFill>
        <p:spPr>
          <a:xfrm>
            <a:off x="1435735" y="1744980"/>
            <a:ext cx="7498080" cy="42056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pic>
        <p:nvPicPr>
          <p:cNvPr id="4" name="Content Placeholder 3" descr="Screenshot 2024-04-15 163407 (3)"/>
          <p:cNvPicPr>
            <a:picLocks noChangeAspect="1"/>
          </p:cNvPicPr>
          <p:nvPr>
            <p:ph idx="1"/>
          </p:nvPr>
        </p:nvPicPr>
        <p:blipFill>
          <a:blip r:embed="rId1"/>
          <a:stretch>
            <a:fillRect/>
          </a:stretch>
        </p:blipFill>
        <p:spPr>
          <a:xfrm>
            <a:off x="1435735" y="2021840"/>
            <a:ext cx="7345680" cy="36518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pic>
        <p:nvPicPr>
          <p:cNvPr id="4" name="Content Placeholder 3" descr="Screenshot (358)"/>
          <p:cNvPicPr>
            <a:picLocks noChangeAspect="1"/>
          </p:cNvPicPr>
          <p:nvPr>
            <p:ph idx="1"/>
          </p:nvPr>
        </p:nvPicPr>
        <p:blipFill>
          <a:blip r:embed="rId1"/>
          <a:stretch>
            <a:fillRect/>
          </a:stretch>
        </p:blipFill>
        <p:spPr>
          <a:xfrm>
            <a:off x="1435735" y="2046605"/>
            <a:ext cx="7498080" cy="36017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34794"/>
            <a:ext cx="7498080" cy="850106"/>
          </a:xfrm>
        </p:spPr>
        <p:txBody>
          <a:bodyPr>
            <a:normAutofit/>
          </a:bodyPr>
          <a:lstStyle/>
          <a:p>
            <a:r>
              <a:rPr lang="en-US" altLang="en-IN" sz="3600" dirty="0"/>
              <a:t>Results</a:t>
            </a:r>
            <a:endParaRPr lang="en-US" altLang="en-IN" sz="3600" dirty="0"/>
          </a:p>
        </p:txBody>
      </p:sp>
      <p:sp>
        <p:nvSpPr>
          <p:cNvPr id="3" name="Content Placeholder 2"/>
          <p:cNvSpPr>
            <a:spLocks noGrp="1"/>
          </p:cNvSpPr>
          <p:nvPr>
            <p:ph idx="1"/>
          </p:nvPr>
        </p:nvSpPr>
        <p:spPr>
          <a:xfrm>
            <a:off x="1043608" y="884900"/>
            <a:ext cx="8100392" cy="5973100"/>
          </a:xfrm>
        </p:spPr>
        <p:txBody>
          <a:bodyPr>
            <a:normAutofit/>
          </a:bodyPr>
          <a:lstStyle/>
          <a:p>
            <a:pPr marL="82550" indent="0" algn="just" fontAlgn="t">
              <a:buNone/>
            </a:pPr>
            <a:endParaRPr lang="en-IN" sz="5100" dirty="0">
              <a:effectLst/>
              <a:ea typeface="Times New Roman" panose="02020603050405020304" pitchFamily="18" charset="0"/>
            </a:endParaRPr>
          </a:p>
          <a:p>
            <a:pPr marL="82550" indent="0" algn="just" fontAlgn="t">
              <a:buNone/>
            </a:pPr>
            <a:endParaRPr lang="en-IN" sz="2400" b="1" dirty="0">
              <a:effectLst/>
              <a:latin typeface="Times New Roman" panose="02020603050405020304" pitchFamily="18" charset="0"/>
              <a:ea typeface="Times New Roman" panose="02020603050405020304" pitchFamily="18" charset="0"/>
            </a:endParaRPr>
          </a:p>
          <a:p>
            <a:pPr marL="82550" indent="0" algn="just" fontAlgn="t">
              <a:buNone/>
            </a:pPr>
            <a:r>
              <a:rPr lang="en-IN" dirty="0">
                <a:solidFill>
                  <a:srgbClr val="FF0000"/>
                </a:solidFill>
              </a:rPr>
              <a:t>     </a:t>
            </a:r>
            <a:endParaRPr lang="en-IN" dirty="0">
              <a:solidFill>
                <a:srgbClr val="FF0000"/>
              </a:solidFill>
            </a:endParaRPr>
          </a:p>
        </p:txBody>
      </p:sp>
      <p:pic>
        <p:nvPicPr>
          <p:cNvPr id="4" name="Picture 3" descr="Screenshot (357)"/>
          <p:cNvPicPr>
            <a:picLocks noChangeAspect="1"/>
          </p:cNvPicPr>
          <p:nvPr/>
        </p:nvPicPr>
        <p:blipFill>
          <a:blip r:embed="rId1"/>
          <a:stretch>
            <a:fillRect/>
          </a:stretch>
        </p:blipFill>
        <p:spPr>
          <a:xfrm>
            <a:off x="1702435" y="1267460"/>
            <a:ext cx="6957060" cy="44119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Conclusions</a:t>
            </a:r>
            <a:endParaRPr lang="en-US"/>
          </a:p>
        </p:txBody>
      </p:sp>
      <p:sp>
        <p:nvSpPr>
          <p:cNvPr id="3" name="Content Placeholder 2"/>
          <p:cNvSpPr>
            <a:spLocks noGrp="1"/>
          </p:cNvSpPr>
          <p:nvPr>
            <p:ph idx="1"/>
          </p:nvPr>
        </p:nvSpPr>
        <p:spPr/>
        <p:txBody>
          <a:bodyPr/>
          <a:p>
            <a:r>
              <a:rPr lang="en-US" sz="1800"/>
              <a:t>In conclusion, the integration of real-time data sources, cosine similarity, TF-IDF techniques, and the development of a multilingual railway query answering web page represent significant advancements in the domain of train delay prediction and passenger inquiry systems. </a:t>
            </a:r>
            <a:endParaRPr lang="en-US" sz="1800"/>
          </a:p>
          <a:p>
            <a:endParaRPr lang="en-US" sz="1800"/>
          </a:p>
          <a:p>
            <a:r>
              <a:rPr lang="en-US" sz="1800"/>
              <a:t>Moreover, techniques such as cosine similarity and TF-IDF facilitate the extraction of valuable insights from textual data, enhancing the predictive capabilities of the models.</a:t>
            </a:r>
            <a:endParaRPr lang="en-US" sz="1800"/>
          </a:p>
          <a:p>
            <a:pPr marL="82550" indent="0">
              <a:buNone/>
            </a:pPr>
            <a:endParaRPr lang="en-US" sz="1800"/>
          </a:p>
          <a:p>
            <a:r>
              <a:rPr lang="en-US" sz="1800"/>
              <a:t>Simultaneously, the development of a multilingual web page for railway inquiries addresses the diverse linguistic needs of users, fostering inclusivity and accessibility. Integration of natural language processing technologies enables seamless translation of queries and responses, facilitating efficient communication between users and the railway system across different languages</a:t>
            </a:r>
            <a:endParaRPr 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403648" y="548680"/>
            <a:ext cx="7272807"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CONTENTS</a:t>
            </a:r>
            <a:endParaRPr lang="en-US" sz="36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Abstract</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Existing System</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Proposed System</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Design</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Implementation</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Results</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Abstract</a:t>
            </a:r>
            <a:endParaRPr lang="en-US" sz="3600" dirty="0"/>
          </a:p>
        </p:txBody>
      </p:sp>
      <p:sp>
        <p:nvSpPr>
          <p:cNvPr id="6" name="Content Placeholder 2"/>
          <p:cNvSpPr>
            <a:spLocks noGrp="1"/>
          </p:cNvSpPr>
          <p:nvPr>
            <p:ph idx="1"/>
          </p:nvPr>
        </p:nvSpPr>
        <p:spPr>
          <a:xfrm>
            <a:off x="1435608" y="1447800"/>
            <a:ext cx="6994044" cy="4800600"/>
          </a:xfrm>
        </p:spPr>
        <p:txBody>
          <a:bodyPr>
            <a:normAutofit/>
          </a:bodyPr>
          <a:lstStyle/>
          <a:p>
            <a:pPr marL="82550" indent="0" algn="just">
              <a:buNone/>
            </a:pPr>
            <a:r>
              <a:rPr lang="en-US" sz="2400" dirty="0">
                <a:latin typeface="Times New Roman" panose="02020603050405020304" pitchFamily="18" charset="0"/>
                <a:cs typeface="Times New Roman" panose="02020603050405020304" pitchFamily="18" charset="0"/>
                <a:sym typeface="+mn-ea"/>
              </a:rPr>
              <a:t>Efficient transportation is crucial for modern societies, yet unpredictable train delays pose challenges for commuters, impacting work, school, and appointments. Service disruption is a root cause for train delays. Service disruptions results from various conditions or factors such as accidents ,extreme Weather conditions and technical issues.</a:t>
            </a:r>
            <a:endParaRPr lang="en-US" sz="2400" dirty="0">
              <a:latin typeface="Times New Roman" panose="02020603050405020304" pitchFamily="18" charset="0"/>
              <a:cs typeface="Times New Roman" panose="02020603050405020304" pitchFamily="18" charset="0"/>
              <a:sym typeface="+mn-ea"/>
            </a:endParaRPr>
          </a:p>
          <a:p>
            <a:pPr marL="82550" indent="0" algn="just">
              <a:buNone/>
            </a:pPr>
            <a:r>
              <a:rPr lang="en-US" sz="2400" dirty="0">
                <a:latin typeface="Times New Roman" panose="02020603050405020304" pitchFamily="18" charset="0"/>
                <a:cs typeface="Times New Roman" panose="02020603050405020304" pitchFamily="18" charset="0"/>
                <a:sym typeface="+mn-ea"/>
              </a:rPr>
              <a:t>This project helps in predicting whether a train will be delayed or not by applying the machine learning techniques on the Real time data and also by building a Webpage with Django will provide information to the Passengers in their Regional Languages.</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Existing System</a:t>
            </a:r>
            <a:endParaRPr lang="en-US" sz="3600" dirty="0"/>
          </a:p>
        </p:txBody>
      </p:sp>
      <p:sp>
        <p:nvSpPr>
          <p:cNvPr id="3" name="Content Placeholder 2"/>
          <p:cNvSpPr>
            <a:spLocks noGrp="1"/>
          </p:cNvSpPr>
          <p:nvPr>
            <p:ph idx="1"/>
          </p:nvPr>
        </p:nvSpPr>
        <p:spPr/>
        <p:txBody>
          <a:bodyPr>
            <a:normAutofit/>
          </a:bodyPr>
          <a:lstStyle/>
          <a:p>
            <a:pPr algn="just">
              <a:buFont typeface="Wingdings" panose="05000000000000000000" charset="0"/>
              <a:buChar char="v"/>
            </a:pPr>
            <a:r>
              <a:rPr lang="en-US" sz="2400" dirty="0">
                <a:latin typeface="Times New Roman" panose="02020603050405020304" pitchFamily="18" charset="0"/>
                <a:cs typeface="Times New Roman" panose="02020603050405020304" pitchFamily="18" charset="0"/>
                <a:sym typeface="+mn-ea"/>
              </a:rPr>
              <a:t>The Existing System uses machine learning  algorithms such as random forest , gradient boost to tackle train delays.</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charset="0"/>
              <a:buChar char="v"/>
            </a:pPr>
            <a:r>
              <a:rPr lang="en-US" sz="2400" dirty="0">
                <a:latin typeface="Times New Roman" panose="02020603050405020304" pitchFamily="18" charset="0"/>
                <a:cs typeface="Times New Roman" panose="02020603050405020304" pitchFamily="18" charset="0"/>
                <a:sym typeface="+mn-ea"/>
              </a:rPr>
              <a:t>It deals with how  historical data influence predictions of train delays.</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lvl="0" algn="just">
              <a:buFont typeface="Wingdings" panose="05000000000000000000" charset="0"/>
              <a:buChar char="v"/>
            </a:pPr>
            <a:r>
              <a:rPr lang="en-US" sz="2400" dirty="0">
                <a:latin typeface="Times New Roman" panose="02020603050405020304" pitchFamily="18" charset="0"/>
                <a:cs typeface="Times New Roman" panose="02020603050405020304" pitchFamily="18" charset="0"/>
                <a:sym typeface="+mn-ea"/>
              </a:rPr>
              <a:t>Despite utilizing machine learning algorithms and considering historical data, the system struggles with efficiency , impacting its ability to make accurate predictions.</a:t>
            </a:r>
            <a:endParaRPr lang="en-US" sz="2400" dirty="0">
              <a:latin typeface="Times New Roman" panose="02020603050405020304" pitchFamily="18" charset="0"/>
              <a:cs typeface="Times New Roman" panose="02020603050405020304" pitchFamily="18" charset="0"/>
            </a:endParaRPr>
          </a:p>
          <a:p>
            <a:pPr lvl="0" algn="just">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marL="82550" indent="0" algn="just">
              <a:buFont typeface="Wingdings" panose="05000000000000000000" pitchFamily="2" charset="2"/>
              <a:buNone/>
            </a:pPr>
            <a:endParaRPr lang="en-US" sz="2400" dirty="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4957"/>
            <a:ext cx="7498080" cy="850106"/>
          </a:xfrm>
        </p:spPr>
        <p:txBody>
          <a:bodyPr>
            <a:normAutofit/>
          </a:bodyPr>
          <a:lstStyle/>
          <a:p>
            <a:r>
              <a:rPr lang="en-US" altLang="en-IN" sz="3600" dirty="0"/>
              <a:t>Proposed System</a:t>
            </a:r>
            <a:endParaRPr lang="en-US" altLang="en-IN" sz="3600" dirty="0"/>
          </a:p>
        </p:txBody>
      </p:sp>
      <p:sp>
        <p:nvSpPr>
          <p:cNvPr id="3" name="Content Placeholder 2"/>
          <p:cNvSpPr>
            <a:spLocks noGrp="1"/>
          </p:cNvSpPr>
          <p:nvPr>
            <p:ph idx="1"/>
          </p:nvPr>
        </p:nvSpPr>
        <p:spPr>
          <a:xfrm>
            <a:off x="1115616" y="942657"/>
            <a:ext cx="7498080" cy="4800600"/>
          </a:xfrm>
        </p:spPr>
        <p:txBody>
          <a:bodyPr>
            <a:normAutofit/>
          </a:bodyPr>
          <a:lstStyle/>
          <a:p>
            <a:pPr algn="just">
              <a:buFont typeface="Wingdings" panose="05000000000000000000" charset="0"/>
              <a:buChar char="v"/>
            </a:pPr>
            <a:r>
              <a:rPr lang="en-US" altLang="en-IN" sz="2400" dirty="0">
                <a:latin typeface="Times New Roman" panose="02020603050405020304" pitchFamily="18" charset="0"/>
                <a:cs typeface="Times New Roman" panose="02020603050405020304" pitchFamily="18" charset="0"/>
                <a:sym typeface="+mn-ea"/>
              </a:rPr>
              <a:t>Continuously collect real-time data from sources such as APIs providing live train information and weather updates.</a:t>
            </a:r>
            <a:endParaRPr lang="en-US" altLang="en-IN" sz="2400" dirty="0">
              <a:latin typeface="Times New Roman" panose="02020603050405020304" pitchFamily="18" charset="0"/>
              <a:cs typeface="Times New Roman" panose="02020603050405020304" pitchFamily="18" charset="0"/>
            </a:endParaRPr>
          </a:p>
          <a:p>
            <a:pPr algn="just">
              <a:buFont typeface="Wingdings" panose="05000000000000000000" charset="0"/>
              <a:buChar char="v"/>
            </a:pPr>
            <a:r>
              <a:rPr lang="en-US" altLang="en-IN" sz="2400" dirty="0">
                <a:latin typeface="Times New Roman" panose="02020603050405020304" pitchFamily="18" charset="0"/>
                <a:cs typeface="Times New Roman" panose="02020603050405020304" pitchFamily="18" charset="0"/>
                <a:sym typeface="+mn-ea"/>
              </a:rPr>
              <a:t>Preprocess the real-time data and extract relevant features.</a:t>
            </a:r>
            <a:endParaRPr lang="en-US" altLang="en-IN" sz="2400" dirty="0">
              <a:latin typeface="Times New Roman" panose="02020603050405020304" pitchFamily="18" charset="0"/>
              <a:cs typeface="Times New Roman" panose="02020603050405020304" pitchFamily="18" charset="0"/>
            </a:endParaRPr>
          </a:p>
          <a:p>
            <a:pPr algn="just">
              <a:buFont typeface="Wingdings" panose="05000000000000000000" charset="0"/>
              <a:buChar char="v"/>
            </a:pPr>
            <a:r>
              <a:rPr lang="en-US" altLang="en-IN" sz="2400" dirty="0">
                <a:latin typeface="Times New Roman" panose="02020603050405020304" pitchFamily="18" charset="0"/>
                <a:cs typeface="Times New Roman" panose="02020603050405020304" pitchFamily="18" charset="0"/>
                <a:sym typeface="+mn-ea"/>
              </a:rPr>
              <a:t>Apply the trained model to predict delays based on cosine similarity and TF-IDF weighted features.</a:t>
            </a:r>
            <a:endParaRPr lang="en-US" altLang="en-IN" sz="2400" dirty="0">
              <a:latin typeface="Times New Roman" panose="02020603050405020304" pitchFamily="18" charset="0"/>
              <a:cs typeface="Times New Roman" panose="02020603050405020304" pitchFamily="18" charset="0"/>
            </a:endParaRPr>
          </a:p>
          <a:p>
            <a:pPr algn="just">
              <a:buFont typeface="Wingdings" panose="05000000000000000000" charset="0"/>
              <a:buChar char="v"/>
            </a:pPr>
            <a:r>
              <a:rPr lang="en-US" altLang="en-IN" sz="2400" dirty="0">
                <a:latin typeface="Times New Roman" panose="02020603050405020304" pitchFamily="18" charset="0"/>
                <a:cs typeface="Times New Roman" panose="02020603050405020304" pitchFamily="18" charset="0"/>
                <a:sym typeface="+mn-ea"/>
              </a:rPr>
              <a:t>Deploy the prediction system as a service accessible to users or integrate it into existing train management systems for real-time decision-making.</a:t>
            </a:r>
            <a:endParaRPr lang="en-US" altLang="en-IN" sz="2400" dirty="0">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v"/>
            </a:pPr>
            <a:r>
              <a:rPr lang="en-US" altLang="en-IN" sz="2400" dirty="0">
                <a:latin typeface="Times New Roman" panose="02020603050405020304" pitchFamily="18" charset="0"/>
                <a:cs typeface="Times New Roman" panose="02020603050405020304" pitchFamily="18" charset="0"/>
                <a:sym typeface="+mn-ea"/>
              </a:rPr>
              <a:t>And Build a Webpage that will answer the passengers queries in their regional languages.</a:t>
            </a:r>
            <a:endParaRPr lang="en-US" alt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Design</a:t>
            </a:r>
            <a:endParaRPr lang="en-US"/>
          </a:p>
        </p:txBody>
      </p:sp>
      <p:pic>
        <p:nvPicPr>
          <p:cNvPr id="4" name="Content Placeholder 3" descr="Screenshot (365)"/>
          <p:cNvPicPr>
            <a:picLocks noChangeAspect="1"/>
          </p:cNvPicPr>
          <p:nvPr>
            <p:ph idx="1"/>
          </p:nvPr>
        </p:nvPicPr>
        <p:blipFill>
          <a:blip r:embed="rId1"/>
          <a:stretch>
            <a:fillRect/>
          </a:stretch>
        </p:blipFill>
        <p:spPr>
          <a:xfrm>
            <a:off x="1639570" y="1447800"/>
            <a:ext cx="7089775" cy="4800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Design</a:t>
            </a:r>
            <a:endParaRPr lang="en-US"/>
          </a:p>
        </p:txBody>
      </p:sp>
      <p:pic>
        <p:nvPicPr>
          <p:cNvPr id="4" name="Content Placeholder 3" descr="Screenshot (353)"/>
          <p:cNvPicPr>
            <a:picLocks noChangeAspect="1"/>
          </p:cNvPicPr>
          <p:nvPr>
            <p:ph idx="1"/>
          </p:nvPr>
        </p:nvPicPr>
        <p:blipFill>
          <a:blip r:embed="rId1"/>
          <a:stretch>
            <a:fillRect/>
          </a:stretch>
        </p:blipFill>
        <p:spPr>
          <a:xfrm>
            <a:off x="2396490" y="1447800"/>
            <a:ext cx="5575935" cy="4800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0"/>
            <a:ext cx="7498080" cy="836712"/>
          </a:xfrm>
        </p:spPr>
        <p:txBody>
          <a:bodyPr>
            <a:normAutofit/>
          </a:bodyPr>
          <a:lstStyle/>
          <a:p>
            <a:r>
              <a:rPr lang="en-US" altLang="en-IN" sz="3600" dirty="0"/>
              <a:t>Implementation</a:t>
            </a:r>
            <a:endParaRPr lang="en-US" altLang="en-IN" sz="3600" dirty="0"/>
          </a:p>
        </p:txBody>
      </p:sp>
      <p:sp>
        <p:nvSpPr>
          <p:cNvPr id="3" name="Content Placeholder 2"/>
          <p:cNvSpPr>
            <a:spLocks noGrp="1"/>
          </p:cNvSpPr>
          <p:nvPr>
            <p:ph idx="1"/>
          </p:nvPr>
        </p:nvSpPr>
        <p:spPr>
          <a:xfrm>
            <a:off x="1115695" y="836930"/>
            <a:ext cx="7498080" cy="5628005"/>
          </a:xfrm>
        </p:spPr>
        <p:txBody>
          <a:bodyPr>
            <a:noAutofit/>
          </a:bodyPr>
          <a:lstStyle/>
          <a:p>
            <a:pPr algn="just">
              <a:buFont typeface="Wingdings" panose="05000000000000000000" charset="0"/>
              <a:buChar char="v"/>
            </a:pPr>
            <a:r>
              <a:rPr sz="2400" dirty="0">
                <a:latin typeface="Times New Roman" panose="02020603050405020304" pitchFamily="18" charset="0"/>
                <a:cs typeface="Times New Roman" panose="02020603050405020304" pitchFamily="18" charset="0"/>
              </a:rPr>
              <a:t>Data Collection: Obtain </a:t>
            </a:r>
            <a:r>
              <a:rPr lang="en-US" sz="2400" dirty="0">
                <a:latin typeface="Times New Roman" panose="02020603050405020304" pitchFamily="18" charset="0"/>
                <a:cs typeface="Times New Roman" panose="02020603050405020304" pitchFamily="18" charset="0"/>
              </a:rPr>
              <a:t>Real time </a:t>
            </a:r>
            <a:r>
              <a:rPr sz="2400" dirty="0">
                <a:latin typeface="Times New Roman" panose="02020603050405020304" pitchFamily="18" charset="0"/>
                <a:cs typeface="Times New Roman" panose="02020603050405020304" pitchFamily="18" charset="0"/>
              </a:rPr>
              <a:t>train data from a reliable source. You can also collect data from the Rapid API.</a:t>
            </a:r>
            <a:endParaRPr sz="2400" dirty="0">
              <a:latin typeface="Times New Roman" panose="02020603050405020304" pitchFamily="18" charset="0"/>
              <a:cs typeface="Times New Roman" panose="02020603050405020304" pitchFamily="18" charset="0"/>
            </a:endParaRPr>
          </a:p>
          <a:p>
            <a:pPr algn="just">
              <a:buFont typeface="Wingdings" panose="05000000000000000000" charset="0"/>
              <a:buChar char="v"/>
            </a:pPr>
            <a:endParaRPr sz="2400" dirty="0">
              <a:latin typeface="Times New Roman" panose="02020603050405020304" pitchFamily="18" charset="0"/>
              <a:cs typeface="Times New Roman" panose="02020603050405020304" pitchFamily="18" charset="0"/>
            </a:endParaRPr>
          </a:p>
          <a:p>
            <a:pPr algn="just">
              <a:buFont typeface="Wingdings" panose="05000000000000000000" charset="0"/>
              <a:buChar char="v"/>
            </a:pPr>
            <a:r>
              <a:rPr sz="2400" dirty="0">
                <a:latin typeface="Times New Roman" panose="02020603050405020304" pitchFamily="18" charset="0"/>
                <a:cs typeface="Times New Roman" panose="02020603050405020304" pitchFamily="18" charset="0"/>
              </a:rPr>
              <a:t>Preprocessing: Preprocess the</a:t>
            </a:r>
            <a:r>
              <a:rPr lang="en-US" sz="24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real-time data. This may involve handling missing values, converting categorical variables into numerical representations, and scaling the features if necessary.</a:t>
            </a:r>
            <a:endParaRPr sz="2400" dirty="0">
              <a:latin typeface="Times New Roman" panose="02020603050405020304" pitchFamily="18" charset="0"/>
              <a:cs typeface="Times New Roman" panose="02020603050405020304" pitchFamily="18" charset="0"/>
            </a:endParaRPr>
          </a:p>
          <a:p>
            <a:pPr algn="just">
              <a:buFont typeface="Wingdings" panose="05000000000000000000" charset="0"/>
              <a:buChar char="v"/>
            </a:pPr>
            <a:endParaRPr sz="2400" dirty="0">
              <a:latin typeface="Times New Roman" panose="02020603050405020304" pitchFamily="18" charset="0"/>
              <a:cs typeface="Times New Roman" panose="02020603050405020304" pitchFamily="18" charset="0"/>
            </a:endParaRPr>
          </a:p>
          <a:p>
            <a:pPr algn="just">
              <a:buFont typeface="Wingdings" panose="05000000000000000000" charset="0"/>
              <a:buChar char="v"/>
            </a:pPr>
            <a:r>
              <a:rPr sz="2400" dirty="0">
                <a:latin typeface="Times New Roman" panose="02020603050405020304" pitchFamily="18" charset="0"/>
                <a:cs typeface="Times New Roman" panose="02020603050405020304" pitchFamily="18" charset="0"/>
              </a:rPr>
              <a:t>Feature Engineering: Extract relevant features from the data that can help predict train delays.In essence, it involves selecting or deriving a subset of features from the original dataset that captures the most essential information for the task at hand</a:t>
            </a:r>
            <a:endParaRPr sz="2400" dirty="0">
              <a:latin typeface="Times New Roman" panose="02020603050405020304" pitchFamily="18" charset="0"/>
              <a:cs typeface="Times New Roman" panose="02020603050405020304" pitchFamily="18" charset="0"/>
            </a:endParaRPr>
          </a:p>
          <a:p>
            <a:pPr algn="just">
              <a:buFont typeface="Wingdings" panose="05000000000000000000" charset="0"/>
              <a:buChar char="v"/>
            </a:pPr>
            <a:endParaRPr sz="2400" dirty="0"/>
          </a:p>
          <a:p>
            <a:pPr marL="82550" indent="0" algn="just">
              <a:buFont typeface="Wingdings" panose="05000000000000000000" charset="0"/>
              <a:buNone/>
            </a:pPr>
            <a:endParaRP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Implementation</a:t>
            </a:r>
            <a:endParaRPr lang="en-US"/>
          </a:p>
        </p:txBody>
      </p:sp>
      <p:sp>
        <p:nvSpPr>
          <p:cNvPr id="3" name="Content Placeholder 2"/>
          <p:cNvSpPr>
            <a:spLocks noGrp="1"/>
          </p:cNvSpPr>
          <p:nvPr>
            <p:ph idx="1"/>
          </p:nvPr>
        </p:nvSpPr>
        <p:spPr/>
        <p:txBody>
          <a:bodyPr>
            <a:normAutofit/>
          </a:bodyPr>
          <a:p>
            <a:pPr algn="just">
              <a:buFont typeface="Wingdings" panose="05000000000000000000" charset="0"/>
              <a:buChar char="v"/>
            </a:pPr>
            <a:r>
              <a:rPr lang="en-US" sz="2000" dirty="0">
                <a:latin typeface="Times New Roman" panose="02020603050405020304" pitchFamily="18" charset="0"/>
                <a:cs typeface="Times New Roman" panose="02020603050405020304" pitchFamily="18" charset="0"/>
                <a:sym typeface="+mn-ea"/>
              </a:rPr>
              <a:t>Delay Detection</a:t>
            </a:r>
            <a:r>
              <a:rPr sz="2000" dirty="0">
                <a:latin typeface="Times New Roman" panose="02020603050405020304" pitchFamily="18" charset="0"/>
                <a:cs typeface="Times New Roman" panose="02020603050405020304" pitchFamily="18" charset="0"/>
                <a:sym typeface="+mn-ea"/>
              </a:rPr>
              <a:t>: Train a cosine similarity-based model using the </a:t>
            </a:r>
            <a:r>
              <a:rPr lang="en-US" sz="2000" dirty="0">
                <a:latin typeface="Times New Roman" panose="02020603050405020304" pitchFamily="18" charset="0"/>
                <a:cs typeface="Times New Roman" panose="02020603050405020304" pitchFamily="18" charset="0"/>
                <a:sym typeface="+mn-ea"/>
              </a:rPr>
              <a:t>real time </a:t>
            </a:r>
            <a:r>
              <a:rPr sz="2000" dirty="0">
                <a:latin typeface="Times New Roman" panose="02020603050405020304" pitchFamily="18" charset="0"/>
                <a:cs typeface="Times New Roman" panose="02020603050405020304" pitchFamily="18" charset="0"/>
                <a:sym typeface="+mn-ea"/>
              </a:rPr>
              <a:t>data. Cosine similarity can be used to measure the similarity between </a:t>
            </a:r>
            <a:r>
              <a:rPr lang="en-US" sz="2000" dirty="0">
                <a:latin typeface="Times New Roman" panose="02020603050405020304" pitchFamily="18" charset="0"/>
                <a:cs typeface="Times New Roman" panose="02020603050405020304" pitchFamily="18" charset="0"/>
                <a:sym typeface="+mn-ea"/>
              </a:rPr>
              <a:t>delay </a:t>
            </a:r>
            <a:r>
              <a:rPr sz="2000" dirty="0">
                <a:latin typeface="Times New Roman" panose="02020603050405020304" pitchFamily="18" charset="0"/>
                <a:cs typeface="Times New Roman" panose="02020603050405020304" pitchFamily="18" charset="0"/>
                <a:sym typeface="+mn-ea"/>
              </a:rPr>
              <a:t>patterns and the real-time data.</a:t>
            </a:r>
            <a:endParaRPr sz="2000" dirty="0">
              <a:latin typeface="Times New Roman" panose="02020603050405020304" pitchFamily="18" charset="0"/>
              <a:cs typeface="Times New Roman" panose="02020603050405020304" pitchFamily="18" charset="0"/>
            </a:endParaRPr>
          </a:p>
          <a:p>
            <a:pPr algn="just">
              <a:buFont typeface="Wingdings" panose="05000000000000000000" charset="0"/>
              <a:buChar char="v"/>
            </a:pPr>
            <a:endParaRPr sz="2000" dirty="0">
              <a:latin typeface="Times New Roman" panose="02020603050405020304" pitchFamily="18" charset="0"/>
              <a:cs typeface="Times New Roman" panose="02020603050405020304" pitchFamily="18" charset="0"/>
            </a:endParaRPr>
          </a:p>
          <a:p>
            <a:pPr algn="just">
              <a:buFont typeface="Wingdings" panose="05000000000000000000" charset="0"/>
              <a:buChar char="v"/>
            </a:pPr>
            <a:r>
              <a:rPr lang="en-US" sz="2000" dirty="0">
                <a:latin typeface="Times New Roman" panose="02020603050405020304" pitchFamily="18" charset="0"/>
                <a:cs typeface="Times New Roman" panose="02020603050405020304" pitchFamily="18" charset="0"/>
                <a:sym typeface="+mn-ea"/>
              </a:rPr>
              <a:t>Performance Evaluation</a:t>
            </a:r>
            <a:r>
              <a:rPr sz="2000" dirty="0">
                <a:latin typeface="Times New Roman" panose="02020603050405020304" pitchFamily="18" charset="0"/>
                <a:cs typeface="Times New Roman" panose="02020603050405020304" pitchFamily="18" charset="0"/>
                <a:sym typeface="+mn-ea"/>
              </a:rPr>
              <a:t>: Evaluate the performance of your model using </a:t>
            </a:r>
            <a:r>
              <a:rPr lang="en-US" sz="2000" dirty="0">
                <a:latin typeface="Times New Roman" panose="02020603050405020304" pitchFamily="18" charset="0"/>
                <a:cs typeface="Times New Roman" panose="02020603050405020304" pitchFamily="18" charset="0"/>
                <a:sym typeface="+mn-ea"/>
              </a:rPr>
              <a:t>some of the performance Evaluation metrics like accuracy,precision,recall,f1score.</a:t>
            </a:r>
            <a:endParaRPr lang="en-US" sz="2000" dirty="0">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v"/>
            </a:pPr>
            <a:endParaRPr lang="en-US" sz="2000" dirty="0">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v"/>
            </a:pPr>
            <a:r>
              <a:rPr lang="en-US" sz="2000" dirty="0">
                <a:latin typeface="Times New Roman" panose="02020603050405020304" pitchFamily="18" charset="0"/>
                <a:cs typeface="Times New Roman" panose="02020603050405020304" pitchFamily="18" charset="0"/>
                <a:sym typeface="+mn-ea"/>
              </a:rPr>
              <a:t>Data Visualization:Data visualization is the graphical representation of data and information. It involves the use of visual elements such as charts, graphs, and maps to communicate insights, patterns, and trends hidden within datasets</a:t>
            </a:r>
            <a:endParaRPr lang="en-US" sz="2000" dirty="0">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v"/>
            </a:pPr>
            <a:endParaRPr lang="en-US" sz="20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3870</Words>
  <Application>WPS Presentation</Application>
  <PresentationFormat>On-screen Show (4:3)</PresentationFormat>
  <Paragraphs>89</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Wingdings 2</vt:lpstr>
      <vt:lpstr>Verdana</vt:lpstr>
      <vt:lpstr>Times New Roman</vt:lpstr>
      <vt:lpstr>Wingdings</vt:lpstr>
      <vt:lpstr>Gill Sans MT</vt:lpstr>
      <vt:lpstr>Microsoft YaHei</vt:lpstr>
      <vt:lpstr>Arial Unicode MS</vt:lpstr>
      <vt:lpstr>Calibri</vt:lpstr>
      <vt:lpstr>Solstice</vt:lpstr>
      <vt:lpstr> Forecasting train delays for providing advance information to passengers</vt:lpstr>
      <vt:lpstr>CONTENTS</vt:lpstr>
      <vt:lpstr>Abstract</vt:lpstr>
      <vt:lpstr>Existing System</vt:lpstr>
      <vt:lpstr>Proposed System</vt:lpstr>
      <vt:lpstr>PowerPoint 演示文稿</vt:lpstr>
      <vt:lpstr>Design</vt:lpstr>
      <vt:lpstr>Implementation</vt:lpstr>
      <vt:lpstr>Implementation</vt:lpstr>
      <vt:lpstr>Results</vt:lpstr>
      <vt:lpstr>Results</vt:lpstr>
      <vt:lpstr>PowerPoint 演示文稿</vt:lpstr>
      <vt:lpstr>PowerPoint 演示文稿</vt:lpstr>
      <vt:lpstr>Conclusions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Kusumitha Dande</cp:lastModifiedBy>
  <cp:revision>82</cp:revision>
  <dcterms:created xsi:type="dcterms:W3CDTF">2024-02-12T05:40:00Z</dcterms:created>
  <dcterms:modified xsi:type="dcterms:W3CDTF">2024-04-18T05:30:56Z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68089D0C85F44B8D8851999D6B372E7B_13</vt:lpwstr>
  </property>
  <property fmtid="{D5CDD505-2E9C-101B-9397-08002B2CF9AE}" pid="3" name="KSOProductBuildVer">
    <vt:lpwstr>1033-12.2.0.16731</vt:lpwstr>
  </property>
</Properties>
</file>