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chemeClr val="tx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581078"/>
            <a:ext cx="5267185" cy="1065794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4652" y="1566174"/>
            <a:ext cx="6400800" cy="426720"/>
          </a:xfrm>
        </p:spPr>
        <p:txBody>
          <a:bodyPr/>
          <a:lstStyle/>
          <a:p>
            <a:pPr algn="ctr"/>
            <a:r>
              <a:rPr lang="es-ES" dirty="0" smtClean="0"/>
              <a:t>Análisis de datos Red Eléctrica de España</a:t>
            </a:r>
            <a:endParaRPr lang="en-GB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1992894"/>
            <a:ext cx="2781300" cy="7524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2" y="5668790"/>
            <a:ext cx="754880" cy="629934"/>
          </a:xfrm>
          <a:prstGeom prst="rect">
            <a:avLst/>
          </a:prstGeom>
        </p:spPr>
      </p:pic>
      <p:sp>
        <p:nvSpPr>
          <p:cNvPr id="7" name="Subtítulo 2"/>
          <p:cNvSpPr txBox="1">
            <a:spLocks/>
          </p:cNvSpPr>
          <p:nvPr/>
        </p:nvSpPr>
        <p:spPr>
          <a:xfrm>
            <a:off x="1347652" y="5983757"/>
            <a:ext cx="6400800" cy="4267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00" dirty="0" smtClean="0"/>
              <a:t>Eva Iglesias, Adrián Chávez , Aitor González y Daniel Lema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24329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684212" y="228601"/>
            <a:ext cx="11085422" cy="1293286"/>
          </a:xfrm>
        </p:spPr>
        <p:txBody>
          <a:bodyPr>
            <a:normAutofit/>
          </a:bodyPr>
          <a:lstStyle/>
          <a:p>
            <a:r>
              <a:rPr lang="es-ES" sz="3700" b="1" dirty="0" smtClean="0"/>
              <a:t>Análisis </a:t>
            </a:r>
            <a:r>
              <a:rPr lang="es-ES" sz="3700" b="1" dirty="0"/>
              <a:t>de la </a:t>
            </a:r>
            <a:r>
              <a:rPr lang="es-ES" sz="3700" b="1" dirty="0" smtClean="0"/>
              <a:t>generación y emisiones del sistema.</a:t>
            </a:r>
            <a:endParaRPr lang="en-GB" sz="36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41" y="6128186"/>
            <a:ext cx="2450874" cy="495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5942154"/>
            <a:ext cx="754880" cy="629934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61652" y="1453445"/>
            <a:ext cx="691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Contribución de cada tecnología a la generación eléctrica: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40" y="1951900"/>
            <a:ext cx="7735299" cy="412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67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1000">
              <a:schemeClr val="tx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684212" y="228601"/>
            <a:ext cx="11085422" cy="1293286"/>
          </a:xfrm>
        </p:spPr>
        <p:txBody>
          <a:bodyPr>
            <a:noAutofit/>
          </a:bodyPr>
          <a:lstStyle/>
          <a:p>
            <a:r>
              <a:rPr lang="es-ES" sz="3700" b="1" dirty="0"/>
              <a:t>Análisis </a:t>
            </a:r>
            <a:r>
              <a:rPr lang="es-ES" sz="3700" b="1" dirty="0"/>
              <a:t>Intercambios de energía del sistema con los países vecinos</a:t>
            </a:r>
            <a:r>
              <a:rPr lang="es-ES" sz="3700" b="1" dirty="0" smtClean="0"/>
              <a:t>.</a:t>
            </a:r>
            <a:endParaRPr lang="en-GB" sz="37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41" y="6128186"/>
            <a:ext cx="2450874" cy="495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5942154"/>
            <a:ext cx="754880" cy="62993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266" y="2015785"/>
            <a:ext cx="5072361" cy="305913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5269" y="2008844"/>
            <a:ext cx="5267685" cy="344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1000">
              <a:schemeClr val="tx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684212" y="228601"/>
            <a:ext cx="11085422" cy="1293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3700" b="1" dirty="0" smtClean="0"/>
              <a:t>Estudio </a:t>
            </a:r>
            <a:r>
              <a:rPr lang="es-ES" sz="3700" b="1" dirty="0"/>
              <a:t>del mercado eléctrico español.</a:t>
            </a:r>
            <a:endParaRPr lang="en-GB" sz="37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41" y="6128186"/>
            <a:ext cx="2450874" cy="495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5942154"/>
            <a:ext cx="754880" cy="62993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92" y="1423280"/>
            <a:ext cx="8305800" cy="443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97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1000">
              <a:schemeClr val="tx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684212" y="228601"/>
            <a:ext cx="11085422" cy="1293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3700" b="1" dirty="0" smtClean="0"/>
              <a:t>Estudio </a:t>
            </a:r>
            <a:r>
              <a:rPr lang="es-ES" sz="3700" b="1" dirty="0"/>
              <a:t>del mercado eléctrico español.</a:t>
            </a:r>
            <a:endParaRPr lang="en-GB" sz="37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41" y="6128186"/>
            <a:ext cx="2450874" cy="495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5942154"/>
            <a:ext cx="754880" cy="62993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043" y="1364457"/>
            <a:ext cx="8579914" cy="457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5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775651" y="1397853"/>
            <a:ext cx="10693537" cy="3853416"/>
          </a:xfrm>
        </p:spPr>
        <p:txBody>
          <a:bodyPr>
            <a:noAutofit/>
          </a:bodyPr>
          <a:lstStyle/>
          <a:p>
            <a:r>
              <a:rPr lang="es-ES" sz="1600" cap="none" dirty="0" smtClean="0">
                <a:solidFill>
                  <a:schemeClr val="bg1"/>
                </a:solidFill>
              </a:rPr>
              <a:t>La red eléctrica de España (REE) es la empresa encargada de la </a:t>
            </a:r>
            <a:r>
              <a:rPr lang="es-ES" sz="1600" b="1" cap="none" dirty="0" smtClean="0">
                <a:solidFill>
                  <a:schemeClr val="bg1"/>
                </a:solidFill>
              </a:rPr>
              <a:t>operación y gestión del sistema eléctrico </a:t>
            </a:r>
            <a:r>
              <a:rPr lang="es-ES" sz="1600" cap="none" dirty="0" smtClean="0">
                <a:solidFill>
                  <a:schemeClr val="bg1"/>
                </a:solidFill>
              </a:rPr>
              <a:t>en España. su función principal es garantizar el suministro de electricidad a todos los usuarios del país de manera segura, eficiente y sostenible.</a:t>
            </a:r>
            <a:br>
              <a:rPr lang="es-ES" sz="1600" cap="none" dirty="0" smtClean="0">
                <a:solidFill>
                  <a:schemeClr val="bg1"/>
                </a:solidFill>
              </a:rPr>
            </a:br>
            <a:r>
              <a:rPr lang="es-ES" sz="1600" cap="none" dirty="0" smtClean="0">
                <a:solidFill>
                  <a:schemeClr val="bg1"/>
                </a:solidFill>
              </a:rPr>
              <a:t/>
            </a:r>
            <a:br>
              <a:rPr lang="es-ES" sz="1600" cap="none" dirty="0" smtClean="0">
                <a:solidFill>
                  <a:schemeClr val="bg1"/>
                </a:solidFill>
              </a:rPr>
            </a:br>
            <a:r>
              <a:rPr lang="es-ES" sz="1600" cap="none" dirty="0" smtClean="0">
                <a:solidFill>
                  <a:schemeClr val="bg1"/>
                </a:solidFill>
              </a:rPr>
              <a:t>La red eléctrica de España está compuesta por una extensa infraestructura de </a:t>
            </a:r>
            <a:r>
              <a:rPr lang="es-ES" sz="1600" b="1" cap="none" dirty="0" smtClean="0">
                <a:solidFill>
                  <a:schemeClr val="bg1"/>
                </a:solidFill>
              </a:rPr>
              <a:t>líneas de transmisión, subestaciones </a:t>
            </a:r>
            <a:r>
              <a:rPr lang="es-ES" sz="1600" cap="none" dirty="0" smtClean="0">
                <a:solidFill>
                  <a:schemeClr val="bg1"/>
                </a:solidFill>
              </a:rPr>
              <a:t>y centros de control que permiten la distribución de la electricidad desde las centrales generadoras hasta los consumidores finales. REE se encarga de </a:t>
            </a:r>
            <a:r>
              <a:rPr lang="es-ES" sz="1600" b="1" cap="none" dirty="0" smtClean="0">
                <a:solidFill>
                  <a:schemeClr val="bg1"/>
                </a:solidFill>
              </a:rPr>
              <a:t>supervisar y controlar el flujo de electricidad en tiempo real</a:t>
            </a:r>
            <a:r>
              <a:rPr lang="es-ES" sz="1600" cap="none" dirty="0" smtClean="0">
                <a:solidFill>
                  <a:schemeClr val="bg1"/>
                </a:solidFill>
              </a:rPr>
              <a:t>, garantizando la estabilidad del sistema y </a:t>
            </a:r>
            <a:r>
              <a:rPr lang="es-ES" sz="1600" b="1" cap="none" dirty="0" smtClean="0">
                <a:solidFill>
                  <a:schemeClr val="bg1"/>
                </a:solidFill>
              </a:rPr>
              <a:t>gestionando los desequilibrios entre la oferta y la demanda </a:t>
            </a:r>
            <a:r>
              <a:rPr lang="es-ES" sz="1600" cap="none" dirty="0" smtClean="0">
                <a:solidFill>
                  <a:schemeClr val="bg1"/>
                </a:solidFill>
              </a:rPr>
              <a:t>de electricidad.</a:t>
            </a:r>
            <a:br>
              <a:rPr lang="es-ES" sz="1600" cap="none" dirty="0" smtClean="0">
                <a:solidFill>
                  <a:schemeClr val="bg1"/>
                </a:solidFill>
              </a:rPr>
            </a:br>
            <a:r>
              <a:rPr lang="es-ES" sz="1600" cap="none" dirty="0" smtClean="0">
                <a:solidFill>
                  <a:schemeClr val="bg1"/>
                </a:solidFill>
              </a:rPr>
              <a:t/>
            </a:r>
            <a:br>
              <a:rPr lang="es-ES" sz="1600" cap="none" dirty="0" smtClean="0">
                <a:solidFill>
                  <a:schemeClr val="bg1"/>
                </a:solidFill>
              </a:rPr>
            </a:br>
            <a:r>
              <a:rPr lang="es-ES" sz="1600" cap="none" dirty="0" smtClean="0">
                <a:solidFill>
                  <a:schemeClr val="bg1"/>
                </a:solidFill>
              </a:rPr>
              <a:t>Además, REE es responsable de la planificación y desarrollo de la red eléctrica, asegurando que haya suficiente capacidad de transmisión para satisfacer las necesidades presentes y futuras del sistema. también se encarga de la coordinación con los operadores de otros países para </a:t>
            </a:r>
            <a:r>
              <a:rPr lang="es-ES" sz="1600" b="1" cap="none" dirty="0" smtClean="0">
                <a:solidFill>
                  <a:schemeClr val="bg1"/>
                </a:solidFill>
              </a:rPr>
              <a:t>garantizar la interconexión y el intercambio de electricidad a nivel europeo</a:t>
            </a:r>
            <a:r>
              <a:rPr lang="es-ES" sz="1600" cap="none" dirty="0" smtClean="0">
                <a:solidFill>
                  <a:schemeClr val="bg1"/>
                </a:solidFill>
              </a:rPr>
              <a:t>.</a:t>
            </a:r>
            <a:endParaRPr lang="es-ES" sz="1600" cap="none" dirty="0">
              <a:solidFill>
                <a:schemeClr val="bg1"/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684212" y="228601"/>
            <a:ext cx="8534400" cy="960120"/>
          </a:xfrm>
        </p:spPr>
        <p:txBody>
          <a:bodyPr>
            <a:normAutofit/>
          </a:bodyPr>
          <a:lstStyle/>
          <a:p>
            <a:r>
              <a:rPr lang="es-ES" sz="3600" b="1" dirty="0" smtClean="0"/>
              <a:t>¿Qué es red </a:t>
            </a:r>
            <a:r>
              <a:rPr lang="es-ES" sz="3600" b="1" dirty="0" err="1" smtClean="0"/>
              <a:t>electrica</a:t>
            </a:r>
            <a:r>
              <a:rPr lang="es-ES" sz="3600" b="1" dirty="0" smtClean="0"/>
              <a:t>?</a:t>
            </a:r>
            <a:endParaRPr lang="en-GB" sz="36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41" y="6128186"/>
            <a:ext cx="2450874" cy="495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5942154"/>
            <a:ext cx="754880" cy="62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775651" y="1397853"/>
            <a:ext cx="10693537" cy="3814227"/>
          </a:xfrm>
        </p:spPr>
        <p:txBody>
          <a:bodyPr>
            <a:noAutofit/>
          </a:bodyPr>
          <a:lstStyle/>
          <a:p>
            <a:r>
              <a:rPr lang="es-ES" sz="2000" cap="none" dirty="0" smtClean="0">
                <a:solidFill>
                  <a:schemeClr val="bg1"/>
                </a:solidFill>
              </a:rPr>
              <a:t>Vamos a obtener los siguientes datos usando </a:t>
            </a:r>
            <a:r>
              <a:rPr lang="es-ES" sz="2000" cap="none" dirty="0" err="1" smtClean="0">
                <a:solidFill>
                  <a:schemeClr val="bg1"/>
                </a:solidFill>
              </a:rPr>
              <a:t>APIs</a:t>
            </a:r>
            <a:r>
              <a:rPr lang="es-ES" sz="2000" cap="none" dirty="0" smtClean="0">
                <a:solidFill>
                  <a:schemeClr val="bg1"/>
                </a:solidFill>
              </a:rPr>
              <a:t> de la página </a:t>
            </a:r>
            <a:r>
              <a:rPr lang="es-ES" sz="2000" cap="none" dirty="0">
                <a:solidFill>
                  <a:schemeClr val="bg1"/>
                </a:solidFill>
              </a:rPr>
              <a:t>de REE  (https://www.ree.es/es/apidatos</a:t>
            </a:r>
            <a:r>
              <a:rPr lang="es-ES" sz="2000" cap="none" dirty="0" smtClean="0">
                <a:solidFill>
                  <a:schemeClr val="bg1"/>
                </a:solidFill>
              </a:rPr>
              <a:t>):</a:t>
            </a:r>
            <a:br>
              <a:rPr lang="es-ES" sz="2000" cap="none" dirty="0" smtClean="0">
                <a:solidFill>
                  <a:schemeClr val="bg1"/>
                </a:solidFill>
              </a:rPr>
            </a:br>
            <a:r>
              <a:rPr lang="es-ES" sz="2000" cap="none" dirty="0" smtClean="0">
                <a:solidFill>
                  <a:schemeClr val="bg1"/>
                </a:solidFill>
              </a:rPr>
              <a:t/>
            </a:r>
            <a:br>
              <a:rPr lang="es-ES" sz="2000" cap="none" dirty="0" smtClean="0">
                <a:solidFill>
                  <a:schemeClr val="bg1"/>
                </a:solidFill>
              </a:rPr>
            </a:br>
            <a:r>
              <a:rPr lang="es-ES" sz="2000" b="1" cap="none" dirty="0" smtClean="0">
                <a:solidFill>
                  <a:schemeClr val="bg1"/>
                </a:solidFill>
              </a:rPr>
              <a:t/>
            </a:r>
            <a:br>
              <a:rPr lang="es-ES" sz="2000" b="1" cap="none" dirty="0" smtClean="0">
                <a:solidFill>
                  <a:schemeClr val="bg1"/>
                </a:solidFill>
              </a:rPr>
            </a:br>
            <a:r>
              <a:rPr lang="es-ES" sz="2000" b="1" cap="none" dirty="0" smtClean="0">
                <a:solidFill>
                  <a:schemeClr val="bg1"/>
                </a:solidFill>
              </a:rPr>
              <a:t>	1.-Analisis de la demanda eléctrica del sistema eléctrico español.</a:t>
            </a:r>
            <a:br>
              <a:rPr lang="es-ES" sz="2000" b="1" cap="none" dirty="0" smtClean="0">
                <a:solidFill>
                  <a:schemeClr val="bg1"/>
                </a:solidFill>
              </a:rPr>
            </a:br>
            <a:r>
              <a:rPr lang="es-ES" sz="2000" b="1" cap="none" dirty="0" smtClean="0">
                <a:solidFill>
                  <a:schemeClr val="bg1"/>
                </a:solidFill>
              </a:rPr>
              <a:t/>
            </a:r>
            <a:br>
              <a:rPr lang="es-ES" sz="2000" b="1" cap="none" dirty="0" smtClean="0">
                <a:solidFill>
                  <a:schemeClr val="bg1"/>
                </a:solidFill>
              </a:rPr>
            </a:br>
            <a:r>
              <a:rPr lang="es-ES" sz="2000" b="1" cap="none" dirty="0" smtClean="0">
                <a:solidFill>
                  <a:schemeClr val="bg1"/>
                </a:solidFill>
              </a:rPr>
              <a:t>	2.-Analisis de generación y emisiones del sistema.</a:t>
            </a:r>
            <a:br>
              <a:rPr lang="es-ES" sz="2000" b="1" cap="none" dirty="0" smtClean="0">
                <a:solidFill>
                  <a:schemeClr val="bg1"/>
                </a:solidFill>
              </a:rPr>
            </a:br>
            <a:r>
              <a:rPr lang="es-ES" sz="2000" b="1" cap="none" dirty="0" smtClean="0">
                <a:solidFill>
                  <a:schemeClr val="bg1"/>
                </a:solidFill>
              </a:rPr>
              <a:t/>
            </a:r>
            <a:br>
              <a:rPr lang="es-ES" sz="2000" b="1" cap="none" dirty="0" smtClean="0">
                <a:solidFill>
                  <a:schemeClr val="bg1"/>
                </a:solidFill>
              </a:rPr>
            </a:br>
            <a:r>
              <a:rPr lang="es-ES" sz="2000" b="1" cap="none" dirty="0" smtClean="0">
                <a:solidFill>
                  <a:schemeClr val="bg1"/>
                </a:solidFill>
              </a:rPr>
              <a:t>	3.-Intercambios de energía del sistema con los países vecinos.</a:t>
            </a:r>
            <a:br>
              <a:rPr lang="es-ES" sz="2000" b="1" cap="none" dirty="0" smtClean="0">
                <a:solidFill>
                  <a:schemeClr val="bg1"/>
                </a:solidFill>
              </a:rPr>
            </a:br>
            <a:r>
              <a:rPr lang="es-ES" sz="2000" b="1" cap="none" dirty="0" smtClean="0">
                <a:solidFill>
                  <a:schemeClr val="bg1"/>
                </a:solidFill>
              </a:rPr>
              <a:t/>
            </a:r>
            <a:br>
              <a:rPr lang="es-ES" sz="2000" b="1" cap="none" dirty="0" smtClean="0">
                <a:solidFill>
                  <a:schemeClr val="bg1"/>
                </a:solidFill>
              </a:rPr>
            </a:br>
            <a:r>
              <a:rPr lang="es-ES" sz="2000" b="1" cap="none" dirty="0" smtClean="0">
                <a:solidFill>
                  <a:schemeClr val="bg1"/>
                </a:solidFill>
              </a:rPr>
              <a:t>	4.-Estudio del mercado eléctrico español.</a:t>
            </a:r>
            <a:r>
              <a:rPr lang="es-ES" sz="1600" b="1" cap="none" dirty="0" smtClean="0">
                <a:solidFill>
                  <a:schemeClr val="bg1"/>
                </a:solidFill>
              </a:rPr>
              <a:t/>
            </a:r>
            <a:br>
              <a:rPr lang="es-ES" sz="1600" b="1" cap="none" dirty="0" smtClean="0">
                <a:solidFill>
                  <a:schemeClr val="bg1"/>
                </a:solidFill>
              </a:rPr>
            </a:br>
            <a:endParaRPr lang="es-ES" sz="1600" b="1" cap="none" dirty="0">
              <a:solidFill>
                <a:schemeClr val="bg1"/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684212" y="228601"/>
            <a:ext cx="10784976" cy="960120"/>
          </a:xfrm>
        </p:spPr>
        <p:txBody>
          <a:bodyPr>
            <a:normAutofit fontScale="92500"/>
          </a:bodyPr>
          <a:lstStyle/>
          <a:p>
            <a:r>
              <a:rPr lang="es-ES" sz="3600" b="1" dirty="0" smtClean="0"/>
              <a:t>¿Qué datos vamos a obtener , de donde y como?</a:t>
            </a:r>
            <a:endParaRPr lang="en-GB" sz="36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41" y="6128186"/>
            <a:ext cx="2450874" cy="495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5942154"/>
            <a:ext cx="754880" cy="62993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525" y="2200813"/>
            <a:ext cx="2022905" cy="42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0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749231" y="1521886"/>
            <a:ext cx="8982598" cy="4800537"/>
          </a:xfrm>
        </p:spPr>
        <p:txBody>
          <a:bodyPr>
            <a:noAutofit/>
          </a:bodyPr>
          <a:lstStyle/>
          <a:p>
            <a:r>
              <a:rPr lang="es-ES" sz="1600" b="1" cap="none" dirty="0" smtClean="0">
                <a:solidFill>
                  <a:schemeClr val="bg1"/>
                </a:solidFill>
              </a:rPr>
              <a:t/>
            </a:r>
            <a:br>
              <a:rPr lang="es-ES" sz="1600" b="1" cap="none" dirty="0" smtClean="0">
                <a:solidFill>
                  <a:schemeClr val="bg1"/>
                </a:solidFill>
              </a:rPr>
            </a:br>
            <a:endParaRPr lang="es-ES" sz="1600" b="1" cap="none" dirty="0">
              <a:solidFill>
                <a:schemeClr val="bg1"/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684212" y="228601"/>
            <a:ext cx="11085422" cy="1293286"/>
          </a:xfrm>
        </p:spPr>
        <p:txBody>
          <a:bodyPr>
            <a:normAutofit/>
          </a:bodyPr>
          <a:lstStyle/>
          <a:p>
            <a:r>
              <a:rPr lang="es-ES" sz="3700" b="1" dirty="0" smtClean="0"/>
              <a:t>Análisis </a:t>
            </a:r>
            <a:r>
              <a:rPr lang="es-ES" sz="3700" b="1" dirty="0"/>
              <a:t>de la demanda eléctrica del sistema eléctrico español</a:t>
            </a:r>
            <a:r>
              <a:rPr lang="es-ES" sz="3700" b="1" dirty="0"/>
              <a:t>.</a:t>
            </a:r>
            <a:r>
              <a:rPr lang="es-ES" sz="3700" b="1" dirty="0"/>
              <a:t> </a:t>
            </a:r>
            <a:endParaRPr lang="en-GB" sz="36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41" y="6128186"/>
            <a:ext cx="2450874" cy="495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5942154"/>
            <a:ext cx="754880" cy="62993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090" y="1399901"/>
            <a:ext cx="6880778" cy="472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1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749231" y="1521886"/>
            <a:ext cx="8982598" cy="4800537"/>
          </a:xfrm>
        </p:spPr>
        <p:txBody>
          <a:bodyPr>
            <a:noAutofit/>
          </a:bodyPr>
          <a:lstStyle/>
          <a:p>
            <a:r>
              <a:rPr lang="es-ES" sz="1600" b="1" cap="none" dirty="0" smtClean="0">
                <a:solidFill>
                  <a:schemeClr val="bg1"/>
                </a:solidFill>
              </a:rPr>
              <a:t/>
            </a:r>
            <a:br>
              <a:rPr lang="es-ES" sz="1600" b="1" cap="none" dirty="0" smtClean="0">
                <a:solidFill>
                  <a:schemeClr val="bg1"/>
                </a:solidFill>
              </a:rPr>
            </a:br>
            <a:endParaRPr lang="es-ES" sz="1600" b="1" cap="none" dirty="0">
              <a:solidFill>
                <a:schemeClr val="bg1"/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684212" y="228601"/>
            <a:ext cx="11085422" cy="1293286"/>
          </a:xfrm>
        </p:spPr>
        <p:txBody>
          <a:bodyPr>
            <a:normAutofit/>
          </a:bodyPr>
          <a:lstStyle/>
          <a:p>
            <a:r>
              <a:rPr lang="es-ES" sz="3700" b="1" dirty="0" smtClean="0"/>
              <a:t>Análisis </a:t>
            </a:r>
            <a:r>
              <a:rPr lang="es-ES" sz="3700" b="1" dirty="0"/>
              <a:t>de la demanda eléctrica del sistema eléctrico español</a:t>
            </a:r>
            <a:r>
              <a:rPr lang="es-ES" sz="3700" b="1" dirty="0"/>
              <a:t>.</a:t>
            </a:r>
            <a:r>
              <a:rPr lang="es-ES" sz="3700" b="1" dirty="0"/>
              <a:t> </a:t>
            </a:r>
            <a:endParaRPr lang="en-GB" sz="36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41" y="6128186"/>
            <a:ext cx="2450874" cy="495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5942154"/>
            <a:ext cx="754880" cy="62993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9845" y="1712720"/>
            <a:ext cx="66865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4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684212" y="228601"/>
            <a:ext cx="11085422" cy="1293286"/>
          </a:xfrm>
        </p:spPr>
        <p:txBody>
          <a:bodyPr>
            <a:normAutofit/>
          </a:bodyPr>
          <a:lstStyle/>
          <a:p>
            <a:r>
              <a:rPr lang="es-ES" sz="3700" b="1" dirty="0" smtClean="0"/>
              <a:t>Análisis </a:t>
            </a:r>
            <a:r>
              <a:rPr lang="es-ES" sz="3700" b="1" dirty="0"/>
              <a:t>de la </a:t>
            </a:r>
            <a:r>
              <a:rPr lang="es-ES" sz="3700" b="1" dirty="0" smtClean="0"/>
              <a:t>generación y emisiones del sistema</a:t>
            </a:r>
            <a:endParaRPr lang="en-GB" sz="36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41" y="6128186"/>
            <a:ext cx="2450874" cy="495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5942154"/>
            <a:ext cx="754880" cy="62993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52" y="1445641"/>
            <a:ext cx="8221980" cy="438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9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684212" y="228601"/>
            <a:ext cx="11085422" cy="1293286"/>
          </a:xfrm>
        </p:spPr>
        <p:txBody>
          <a:bodyPr>
            <a:normAutofit/>
          </a:bodyPr>
          <a:lstStyle/>
          <a:p>
            <a:r>
              <a:rPr lang="es-ES" sz="3700" b="1" dirty="0" smtClean="0"/>
              <a:t>Análisis </a:t>
            </a:r>
            <a:r>
              <a:rPr lang="es-ES" sz="3700" b="1" dirty="0"/>
              <a:t>de la </a:t>
            </a:r>
            <a:r>
              <a:rPr lang="es-ES" sz="3700" b="1" dirty="0" smtClean="0"/>
              <a:t>generación y emisiones del sistema</a:t>
            </a:r>
            <a:endParaRPr lang="en-GB" sz="36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41" y="6128186"/>
            <a:ext cx="2450874" cy="495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5942154"/>
            <a:ext cx="754880" cy="62993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532" y="1521887"/>
            <a:ext cx="7731034" cy="420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11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684212" y="228601"/>
            <a:ext cx="11085422" cy="1293286"/>
          </a:xfrm>
        </p:spPr>
        <p:txBody>
          <a:bodyPr>
            <a:normAutofit/>
          </a:bodyPr>
          <a:lstStyle/>
          <a:p>
            <a:r>
              <a:rPr lang="es-ES" sz="3700" b="1" dirty="0" smtClean="0"/>
              <a:t>Análisis </a:t>
            </a:r>
            <a:r>
              <a:rPr lang="es-ES" sz="3700" b="1" dirty="0"/>
              <a:t>de la </a:t>
            </a:r>
            <a:r>
              <a:rPr lang="es-ES" sz="3700" b="1" dirty="0" smtClean="0"/>
              <a:t>generación y emisiones del sistema</a:t>
            </a:r>
            <a:endParaRPr lang="en-GB" sz="36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41" y="6128186"/>
            <a:ext cx="2450874" cy="495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5942154"/>
            <a:ext cx="754880" cy="62993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92" y="1646030"/>
            <a:ext cx="8052163" cy="429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68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684212" y="228601"/>
            <a:ext cx="11085422" cy="1293286"/>
          </a:xfrm>
        </p:spPr>
        <p:txBody>
          <a:bodyPr>
            <a:normAutofit/>
          </a:bodyPr>
          <a:lstStyle/>
          <a:p>
            <a:r>
              <a:rPr lang="es-ES" sz="3700" b="1" dirty="0" smtClean="0"/>
              <a:t>Análisis </a:t>
            </a:r>
            <a:r>
              <a:rPr lang="es-ES" sz="3700" b="1" dirty="0"/>
              <a:t>de la </a:t>
            </a:r>
            <a:r>
              <a:rPr lang="es-ES" sz="3700" b="1" dirty="0" smtClean="0"/>
              <a:t>generación y emisiones del sistema</a:t>
            </a:r>
            <a:endParaRPr lang="en-GB" sz="36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41" y="6128186"/>
            <a:ext cx="2450874" cy="495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5942154"/>
            <a:ext cx="754880" cy="62993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33" y="1876024"/>
            <a:ext cx="7621089" cy="406613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061652" y="1506692"/>
            <a:ext cx="691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Contribución de cada tecnología a la generación eléctrica: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332363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52</TotalTime>
  <Words>202</Words>
  <Application>Microsoft Office PowerPoint</Application>
  <PresentationFormat>Panorámica</PresentationFormat>
  <Paragraphs>20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Century Gothic</vt:lpstr>
      <vt:lpstr>Wingdings 3</vt:lpstr>
      <vt:lpstr>Sector</vt:lpstr>
      <vt:lpstr>Presentación de PowerPoint</vt:lpstr>
      <vt:lpstr>La red eléctrica de España (REE) es la empresa encargada de la operación y gestión del sistema eléctrico en España. su función principal es garantizar el suministro de electricidad a todos los usuarios del país de manera segura, eficiente y sostenible.  La red eléctrica de España está compuesta por una extensa infraestructura de líneas de transmisión, subestaciones y centros de control que permiten la distribución de la electricidad desde las centrales generadoras hasta los consumidores finales. REE se encarga de supervisar y controlar el flujo de electricidad en tiempo real, garantizando la estabilidad del sistema y gestionando los desequilibrios entre la oferta y la demanda de electricidad.  Además, REE es responsable de la planificación y desarrollo de la red eléctrica, asegurando que haya suficiente capacidad de transmisión para satisfacer las necesidades presentes y futuras del sistema. también se encarga de la coordinación con los operadores de otros países para garantizar la interconexión y el intercambio de electricidad a nivel europeo.</vt:lpstr>
      <vt:lpstr>Vamos a obtener los siguientes datos usando APIs de la página de REE  (https://www.ree.es/es/apidatos):    1.-Analisis de la demanda eléctrica del sistema eléctrico español.   2.-Analisis de generación y emisiones del sistema.   3.-Intercambios de energía del sistema con los países vecinos.   4.-Estudio del mercado eléctrico español. </vt:lpstr>
      <vt:lpstr> </vt:lpstr>
      <vt:lpstr>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Lema</dc:creator>
  <cp:lastModifiedBy>Daniel Lema</cp:lastModifiedBy>
  <cp:revision>6</cp:revision>
  <dcterms:created xsi:type="dcterms:W3CDTF">2023-06-04T06:48:01Z</dcterms:created>
  <dcterms:modified xsi:type="dcterms:W3CDTF">2023-06-04T07:40:02Z</dcterms:modified>
</cp:coreProperties>
</file>