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C793B5F-2CB0-455C-AF21-3B44547ADA12}" type="datetimeFigureOut">
              <a:rPr lang="en-GB" smtClean="0"/>
              <a:t>20/07/2023</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205888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C793B5F-2CB0-455C-AF21-3B44547ADA12}" type="datetimeFigureOut">
              <a:rPr lang="en-GB" smtClean="0"/>
              <a:t>20/07/2023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283240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C793B5F-2CB0-455C-AF21-3B44547ADA12}" type="datetimeFigureOut">
              <a:rPr lang="en-GB" smtClean="0"/>
              <a:t>20/07/2023</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2553415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C793B5F-2CB0-455C-AF21-3B44547ADA12}" type="datetimeFigureOut">
              <a:rPr lang="en-GB" smtClean="0"/>
              <a:t>20/07/2023</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3A177945-DA32-433F-B407-AF948D4ADBE9}" type="slidenum">
              <a:rPr lang="en-GB" smtClean="0"/>
              <a:t>‹Nº›</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753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C793B5F-2CB0-455C-AF21-3B44547ADA12}" type="datetimeFigureOut">
              <a:rPr lang="en-GB" smtClean="0"/>
              <a:t>20/07/2023</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3312746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CC793B5F-2CB0-455C-AF21-3B44547ADA12}" type="datetimeFigureOut">
              <a:rPr lang="en-GB" smtClean="0"/>
              <a:t>20/07/2023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294943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CC793B5F-2CB0-455C-AF21-3B44547ADA12}" type="datetimeFigureOut">
              <a:rPr lang="en-GB" smtClean="0"/>
              <a:t>20/07/2023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3602079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C793B5F-2CB0-455C-AF21-3B44547ADA12}" type="datetimeFigureOut">
              <a:rPr lang="en-GB" smtClean="0"/>
              <a:t>20/07/2023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352243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C793B5F-2CB0-455C-AF21-3B44547ADA12}" type="datetimeFigureOut">
              <a:rPr lang="en-GB" smtClean="0"/>
              <a:t>20/07/2023</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320084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C793B5F-2CB0-455C-AF21-3B44547ADA12}" type="datetimeFigureOut">
              <a:rPr lang="en-GB" smtClean="0"/>
              <a:t>20/07/2023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3952255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C793B5F-2CB0-455C-AF21-3B44547ADA12}" type="datetimeFigureOut">
              <a:rPr lang="en-GB" smtClean="0"/>
              <a:t>20/07/2023</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2983267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C793B5F-2CB0-455C-AF21-3B44547ADA12}" type="datetimeFigureOut">
              <a:rPr lang="en-GB" smtClean="0"/>
              <a:t>20/07/2023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246019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C793B5F-2CB0-455C-AF21-3B44547ADA12}" type="datetimeFigureOut">
              <a:rPr lang="en-GB" smtClean="0"/>
              <a:t>20/07/2023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103879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C793B5F-2CB0-455C-AF21-3B44547ADA12}" type="datetimeFigureOut">
              <a:rPr lang="en-GB" smtClean="0"/>
              <a:t>20/07/2023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4775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93B5F-2CB0-455C-AF21-3B44547ADA12}" type="datetimeFigureOut">
              <a:rPr lang="en-GB" smtClean="0"/>
              <a:t>20/07/2023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38451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C793B5F-2CB0-455C-AF21-3B44547ADA12}" type="datetimeFigureOut">
              <a:rPr lang="en-GB" smtClean="0"/>
              <a:t>20/07/2023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37866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C793B5F-2CB0-455C-AF21-3B44547ADA12}" type="datetimeFigureOut">
              <a:rPr lang="en-GB" smtClean="0"/>
              <a:t>20/07/2023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177945-DA32-433F-B407-AF948D4ADBE9}" type="slidenum">
              <a:rPr lang="en-GB" smtClean="0"/>
              <a:t>‹Nº›</a:t>
            </a:fld>
            <a:endParaRPr lang="en-GB"/>
          </a:p>
        </p:txBody>
      </p:sp>
    </p:spTree>
    <p:extLst>
      <p:ext uri="{BB962C8B-B14F-4D97-AF65-F5344CB8AC3E}">
        <p14:creationId xmlns:p14="http://schemas.microsoft.com/office/powerpoint/2010/main" val="134112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793B5F-2CB0-455C-AF21-3B44547ADA12}" type="datetimeFigureOut">
              <a:rPr lang="en-GB" smtClean="0"/>
              <a:t>20/07/2023</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177945-DA32-433F-B407-AF948D4ADBE9}" type="slidenum">
              <a:rPr lang="en-GB" smtClean="0"/>
              <a:t>‹Nº›</a:t>
            </a:fld>
            <a:endParaRPr lang="en-GB"/>
          </a:p>
        </p:txBody>
      </p:sp>
    </p:spTree>
    <p:extLst>
      <p:ext uri="{BB962C8B-B14F-4D97-AF65-F5344CB8AC3E}">
        <p14:creationId xmlns:p14="http://schemas.microsoft.com/office/powerpoint/2010/main" val="10751245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itachi9604/disease-symptom-description-dataset?select=dataset.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453415" y="1618077"/>
            <a:ext cx="10000647" cy="1825096"/>
          </a:xfrm>
        </p:spPr>
        <p:txBody>
          <a:bodyPr/>
          <a:lstStyle/>
          <a:p>
            <a:r>
              <a:rPr lang="es-ES" b="1" dirty="0" smtClean="0">
                <a:solidFill>
                  <a:schemeClr val="bg1"/>
                </a:solidFill>
              </a:rPr>
              <a:t>Predicción DE ENFERMEDADES</a:t>
            </a:r>
            <a:endParaRPr lang="en-GB" b="1" dirty="0">
              <a:solidFill>
                <a:schemeClr val="bg1"/>
              </a:solidFill>
            </a:endParaRPr>
          </a:p>
        </p:txBody>
      </p:sp>
      <p:sp>
        <p:nvSpPr>
          <p:cNvPr id="3" name="Subtítulo 2"/>
          <p:cNvSpPr>
            <a:spLocks noGrp="1"/>
          </p:cNvSpPr>
          <p:nvPr>
            <p:ph type="subTitle" idx="1"/>
          </p:nvPr>
        </p:nvSpPr>
        <p:spPr/>
        <p:txBody>
          <a:bodyPr/>
          <a:lstStyle/>
          <a:p>
            <a:r>
              <a:rPr lang="es-ES" b="1" dirty="0" smtClean="0">
                <a:solidFill>
                  <a:schemeClr val="bg1"/>
                </a:solidFill>
              </a:rPr>
              <a:t>Predicción de enfermedades en función de los síntomas presentados por el paciente.</a:t>
            </a:r>
            <a:endParaRPr lang="en-GB" b="1" dirty="0">
              <a:solidFill>
                <a:schemeClr val="bg1"/>
              </a:solidFill>
            </a:endParaRPr>
          </a:p>
        </p:txBody>
      </p:sp>
      <p:pic>
        <p:nvPicPr>
          <p:cNvPr id="4" name="Imagen 3"/>
          <p:cNvPicPr>
            <a:picLocks noChangeAspect="1"/>
          </p:cNvPicPr>
          <p:nvPr/>
        </p:nvPicPr>
        <p:blipFill>
          <a:blip r:embed="rId2"/>
          <a:stretch>
            <a:fillRect/>
          </a:stretch>
        </p:blipFill>
        <p:spPr>
          <a:xfrm>
            <a:off x="10820400" y="578662"/>
            <a:ext cx="754880" cy="629934"/>
          </a:xfrm>
          <a:prstGeom prst="rect">
            <a:avLst/>
          </a:prstGeom>
        </p:spPr>
      </p:pic>
      <p:sp>
        <p:nvSpPr>
          <p:cNvPr id="5" name="Rectángulo 4"/>
          <p:cNvSpPr/>
          <p:nvPr/>
        </p:nvSpPr>
        <p:spPr>
          <a:xfrm>
            <a:off x="3346383" y="6311049"/>
            <a:ext cx="10177112" cy="369332"/>
          </a:xfrm>
          <a:prstGeom prst="rect">
            <a:avLst/>
          </a:prstGeom>
        </p:spPr>
        <p:txBody>
          <a:bodyPr wrap="square">
            <a:spAutoFit/>
          </a:bodyPr>
          <a:lstStyle/>
          <a:p>
            <a:pPr algn="ctr"/>
            <a:r>
              <a:rPr lang="es-ES" b="1" dirty="0">
                <a:solidFill>
                  <a:schemeClr val="bg1"/>
                </a:solidFill>
              </a:rPr>
              <a:t>Eva Iglesias, Adrián Chávez , Aitor González y Daniel Lema</a:t>
            </a:r>
            <a:endParaRPr lang="en-GB" b="1" dirty="0">
              <a:solidFill>
                <a:schemeClr val="bg1"/>
              </a:solidFill>
            </a:endParaRPr>
          </a:p>
        </p:txBody>
      </p:sp>
    </p:spTree>
    <p:extLst>
      <p:ext uri="{BB962C8B-B14F-4D97-AF65-F5344CB8AC3E}">
        <p14:creationId xmlns:p14="http://schemas.microsoft.com/office/powerpoint/2010/main" val="4015579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4000">
              <a:schemeClr val="accent6">
                <a:lumMod val="60000"/>
                <a:lumOff val="40000"/>
              </a:schemeClr>
            </a:gs>
            <a:gs pos="87000">
              <a:schemeClr val="accent6">
                <a:lumMod val="40000"/>
                <a:lumOff val="60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315200" y="446740"/>
            <a:ext cx="4191000" cy="1179929"/>
          </a:xfrm>
        </p:spPr>
        <p:txBody>
          <a:bodyPr/>
          <a:lstStyle/>
          <a:p>
            <a:r>
              <a:rPr lang="es-ES" b="1" dirty="0" smtClean="0">
                <a:solidFill>
                  <a:schemeClr val="bg1"/>
                </a:solidFill>
              </a:rPr>
              <a:t>Introducción</a:t>
            </a:r>
            <a:endParaRPr lang="en-GB" b="1" dirty="0">
              <a:solidFill>
                <a:schemeClr val="bg1"/>
              </a:solidFill>
            </a:endParaRPr>
          </a:p>
        </p:txBody>
      </p:sp>
      <p:sp>
        <p:nvSpPr>
          <p:cNvPr id="3" name="Marcador de contenido 2"/>
          <p:cNvSpPr>
            <a:spLocks noGrp="1"/>
          </p:cNvSpPr>
          <p:nvPr>
            <p:ph idx="1"/>
          </p:nvPr>
        </p:nvSpPr>
        <p:spPr>
          <a:xfrm>
            <a:off x="685800" y="1501542"/>
            <a:ext cx="10820400" cy="4494998"/>
          </a:xfrm>
        </p:spPr>
        <p:txBody>
          <a:bodyPr/>
          <a:lstStyle/>
          <a:p>
            <a:r>
              <a:rPr lang="es-ES" dirty="0">
                <a:solidFill>
                  <a:schemeClr val="bg1"/>
                </a:solidFill>
              </a:rPr>
              <a:t>P</a:t>
            </a:r>
            <a:r>
              <a:rPr lang="es-ES" dirty="0" smtClean="0">
                <a:solidFill>
                  <a:schemeClr val="bg1"/>
                </a:solidFill>
              </a:rPr>
              <a:t>redicción </a:t>
            </a:r>
            <a:r>
              <a:rPr lang="es-ES" dirty="0">
                <a:solidFill>
                  <a:schemeClr val="bg1"/>
                </a:solidFill>
              </a:rPr>
              <a:t>de enfermedades (variable a predecir) en base a los síntomas de una serie de </a:t>
            </a:r>
            <a:r>
              <a:rPr lang="es-ES" dirty="0" smtClean="0">
                <a:solidFill>
                  <a:schemeClr val="bg1"/>
                </a:solidFill>
              </a:rPr>
              <a:t>pacientes.</a:t>
            </a:r>
          </a:p>
          <a:p>
            <a:r>
              <a:rPr lang="en-GB" dirty="0" err="1" smtClean="0">
                <a:solidFill>
                  <a:schemeClr val="bg1"/>
                </a:solidFill>
              </a:rPr>
              <a:t>Clasificación</a:t>
            </a:r>
            <a:r>
              <a:rPr lang="en-GB" dirty="0" smtClean="0">
                <a:solidFill>
                  <a:schemeClr val="bg1"/>
                </a:solidFill>
              </a:rPr>
              <a:t> </a:t>
            </a:r>
            <a:r>
              <a:rPr lang="en-GB" dirty="0" err="1" smtClean="0">
                <a:solidFill>
                  <a:schemeClr val="bg1"/>
                </a:solidFill>
              </a:rPr>
              <a:t>multiclase</a:t>
            </a:r>
            <a:r>
              <a:rPr lang="en-GB" dirty="0" smtClean="0">
                <a:solidFill>
                  <a:schemeClr val="bg1"/>
                </a:solidFill>
              </a:rPr>
              <a:t>.</a:t>
            </a:r>
            <a:endParaRPr lang="es-ES" dirty="0" smtClean="0">
              <a:solidFill>
                <a:schemeClr val="bg1"/>
              </a:solidFill>
            </a:endParaRPr>
          </a:p>
          <a:p>
            <a:pPr marL="0" indent="0" algn="ctr">
              <a:buNone/>
            </a:pPr>
            <a:r>
              <a:rPr lang="es-ES" dirty="0" smtClean="0">
                <a:solidFill>
                  <a:schemeClr val="bg1"/>
                </a:solidFill>
              </a:rPr>
              <a:t>Fuente de los datos (</a:t>
            </a:r>
            <a:r>
              <a:rPr lang="es-ES" dirty="0" err="1" smtClean="0">
                <a:solidFill>
                  <a:schemeClr val="bg1"/>
                </a:solidFill>
              </a:rPr>
              <a:t>Kaggle</a:t>
            </a:r>
            <a:r>
              <a:rPr lang="es-ES" dirty="0" smtClean="0">
                <a:solidFill>
                  <a:schemeClr val="bg1"/>
                </a:solidFill>
              </a:rPr>
              <a:t>): </a:t>
            </a:r>
            <a:r>
              <a:rPr lang="es-ES" u="sng" dirty="0">
                <a:solidFill>
                  <a:schemeClr val="bg1"/>
                </a:solidFill>
                <a:hlinkClick r:id="rId2"/>
              </a:rPr>
              <a:t>https://</a:t>
            </a:r>
            <a:r>
              <a:rPr lang="es-ES" u="sng" dirty="0" smtClean="0">
                <a:solidFill>
                  <a:schemeClr val="bg1"/>
                </a:solidFill>
                <a:hlinkClick r:id="rId2"/>
              </a:rPr>
              <a:t>www.kaggle.com/datasets/itachi9604/disease-symptom-description-dataset?select=dataset.csv</a:t>
            </a:r>
            <a:endParaRPr lang="es-ES" u="sng" dirty="0" smtClean="0">
              <a:solidFill>
                <a:schemeClr val="bg1"/>
              </a:solidFill>
            </a:endParaRPr>
          </a:p>
        </p:txBody>
      </p:sp>
      <p:cxnSp>
        <p:nvCxnSpPr>
          <p:cNvPr id="5" name="Conector recto de flecha 4"/>
          <p:cNvCxnSpPr>
            <a:endCxn id="13" idx="0"/>
          </p:cNvCxnSpPr>
          <p:nvPr/>
        </p:nvCxnSpPr>
        <p:spPr>
          <a:xfrm flipH="1">
            <a:off x="1701668" y="4353217"/>
            <a:ext cx="2714324" cy="661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a:endCxn id="18" idx="0"/>
          </p:cNvCxnSpPr>
          <p:nvPr/>
        </p:nvCxnSpPr>
        <p:spPr>
          <a:xfrm flipH="1">
            <a:off x="4671863" y="4523874"/>
            <a:ext cx="629652" cy="486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endCxn id="19" idx="0"/>
          </p:cNvCxnSpPr>
          <p:nvPr/>
        </p:nvCxnSpPr>
        <p:spPr>
          <a:xfrm>
            <a:off x="6728059" y="4523874"/>
            <a:ext cx="914000" cy="486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endCxn id="27" idx="0"/>
          </p:cNvCxnSpPr>
          <p:nvPr/>
        </p:nvCxnSpPr>
        <p:spPr>
          <a:xfrm>
            <a:off x="7315200" y="4254366"/>
            <a:ext cx="3317910" cy="75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Elipse 12"/>
          <p:cNvSpPr/>
          <p:nvPr/>
        </p:nvSpPr>
        <p:spPr>
          <a:xfrm>
            <a:off x="277129" y="5014762"/>
            <a:ext cx="2849078" cy="866274"/>
          </a:xfrm>
          <a:prstGeom prst="ellipse">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D1 </a:t>
            </a:r>
            <a:r>
              <a:rPr lang="en-GB" dirty="0"/>
              <a:t>- Symptom Severity</a:t>
            </a:r>
          </a:p>
        </p:txBody>
      </p:sp>
      <p:sp>
        <p:nvSpPr>
          <p:cNvPr id="18" name="Elipse 17"/>
          <p:cNvSpPr/>
          <p:nvPr/>
        </p:nvSpPr>
        <p:spPr>
          <a:xfrm>
            <a:off x="3247324" y="5010716"/>
            <a:ext cx="2849078" cy="866274"/>
          </a:xfrm>
          <a:prstGeom prst="ellipse">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p>
          <a:p>
            <a:pPr algn="ctr"/>
            <a:r>
              <a:rPr lang="en-GB" dirty="0" smtClean="0"/>
              <a:t>D2 </a:t>
            </a:r>
            <a:r>
              <a:rPr lang="en-GB" dirty="0"/>
              <a:t>- Symptom Description</a:t>
            </a:r>
          </a:p>
          <a:p>
            <a:pPr algn="ctr"/>
            <a:endParaRPr lang="en-GB" dirty="0"/>
          </a:p>
        </p:txBody>
      </p:sp>
      <p:sp>
        <p:nvSpPr>
          <p:cNvPr id="19" name="Elipse 18"/>
          <p:cNvSpPr/>
          <p:nvPr/>
        </p:nvSpPr>
        <p:spPr>
          <a:xfrm>
            <a:off x="6217520" y="5010716"/>
            <a:ext cx="2849078" cy="866274"/>
          </a:xfrm>
          <a:prstGeom prst="ellipse">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D3 </a:t>
            </a:r>
            <a:r>
              <a:rPr lang="en-GB" dirty="0"/>
              <a:t>- Symptom Precaution</a:t>
            </a:r>
          </a:p>
        </p:txBody>
      </p:sp>
      <p:sp>
        <p:nvSpPr>
          <p:cNvPr id="27" name="Elipse 26"/>
          <p:cNvSpPr/>
          <p:nvPr/>
        </p:nvSpPr>
        <p:spPr>
          <a:xfrm>
            <a:off x="9208571" y="5010716"/>
            <a:ext cx="2849078" cy="866274"/>
          </a:xfrm>
          <a:prstGeom prst="ellipse">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     D4 – Dataset (</a:t>
            </a:r>
            <a:r>
              <a:rPr lang="en-GB" dirty="0" err="1" smtClean="0"/>
              <a:t>Sintomas-Enf</a:t>
            </a:r>
            <a:r>
              <a:rPr lang="en-GB" dirty="0" smtClean="0"/>
              <a:t>.)</a:t>
            </a:r>
            <a:endParaRPr lang="en-GB" dirty="0"/>
          </a:p>
        </p:txBody>
      </p:sp>
      <p:sp>
        <p:nvSpPr>
          <p:cNvPr id="32" name="CuadroTexto 31"/>
          <p:cNvSpPr txBox="1"/>
          <p:nvPr/>
        </p:nvSpPr>
        <p:spPr>
          <a:xfrm>
            <a:off x="5076456" y="3903787"/>
            <a:ext cx="1840568" cy="800219"/>
          </a:xfrm>
          <a:prstGeom prst="rect">
            <a:avLst/>
          </a:prstGeom>
          <a:noFill/>
        </p:spPr>
        <p:txBody>
          <a:bodyPr wrap="none" rtlCol="0">
            <a:spAutoFit/>
          </a:bodyPr>
          <a:lstStyle/>
          <a:p>
            <a:r>
              <a:rPr lang="es-ES" sz="2800" dirty="0" smtClean="0">
                <a:solidFill>
                  <a:schemeClr val="bg1"/>
                </a:solidFill>
              </a:rPr>
              <a:t>DATASETS</a:t>
            </a:r>
          </a:p>
          <a:p>
            <a:endParaRPr lang="en-GB" dirty="0"/>
          </a:p>
        </p:txBody>
      </p:sp>
    </p:spTree>
    <p:extLst>
      <p:ext uri="{BB962C8B-B14F-4D97-AF65-F5344CB8AC3E}">
        <p14:creationId xmlns:p14="http://schemas.microsoft.com/office/powerpoint/2010/main" val="1687739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4000">
              <a:schemeClr val="accent6">
                <a:lumMod val="60000"/>
                <a:lumOff val="40000"/>
              </a:schemeClr>
            </a:gs>
            <a:gs pos="87000">
              <a:schemeClr val="accent6">
                <a:lumMod val="40000"/>
                <a:lumOff val="60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717406" y="446740"/>
            <a:ext cx="5788794" cy="1179929"/>
          </a:xfrm>
        </p:spPr>
        <p:txBody>
          <a:bodyPr>
            <a:normAutofit fontScale="90000"/>
          </a:bodyPr>
          <a:lstStyle/>
          <a:p>
            <a:r>
              <a:rPr lang="es-ES" b="1" dirty="0" smtClean="0">
                <a:solidFill>
                  <a:schemeClr val="bg1"/>
                </a:solidFill>
              </a:rPr>
              <a:t>Severidad de los síntomas</a:t>
            </a:r>
            <a:endParaRPr lang="en-GB" b="1" dirty="0">
              <a:solidFill>
                <a:schemeClr val="bg1"/>
              </a:solidFill>
            </a:endParaRPr>
          </a:p>
        </p:txBody>
      </p:sp>
      <p:pic>
        <p:nvPicPr>
          <p:cNvPr id="6" name="Imagen 5"/>
          <p:cNvPicPr>
            <a:picLocks noChangeAspect="1"/>
          </p:cNvPicPr>
          <p:nvPr/>
        </p:nvPicPr>
        <p:blipFill>
          <a:blip r:embed="rId2"/>
          <a:stretch>
            <a:fillRect/>
          </a:stretch>
        </p:blipFill>
        <p:spPr>
          <a:xfrm>
            <a:off x="9342622" y="1724827"/>
            <a:ext cx="2381250" cy="3562350"/>
          </a:xfrm>
          <a:prstGeom prst="rect">
            <a:avLst/>
          </a:prstGeom>
        </p:spPr>
      </p:pic>
      <p:sp>
        <p:nvSpPr>
          <p:cNvPr id="15" name="Título 1"/>
          <p:cNvSpPr txBox="1">
            <a:spLocks/>
          </p:cNvSpPr>
          <p:nvPr/>
        </p:nvSpPr>
        <p:spPr>
          <a:xfrm>
            <a:off x="-328863" y="5055637"/>
            <a:ext cx="5788794" cy="1179929"/>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ES" b="1" dirty="0" smtClean="0">
                <a:solidFill>
                  <a:schemeClr val="bg1"/>
                </a:solidFill>
              </a:rPr>
              <a:t>Pautas(SYMPTON PRECAUTION)</a:t>
            </a:r>
            <a:endParaRPr lang="en-GB" b="1" dirty="0">
              <a:solidFill>
                <a:schemeClr val="bg1"/>
              </a:solidFill>
            </a:endParaRPr>
          </a:p>
        </p:txBody>
      </p:sp>
      <p:pic>
        <p:nvPicPr>
          <p:cNvPr id="8" name="Imagen 7"/>
          <p:cNvPicPr>
            <a:picLocks noChangeAspect="1"/>
          </p:cNvPicPr>
          <p:nvPr/>
        </p:nvPicPr>
        <p:blipFill>
          <a:blip r:embed="rId3"/>
          <a:stretch>
            <a:fillRect/>
          </a:stretch>
        </p:blipFill>
        <p:spPr>
          <a:xfrm>
            <a:off x="341045" y="1946208"/>
            <a:ext cx="8723623" cy="2654668"/>
          </a:xfrm>
          <a:prstGeom prst="rect">
            <a:avLst/>
          </a:prstGeom>
        </p:spPr>
      </p:pic>
    </p:spTree>
    <p:extLst>
      <p:ext uri="{BB962C8B-B14F-4D97-AF65-F5344CB8AC3E}">
        <p14:creationId xmlns:p14="http://schemas.microsoft.com/office/powerpoint/2010/main" val="1225052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4000">
              <a:schemeClr val="accent6">
                <a:lumMod val="60000"/>
                <a:lumOff val="40000"/>
              </a:schemeClr>
            </a:gs>
            <a:gs pos="87000">
              <a:schemeClr val="accent6">
                <a:lumMod val="40000"/>
                <a:lumOff val="60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296411" y="2606125"/>
            <a:ext cx="5788794" cy="1179929"/>
          </a:xfrm>
        </p:spPr>
        <p:txBody>
          <a:bodyPr>
            <a:normAutofit fontScale="90000"/>
          </a:bodyPr>
          <a:lstStyle/>
          <a:p>
            <a:r>
              <a:rPr lang="es-ES" b="1" dirty="0" err="1" smtClean="0">
                <a:solidFill>
                  <a:schemeClr val="bg1"/>
                </a:solidFill>
              </a:rPr>
              <a:t>Dataset</a:t>
            </a:r>
            <a:r>
              <a:rPr lang="es-ES" b="1" dirty="0" smtClean="0">
                <a:solidFill>
                  <a:schemeClr val="bg1"/>
                </a:solidFill>
              </a:rPr>
              <a:t> (Síntoma- Enfermedades)</a:t>
            </a:r>
            <a:endParaRPr lang="en-GB" b="1" dirty="0">
              <a:solidFill>
                <a:schemeClr val="bg1"/>
              </a:solidFill>
            </a:endParaRPr>
          </a:p>
        </p:txBody>
      </p:sp>
      <p:sp>
        <p:nvSpPr>
          <p:cNvPr id="15" name="Título 1"/>
          <p:cNvSpPr txBox="1">
            <a:spLocks/>
          </p:cNvSpPr>
          <p:nvPr/>
        </p:nvSpPr>
        <p:spPr>
          <a:xfrm>
            <a:off x="3492816" y="444738"/>
            <a:ext cx="6903911" cy="1179929"/>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ES" b="1" dirty="0" smtClean="0">
                <a:solidFill>
                  <a:schemeClr val="bg1"/>
                </a:solidFill>
              </a:rPr>
              <a:t>Descripción de Las enfermedades</a:t>
            </a:r>
            <a:endParaRPr lang="en-GB" b="1" dirty="0">
              <a:solidFill>
                <a:schemeClr val="bg1"/>
              </a:solidFill>
            </a:endParaRPr>
          </a:p>
        </p:txBody>
      </p:sp>
      <p:pic>
        <p:nvPicPr>
          <p:cNvPr id="3" name="Imagen 2"/>
          <p:cNvPicPr>
            <a:picLocks noChangeAspect="1"/>
          </p:cNvPicPr>
          <p:nvPr/>
        </p:nvPicPr>
        <p:blipFill>
          <a:blip r:embed="rId2"/>
          <a:stretch>
            <a:fillRect/>
          </a:stretch>
        </p:blipFill>
        <p:spPr>
          <a:xfrm>
            <a:off x="113112" y="1340813"/>
            <a:ext cx="6183299" cy="2378192"/>
          </a:xfrm>
          <a:prstGeom prst="rect">
            <a:avLst/>
          </a:prstGeom>
        </p:spPr>
      </p:pic>
      <p:pic>
        <p:nvPicPr>
          <p:cNvPr id="4" name="Imagen 3"/>
          <p:cNvPicPr>
            <a:picLocks noChangeAspect="1"/>
          </p:cNvPicPr>
          <p:nvPr/>
        </p:nvPicPr>
        <p:blipFill>
          <a:blip r:embed="rId3"/>
          <a:stretch>
            <a:fillRect/>
          </a:stretch>
        </p:blipFill>
        <p:spPr>
          <a:xfrm>
            <a:off x="3833010" y="3938487"/>
            <a:ext cx="8029575" cy="2619375"/>
          </a:xfrm>
          <a:prstGeom prst="rect">
            <a:avLst/>
          </a:prstGeom>
        </p:spPr>
      </p:pic>
    </p:spTree>
    <p:extLst>
      <p:ext uri="{BB962C8B-B14F-4D97-AF65-F5344CB8AC3E}">
        <p14:creationId xmlns:p14="http://schemas.microsoft.com/office/powerpoint/2010/main" val="2999619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4000">
              <a:schemeClr val="accent6">
                <a:lumMod val="60000"/>
                <a:lumOff val="40000"/>
              </a:schemeClr>
            </a:gs>
            <a:gs pos="87000">
              <a:schemeClr val="accent6">
                <a:lumMod val="40000"/>
                <a:lumOff val="60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15" name="Título 1"/>
          <p:cNvSpPr txBox="1">
            <a:spLocks/>
          </p:cNvSpPr>
          <p:nvPr/>
        </p:nvSpPr>
        <p:spPr>
          <a:xfrm>
            <a:off x="3595456" y="444738"/>
            <a:ext cx="7954860" cy="1179929"/>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ES" b="1" dirty="0" smtClean="0">
                <a:solidFill>
                  <a:schemeClr val="bg1"/>
                </a:solidFill>
              </a:rPr>
              <a:t>EDA (</a:t>
            </a:r>
            <a:r>
              <a:rPr lang="es-ES" b="1" dirty="0" err="1" smtClean="0">
                <a:solidFill>
                  <a:schemeClr val="bg1"/>
                </a:solidFill>
              </a:rPr>
              <a:t>Exploratory</a:t>
            </a:r>
            <a:r>
              <a:rPr lang="es-ES" b="1" dirty="0" smtClean="0">
                <a:solidFill>
                  <a:schemeClr val="bg1"/>
                </a:solidFill>
              </a:rPr>
              <a:t> Data </a:t>
            </a:r>
            <a:r>
              <a:rPr lang="es-ES" b="1" dirty="0" err="1" smtClean="0">
                <a:solidFill>
                  <a:schemeClr val="bg1"/>
                </a:solidFill>
              </a:rPr>
              <a:t>Analisys</a:t>
            </a:r>
            <a:r>
              <a:rPr lang="es-ES" b="1" dirty="0" smtClean="0">
                <a:solidFill>
                  <a:schemeClr val="bg1"/>
                </a:solidFill>
              </a:rPr>
              <a:t>)</a:t>
            </a:r>
            <a:endParaRPr lang="en-GB" b="1" dirty="0">
              <a:solidFill>
                <a:schemeClr val="bg1"/>
              </a:solidFill>
            </a:endParaRPr>
          </a:p>
        </p:txBody>
      </p:sp>
      <p:sp>
        <p:nvSpPr>
          <p:cNvPr id="9" name="CuadroTexto 8"/>
          <p:cNvSpPr txBox="1"/>
          <p:nvPr/>
        </p:nvSpPr>
        <p:spPr>
          <a:xfrm>
            <a:off x="879448" y="2071020"/>
            <a:ext cx="10359681" cy="3416320"/>
          </a:xfrm>
          <a:prstGeom prst="rect">
            <a:avLst/>
          </a:prstGeom>
          <a:noFill/>
        </p:spPr>
        <p:txBody>
          <a:bodyPr wrap="square" rtlCol="0">
            <a:spAutoFit/>
          </a:bodyPr>
          <a:lstStyle/>
          <a:p>
            <a:pPr marL="457200" indent="-457200">
              <a:buFont typeface="Arial" panose="020B0604020202020204" pitchFamily="34" charset="0"/>
              <a:buChar char="•"/>
            </a:pPr>
            <a:r>
              <a:rPr lang="es-ES" sz="3600" dirty="0" smtClean="0">
                <a:ln>
                  <a:solidFill>
                    <a:schemeClr val="bg1"/>
                  </a:solidFill>
                </a:ln>
                <a:solidFill>
                  <a:schemeClr val="bg1"/>
                </a:solidFill>
              </a:rPr>
              <a:t>41 enfermedades</a:t>
            </a:r>
          </a:p>
          <a:p>
            <a:pPr marL="457200" indent="-457200">
              <a:buFont typeface="Arial" panose="020B0604020202020204" pitchFamily="34" charset="0"/>
              <a:buChar char="•"/>
            </a:pPr>
            <a:r>
              <a:rPr lang="es-ES" sz="3600" dirty="0" smtClean="0">
                <a:ln>
                  <a:solidFill>
                    <a:schemeClr val="bg1"/>
                  </a:solidFill>
                </a:ln>
                <a:solidFill>
                  <a:schemeClr val="bg1"/>
                </a:solidFill>
              </a:rPr>
              <a:t>132 Síntomas</a:t>
            </a:r>
          </a:p>
          <a:p>
            <a:pPr marL="457200" indent="-457200">
              <a:buFont typeface="Arial" panose="020B0604020202020204" pitchFamily="34" charset="0"/>
              <a:buChar char="•"/>
            </a:pPr>
            <a:r>
              <a:rPr lang="es-ES" sz="3600" dirty="0" smtClean="0">
                <a:ln>
                  <a:solidFill>
                    <a:schemeClr val="bg1"/>
                  </a:solidFill>
                </a:ln>
                <a:solidFill>
                  <a:schemeClr val="bg1"/>
                </a:solidFill>
              </a:rPr>
              <a:t>Cambiamos </a:t>
            </a:r>
            <a:r>
              <a:rPr lang="es-ES" sz="3600" dirty="0" err="1" smtClean="0">
                <a:ln>
                  <a:solidFill>
                    <a:schemeClr val="bg1"/>
                  </a:solidFill>
                </a:ln>
                <a:solidFill>
                  <a:schemeClr val="bg1"/>
                </a:solidFill>
              </a:rPr>
              <a:t>NaN’s</a:t>
            </a:r>
            <a:r>
              <a:rPr lang="es-ES" sz="3600" dirty="0" smtClean="0">
                <a:ln>
                  <a:solidFill>
                    <a:schemeClr val="bg1"/>
                  </a:solidFill>
                </a:ln>
                <a:solidFill>
                  <a:schemeClr val="bg1"/>
                </a:solidFill>
              </a:rPr>
              <a:t> por “Asintomático”</a:t>
            </a:r>
          </a:p>
          <a:p>
            <a:pPr marL="457200" indent="-457200">
              <a:buFont typeface="Arial" panose="020B0604020202020204" pitchFamily="34" charset="0"/>
              <a:buChar char="•"/>
            </a:pPr>
            <a:r>
              <a:rPr lang="es-ES" sz="3600" dirty="0" smtClean="0">
                <a:ln>
                  <a:solidFill>
                    <a:schemeClr val="bg1"/>
                  </a:solidFill>
                </a:ln>
                <a:solidFill>
                  <a:schemeClr val="bg1"/>
                </a:solidFill>
              </a:rPr>
              <a:t>Proponemos los síntomas como columnas para no hacer una clasificación con 132 clases.</a:t>
            </a:r>
            <a:endParaRPr lang="en-GB" sz="3600" dirty="0">
              <a:ln>
                <a:solidFill>
                  <a:schemeClr val="bg1"/>
                </a:solidFill>
              </a:ln>
              <a:solidFill>
                <a:schemeClr val="bg1"/>
              </a:solidFill>
            </a:endParaRPr>
          </a:p>
        </p:txBody>
      </p:sp>
    </p:spTree>
    <p:extLst>
      <p:ext uri="{BB962C8B-B14F-4D97-AF65-F5344CB8AC3E}">
        <p14:creationId xmlns:p14="http://schemas.microsoft.com/office/powerpoint/2010/main" val="3457807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74000">
              <a:schemeClr val="accent6">
                <a:lumMod val="60000"/>
                <a:lumOff val="40000"/>
              </a:schemeClr>
            </a:gs>
            <a:gs pos="87000">
              <a:schemeClr val="accent6">
                <a:lumMod val="40000"/>
                <a:lumOff val="60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15" name="Título 1"/>
          <p:cNvSpPr txBox="1">
            <a:spLocks/>
          </p:cNvSpPr>
          <p:nvPr/>
        </p:nvSpPr>
        <p:spPr>
          <a:xfrm>
            <a:off x="3492816" y="444738"/>
            <a:ext cx="8057499" cy="1179929"/>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ES" b="1" dirty="0" smtClean="0">
                <a:solidFill>
                  <a:schemeClr val="bg1"/>
                </a:solidFill>
              </a:rPr>
              <a:t>EDA (</a:t>
            </a:r>
            <a:r>
              <a:rPr lang="es-ES" b="1" dirty="0" err="1" smtClean="0">
                <a:solidFill>
                  <a:schemeClr val="bg1"/>
                </a:solidFill>
              </a:rPr>
              <a:t>Exploratory</a:t>
            </a:r>
            <a:r>
              <a:rPr lang="es-ES" b="1" dirty="0" smtClean="0">
                <a:solidFill>
                  <a:schemeClr val="bg1"/>
                </a:solidFill>
              </a:rPr>
              <a:t> Data </a:t>
            </a:r>
            <a:r>
              <a:rPr lang="es-ES" b="1" dirty="0" err="1" smtClean="0">
                <a:solidFill>
                  <a:schemeClr val="bg1"/>
                </a:solidFill>
              </a:rPr>
              <a:t>Analisys</a:t>
            </a:r>
            <a:r>
              <a:rPr lang="es-ES" b="1" dirty="0" smtClean="0">
                <a:solidFill>
                  <a:schemeClr val="bg1"/>
                </a:solidFill>
              </a:rPr>
              <a:t>)</a:t>
            </a:r>
            <a:endParaRPr lang="en-GB" b="1" dirty="0">
              <a:solidFill>
                <a:schemeClr val="bg1"/>
              </a:solidFill>
            </a:endParaRPr>
          </a:p>
        </p:txBody>
      </p:sp>
      <p:pic>
        <p:nvPicPr>
          <p:cNvPr id="7" name="Imagen 6"/>
          <p:cNvPicPr>
            <a:picLocks noChangeAspect="1"/>
          </p:cNvPicPr>
          <p:nvPr/>
        </p:nvPicPr>
        <p:blipFill>
          <a:blip r:embed="rId2"/>
          <a:stretch>
            <a:fillRect/>
          </a:stretch>
        </p:blipFill>
        <p:spPr>
          <a:xfrm>
            <a:off x="413885" y="1897099"/>
            <a:ext cx="5524830" cy="3977236"/>
          </a:xfrm>
          <a:prstGeom prst="rect">
            <a:avLst/>
          </a:prstGeom>
        </p:spPr>
      </p:pic>
      <p:pic>
        <p:nvPicPr>
          <p:cNvPr id="8" name="Imagen 7"/>
          <p:cNvPicPr>
            <a:picLocks noChangeAspect="1"/>
          </p:cNvPicPr>
          <p:nvPr/>
        </p:nvPicPr>
        <p:blipFill>
          <a:blip r:embed="rId3"/>
          <a:stretch>
            <a:fillRect/>
          </a:stretch>
        </p:blipFill>
        <p:spPr>
          <a:xfrm>
            <a:off x="6218121" y="1897099"/>
            <a:ext cx="5197442" cy="3978787"/>
          </a:xfrm>
          <a:prstGeom prst="rect">
            <a:avLst/>
          </a:prstGeom>
        </p:spPr>
      </p:pic>
    </p:spTree>
    <p:extLst>
      <p:ext uri="{BB962C8B-B14F-4D97-AF65-F5344CB8AC3E}">
        <p14:creationId xmlns:p14="http://schemas.microsoft.com/office/powerpoint/2010/main" val="887568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4000">
              <a:schemeClr val="accent6">
                <a:lumMod val="60000"/>
                <a:lumOff val="40000"/>
              </a:schemeClr>
            </a:gs>
            <a:gs pos="87000">
              <a:schemeClr val="accent6">
                <a:lumMod val="40000"/>
                <a:lumOff val="60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15" name="Título 1"/>
          <p:cNvSpPr txBox="1">
            <a:spLocks/>
          </p:cNvSpPr>
          <p:nvPr/>
        </p:nvSpPr>
        <p:spPr>
          <a:xfrm>
            <a:off x="3492816" y="444738"/>
            <a:ext cx="8057499" cy="1179929"/>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ES" b="1" dirty="0" smtClean="0">
                <a:solidFill>
                  <a:schemeClr val="bg1"/>
                </a:solidFill>
              </a:rPr>
              <a:t>Modelo machine </a:t>
            </a:r>
            <a:r>
              <a:rPr lang="es-ES" b="1" dirty="0" err="1" smtClean="0">
                <a:solidFill>
                  <a:schemeClr val="bg1"/>
                </a:solidFill>
              </a:rPr>
              <a:t>learning</a:t>
            </a:r>
            <a:endParaRPr lang="en-GB" b="1" dirty="0">
              <a:solidFill>
                <a:schemeClr val="bg1"/>
              </a:solidFill>
            </a:endParaRPr>
          </a:p>
        </p:txBody>
      </p:sp>
      <p:pic>
        <p:nvPicPr>
          <p:cNvPr id="2" name="Imagen 1"/>
          <p:cNvPicPr>
            <a:picLocks noChangeAspect="1"/>
          </p:cNvPicPr>
          <p:nvPr/>
        </p:nvPicPr>
        <p:blipFill>
          <a:blip r:embed="rId2"/>
          <a:stretch>
            <a:fillRect/>
          </a:stretch>
        </p:blipFill>
        <p:spPr>
          <a:xfrm>
            <a:off x="941033" y="1624667"/>
            <a:ext cx="6622554" cy="3152842"/>
          </a:xfrm>
          <a:prstGeom prst="rect">
            <a:avLst/>
          </a:prstGeom>
        </p:spPr>
      </p:pic>
      <p:sp>
        <p:nvSpPr>
          <p:cNvPr id="4" name="CuadroTexto 3"/>
          <p:cNvSpPr txBox="1"/>
          <p:nvPr/>
        </p:nvSpPr>
        <p:spPr>
          <a:xfrm>
            <a:off x="763480" y="5015883"/>
            <a:ext cx="10564427" cy="1477328"/>
          </a:xfrm>
          <a:prstGeom prst="rect">
            <a:avLst/>
          </a:prstGeom>
          <a:noFill/>
        </p:spPr>
        <p:txBody>
          <a:bodyPr wrap="square" rtlCol="0">
            <a:spAutoFit/>
          </a:bodyPr>
          <a:lstStyle/>
          <a:p>
            <a:pPr marL="285750" indent="-285750">
              <a:buFont typeface="Arial" panose="020B0604020202020204" pitchFamily="34" charset="0"/>
              <a:buChar char="•"/>
            </a:pPr>
            <a:r>
              <a:rPr lang="es-ES" dirty="0" smtClean="0">
                <a:solidFill>
                  <a:schemeClr val="bg1"/>
                </a:solidFill>
              </a:rPr>
              <a:t>La mayoría de los modelos de clasificación nos presentan unos resultados del 100% o aproximado.</a:t>
            </a:r>
          </a:p>
          <a:p>
            <a:pPr marL="285750" indent="-285750">
              <a:buFont typeface="Arial" panose="020B0604020202020204" pitchFamily="34" charset="0"/>
              <a:buChar char="•"/>
            </a:pPr>
            <a:r>
              <a:rPr lang="es-ES" dirty="0" smtClean="0">
                <a:solidFill>
                  <a:schemeClr val="bg1"/>
                </a:solidFill>
              </a:rPr>
              <a:t>Hay síntomas que son muy representativos de algunas enfermedades por eso el modelo es tan preciso.</a:t>
            </a:r>
          </a:p>
          <a:p>
            <a:pPr marL="285750" indent="-285750">
              <a:buFont typeface="Arial" panose="020B0604020202020204" pitchFamily="34" charset="0"/>
              <a:buChar char="•"/>
            </a:pPr>
            <a:r>
              <a:rPr lang="es-ES" dirty="0" smtClean="0">
                <a:solidFill>
                  <a:schemeClr val="bg1"/>
                </a:solidFill>
              </a:rPr>
              <a:t>Finalmente seleccionamos el modelo </a:t>
            </a:r>
            <a:r>
              <a:rPr lang="es-ES" dirty="0" err="1" smtClean="0">
                <a:solidFill>
                  <a:schemeClr val="bg1"/>
                </a:solidFill>
              </a:rPr>
              <a:t>Nearest</a:t>
            </a:r>
            <a:r>
              <a:rPr lang="es-ES" dirty="0" smtClean="0">
                <a:solidFill>
                  <a:schemeClr val="bg1"/>
                </a:solidFill>
              </a:rPr>
              <a:t> </a:t>
            </a:r>
            <a:r>
              <a:rPr lang="es-ES" dirty="0" err="1" smtClean="0">
                <a:solidFill>
                  <a:schemeClr val="bg1"/>
                </a:solidFill>
              </a:rPr>
              <a:t>Centroid</a:t>
            </a:r>
            <a:r>
              <a:rPr lang="es-ES" dirty="0" smtClean="0">
                <a:solidFill>
                  <a:schemeClr val="bg1"/>
                </a:solidFill>
              </a:rPr>
              <a:t>.</a:t>
            </a:r>
            <a:endParaRPr lang="en-GB" dirty="0">
              <a:solidFill>
                <a:schemeClr val="bg1"/>
              </a:solidFill>
            </a:endParaRPr>
          </a:p>
        </p:txBody>
      </p:sp>
      <p:pic>
        <p:nvPicPr>
          <p:cNvPr id="3" name="Imagen 2"/>
          <p:cNvPicPr>
            <a:picLocks noChangeAspect="1"/>
          </p:cNvPicPr>
          <p:nvPr/>
        </p:nvPicPr>
        <p:blipFill>
          <a:blip r:embed="rId3"/>
          <a:stretch>
            <a:fillRect/>
          </a:stretch>
        </p:blipFill>
        <p:spPr>
          <a:xfrm>
            <a:off x="8096630" y="2158543"/>
            <a:ext cx="3124745" cy="2618966"/>
          </a:xfrm>
          <a:prstGeom prst="rect">
            <a:avLst/>
          </a:prstGeom>
        </p:spPr>
      </p:pic>
      <p:sp>
        <p:nvSpPr>
          <p:cNvPr id="5" name="CuadroTexto 4"/>
          <p:cNvSpPr txBox="1"/>
          <p:nvPr/>
        </p:nvSpPr>
        <p:spPr>
          <a:xfrm>
            <a:off x="8340458" y="1451761"/>
            <a:ext cx="2880917" cy="646331"/>
          </a:xfrm>
          <a:prstGeom prst="rect">
            <a:avLst/>
          </a:prstGeom>
          <a:noFill/>
        </p:spPr>
        <p:txBody>
          <a:bodyPr wrap="none" rtlCol="0">
            <a:spAutoFit/>
          </a:bodyPr>
          <a:lstStyle/>
          <a:p>
            <a:r>
              <a:rPr lang="es-ES" dirty="0" smtClean="0">
                <a:solidFill>
                  <a:schemeClr val="bg1"/>
                </a:solidFill>
              </a:rPr>
              <a:t>Nosotros seleccionando</a:t>
            </a:r>
          </a:p>
          <a:p>
            <a:r>
              <a:rPr lang="es-ES" dirty="0" smtClean="0">
                <a:solidFill>
                  <a:schemeClr val="bg1"/>
                </a:solidFill>
              </a:rPr>
              <a:t>el mejor modelo:</a:t>
            </a:r>
            <a:endParaRPr lang="en-GB" dirty="0">
              <a:solidFill>
                <a:schemeClr val="bg1"/>
              </a:solidFill>
            </a:endParaRPr>
          </a:p>
        </p:txBody>
      </p:sp>
    </p:spTree>
    <p:extLst>
      <p:ext uri="{BB962C8B-B14F-4D97-AF65-F5344CB8AC3E}">
        <p14:creationId xmlns:p14="http://schemas.microsoft.com/office/powerpoint/2010/main" val="1882525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74000">
              <a:schemeClr val="accent6">
                <a:lumMod val="60000"/>
                <a:lumOff val="40000"/>
              </a:schemeClr>
            </a:gs>
            <a:gs pos="87000">
              <a:schemeClr val="accent6">
                <a:lumMod val="40000"/>
                <a:lumOff val="60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15" name="Título 1"/>
          <p:cNvSpPr txBox="1">
            <a:spLocks/>
          </p:cNvSpPr>
          <p:nvPr/>
        </p:nvSpPr>
        <p:spPr>
          <a:xfrm>
            <a:off x="3492816" y="473614"/>
            <a:ext cx="8057499" cy="1179929"/>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ES" b="1" dirty="0" smtClean="0">
                <a:solidFill>
                  <a:schemeClr val="bg1"/>
                </a:solidFill>
              </a:rPr>
              <a:t>Métodos de validación</a:t>
            </a:r>
            <a:endParaRPr lang="en-GB" b="1" dirty="0">
              <a:solidFill>
                <a:schemeClr val="bg1"/>
              </a:solidFill>
            </a:endParaRPr>
          </a:p>
        </p:txBody>
      </p:sp>
      <p:sp>
        <p:nvSpPr>
          <p:cNvPr id="3" name="CuadroTexto 2"/>
          <p:cNvSpPr txBox="1"/>
          <p:nvPr/>
        </p:nvSpPr>
        <p:spPr>
          <a:xfrm>
            <a:off x="6748623" y="1753262"/>
            <a:ext cx="4398828" cy="400110"/>
          </a:xfrm>
          <a:prstGeom prst="rect">
            <a:avLst/>
          </a:prstGeom>
          <a:noFill/>
        </p:spPr>
        <p:txBody>
          <a:bodyPr wrap="square" rtlCol="0">
            <a:spAutoFit/>
          </a:bodyPr>
          <a:lstStyle/>
          <a:p>
            <a:r>
              <a:rPr lang="en-GB" sz="2000" dirty="0" smtClean="0">
                <a:solidFill>
                  <a:schemeClr val="bg1"/>
                </a:solidFill>
              </a:rPr>
              <a:t>Stratified k-Fold -&gt;</a:t>
            </a:r>
            <a:r>
              <a:rPr lang="en-GB" sz="2000" dirty="0">
                <a:solidFill>
                  <a:schemeClr val="bg1"/>
                </a:solidFill>
              </a:rPr>
              <a:t> </a:t>
            </a:r>
            <a:r>
              <a:rPr lang="en-GB" sz="2000" dirty="0" smtClean="0">
                <a:solidFill>
                  <a:schemeClr val="bg1"/>
                </a:solidFill>
              </a:rPr>
              <a:t>Accuracy: 1.0</a:t>
            </a:r>
          </a:p>
        </p:txBody>
      </p:sp>
      <p:sp>
        <p:nvSpPr>
          <p:cNvPr id="4" name="CuadroTexto 3"/>
          <p:cNvSpPr txBox="1"/>
          <p:nvPr/>
        </p:nvSpPr>
        <p:spPr>
          <a:xfrm>
            <a:off x="874684" y="1753262"/>
            <a:ext cx="1744230" cy="400110"/>
          </a:xfrm>
          <a:prstGeom prst="rect">
            <a:avLst/>
          </a:prstGeom>
          <a:noFill/>
        </p:spPr>
        <p:txBody>
          <a:bodyPr wrap="square" rtlCol="0">
            <a:spAutoFit/>
          </a:bodyPr>
          <a:lstStyle/>
          <a:p>
            <a:r>
              <a:rPr lang="en-GB" sz="2000" dirty="0" smtClean="0">
                <a:solidFill>
                  <a:schemeClr val="bg1"/>
                </a:solidFill>
              </a:rPr>
              <a:t>HOLD-OUT:  </a:t>
            </a:r>
          </a:p>
        </p:txBody>
      </p:sp>
      <p:pic>
        <p:nvPicPr>
          <p:cNvPr id="7" name="Imagen 6"/>
          <p:cNvPicPr>
            <a:picLocks noChangeAspect="1"/>
          </p:cNvPicPr>
          <p:nvPr/>
        </p:nvPicPr>
        <p:blipFill>
          <a:blip r:embed="rId2"/>
          <a:stretch>
            <a:fillRect/>
          </a:stretch>
        </p:blipFill>
        <p:spPr>
          <a:xfrm>
            <a:off x="6748623" y="2353427"/>
            <a:ext cx="4382357" cy="3687747"/>
          </a:xfrm>
          <a:prstGeom prst="rect">
            <a:avLst/>
          </a:prstGeom>
        </p:spPr>
      </p:pic>
      <p:pic>
        <p:nvPicPr>
          <p:cNvPr id="8" name="Imagen 7"/>
          <p:cNvPicPr>
            <a:picLocks noChangeAspect="1"/>
          </p:cNvPicPr>
          <p:nvPr/>
        </p:nvPicPr>
        <p:blipFill>
          <a:blip r:embed="rId3"/>
          <a:stretch>
            <a:fillRect/>
          </a:stretch>
        </p:blipFill>
        <p:spPr>
          <a:xfrm>
            <a:off x="488595" y="2153372"/>
            <a:ext cx="5781675" cy="1695450"/>
          </a:xfrm>
          <a:prstGeom prst="rect">
            <a:avLst/>
          </a:prstGeom>
        </p:spPr>
      </p:pic>
      <p:pic>
        <p:nvPicPr>
          <p:cNvPr id="9" name="Imagen 8"/>
          <p:cNvPicPr>
            <a:picLocks noChangeAspect="1"/>
          </p:cNvPicPr>
          <p:nvPr/>
        </p:nvPicPr>
        <p:blipFill>
          <a:blip r:embed="rId4"/>
          <a:stretch>
            <a:fillRect/>
          </a:stretch>
        </p:blipFill>
        <p:spPr>
          <a:xfrm>
            <a:off x="2418941" y="3991091"/>
            <a:ext cx="1073875" cy="2312962"/>
          </a:xfrm>
          <a:prstGeom prst="rect">
            <a:avLst/>
          </a:prstGeom>
        </p:spPr>
      </p:pic>
    </p:spTree>
    <p:extLst>
      <p:ext uri="{BB962C8B-B14F-4D97-AF65-F5344CB8AC3E}">
        <p14:creationId xmlns:p14="http://schemas.microsoft.com/office/powerpoint/2010/main" val="3418991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4000">
              <a:schemeClr val="accent6">
                <a:lumMod val="60000"/>
                <a:lumOff val="40000"/>
              </a:schemeClr>
            </a:gs>
            <a:gs pos="87000">
              <a:schemeClr val="accent6">
                <a:lumMod val="40000"/>
                <a:lumOff val="60000"/>
              </a:schemeClr>
            </a:gs>
            <a:gs pos="100000">
              <a:schemeClr val="tx1"/>
            </a:gs>
          </a:gsLst>
          <a:lin ang="5400000" scaled="1"/>
        </a:gradFill>
        <a:effectLst/>
      </p:bgPr>
    </p:bg>
    <p:spTree>
      <p:nvGrpSpPr>
        <p:cNvPr id="1" name=""/>
        <p:cNvGrpSpPr/>
        <p:nvPr/>
      </p:nvGrpSpPr>
      <p:grpSpPr>
        <a:xfrm>
          <a:off x="0" y="0"/>
          <a:ext cx="0" cy="0"/>
          <a:chOff x="0" y="0"/>
          <a:chExt cx="0" cy="0"/>
        </a:xfrm>
      </p:grpSpPr>
      <p:sp>
        <p:nvSpPr>
          <p:cNvPr id="15" name="Título 1"/>
          <p:cNvSpPr txBox="1">
            <a:spLocks/>
          </p:cNvSpPr>
          <p:nvPr/>
        </p:nvSpPr>
        <p:spPr>
          <a:xfrm>
            <a:off x="3492816" y="473614"/>
            <a:ext cx="8057499" cy="1179929"/>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s-ES" b="1" dirty="0" smtClean="0">
                <a:solidFill>
                  <a:schemeClr val="bg1"/>
                </a:solidFill>
              </a:rPr>
              <a:t>Resumen y conclusiones</a:t>
            </a:r>
            <a:endParaRPr lang="en-GB" b="1" dirty="0">
              <a:solidFill>
                <a:schemeClr val="bg1"/>
              </a:solidFill>
            </a:endParaRPr>
          </a:p>
        </p:txBody>
      </p:sp>
      <p:pic>
        <p:nvPicPr>
          <p:cNvPr id="2" name="Imagen 1"/>
          <p:cNvPicPr>
            <a:picLocks noChangeAspect="1"/>
          </p:cNvPicPr>
          <p:nvPr/>
        </p:nvPicPr>
        <p:blipFill>
          <a:blip r:embed="rId2"/>
          <a:stretch>
            <a:fillRect/>
          </a:stretch>
        </p:blipFill>
        <p:spPr>
          <a:xfrm>
            <a:off x="2199096" y="3675355"/>
            <a:ext cx="7633987" cy="1561267"/>
          </a:xfrm>
          <a:prstGeom prst="rect">
            <a:avLst/>
          </a:prstGeom>
        </p:spPr>
      </p:pic>
      <p:sp>
        <p:nvSpPr>
          <p:cNvPr id="3" name="CuadroTexto 2"/>
          <p:cNvSpPr txBox="1"/>
          <p:nvPr/>
        </p:nvSpPr>
        <p:spPr>
          <a:xfrm>
            <a:off x="1127464" y="1653543"/>
            <a:ext cx="10262586" cy="1477328"/>
          </a:xfrm>
          <a:prstGeom prst="rect">
            <a:avLst/>
          </a:prstGeom>
          <a:noFill/>
        </p:spPr>
        <p:txBody>
          <a:bodyPr wrap="square" rtlCol="0">
            <a:spAutoFit/>
          </a:bodyPr>
          <a:lstStyle/>
          <a:p>
            <a:pPr algn="just"/>
            <a:r>
              <a:rPr lang="es-ES" dirty="0">
                <a:solidFill>
                  <a:schemeClr val="bg1"/>
                </a:solidFill>
              </a:rPr>
              <a:t>Una vez desarrollado el modelo de clasificación es hora de ponerlo en práctica. La página de la que se extrajeron los archivos de datos no proporcionaba otros con los que poder probar el modelo, por lo que se decide hacer una función que pida al usuario una serie de síntomas y devuelva la enfermedad predicha, junto con una pequeña descripción de la misma y las pautas a seguir para recuperarse.</a:t>
            </a:r>
            <a:endParaRPr lang="en-GB" dirty="0">
              <a:solidFill>
                <a:schemeClr val="bg1"/>
              </a:solidFill>
            </a:endParaRPr>
          </a:p>
        </p:txBody>
      </p:sp>
    </p:spTree>
    <p:extLst>
      <p:ext uri="{BB962C8B-B14F-4D97-AF65-F5344CB8AC3E}">
        <p14:creationId xmlns:p14="http://schemas.microsoft.com/office/powerpoint/2010/main" val="1981621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Estela de condensación</Template>
  <TotalTime>1780</TotalTime>
  <Words>270</Words>
  <Application>Microsoft Office PowerPoint</Application>
  <PresentationFormat>Panorámica</PresentationFormat>
  <Paragraphs>34</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Century Gothic</vt:lpstr>
      <vt:lpstr>Estela de condensación</vt:lpstr>
      <vt:lpstr>Predicción DE ENFERMEDADES</vt:lpstr>
      <vt:lpstr>Introducción</vt:lpstr>
      <vt:lpstr>Severidad de los síntomas</vt:lpstr>
      <vt:lpstr>Dataset (Síntoma- Enfermedades)</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ENFERMEDADES</dc:title>
  <dc:creator>Daniel Lema</dc:creator>
  <cp:lastModifiedBy>Daniel Lema</cp:lastModifiedBy>
  <cp:revision>24</cp:revision>
  <dcterms:created xsi:type="dcterms:W3CDTF">2023-07-10T16:30:18Z</dcterms:created>
  <dcterms:modified xsi:type="dcterms:W3CDTF">2023-07-20T07:15:17Z</dcterms:modified>
</cp:coreProperties>
</file>