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  <p:sldMasterId id="2147483733" r:id="rId3"/>
    <p:sldMasterId id="2147483709" r:id="rId4"/>
    <p:sldMasterId id="2147483721" r:id="rId5"/>
    <p:sldMasterId id="2147483684" r:id="rId6"/>
    <p:sldMasterId id="2147483696" r:id="rId7"/>
    <p:sldMasterId id="2147483672" r:id="rId8"/>
    <p:sldMasterId id="2147483660" r:id="rId9"/>
  </p:sldMasterIdLst>
  <p:notesMasterIdLst>
    <p:notesMasterId r:id="rId20"/>
  </p:notesMasterIdLst>
  <p:sldIdLst>
    <p:sldId id="256" r:id="rId10"/>
    <p:sldId id="259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C3757-E49F-40FC-A0BB-5F9A822D7FB3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BA8C9-B8E4-49B5-B777-05FFE0CDB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BA8C9-B8E4-49B5-B777-05FFE0CDB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6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2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7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4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30200" y="127000"/>
            <a:ext cx="11582400" cy="656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6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4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57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3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3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4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9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8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8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5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1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7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58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86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86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09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52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9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58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12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8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71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27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40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9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19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05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76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59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61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5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16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334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35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29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75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57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62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54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1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7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6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95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40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1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64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76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8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07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2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63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70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0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19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9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638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55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59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6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15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39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7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40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42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0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50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87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69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15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90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043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33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35C5-143C-4A66-98AE-9216E7EAB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9E5C-4DC2-436A-A5E7-42D805C7E0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FBE4-A80C-4C8A-86B1-4F57CFB6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2CB-8A26-4EA0-A0E6-12E6BFAB43A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8F1D-08E8-4376-9872-42A72719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920A-BEB3-4B1D-9759-F0DF193C41D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395E-2631-481F-8899-5076F45D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D78A-58C8-41F2-BF7D-645CDE6B564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3886-91E6-49F3-8255-9E26D115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1B3D-9061-47FF-B965-F5A80CE46990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AF44-AC8E-4257-A67D-901A68D15E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66700" y="165100"/>
            <a:ext cx="11658600" cy="655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6159-7F34-4EED-A1A3-A5C2AFF9202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3698-7C91-48F7-9DE4-832FE1FF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16EB-9D83-432D-BB2F-E663FA44E1E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495-D017-4650-AD87-B777E7B3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449B-C627-41D4-A2E9-AAB6D039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Functional and Non-functional requirements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1195" y="122830"/>
            <a:ext cx="11559653" cy="6598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Metrics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37910"/>
              </p:ext>
            </p:extLst>
          </p:nvPr>
        </p:nvGraphicFramePr>
        <p:xfrm>
          <a:off x="838199" y="1641051"/>
          <a:ext cx="10857931" cy="4840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8422"/>
                <a:gridCol w="8369509"/>
              </a:tblGrid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5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Speed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transactions/sec</a:t>
                      </a:r>
                    </a:p>
                    <a:p>
                      <a:r>
                        <a:rPr lang="en-US" dirty="0" smtClean="0"/>
                        <a:t>response time</a:t>
                      </a:r>
                    </a:p>
                    <a:p>
                      <a:r>
                        <a:rPr lang="en-US" dirty="0" smtClean="0"/>
                        <a:t>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refresh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Kbytes</a:t>
                      </a:r>
                    </a:p>
                    <a:p>
                      <a:r>
                        <a:rPr lang="en-US" dirty="0" smtClean="0"/>
                        <a:t>number of RAM chips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 of Use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time</a:t>
                      </a:r>
                    </a:p>
                    <a:p>
                      <a:r>
                        <a:rPr lang="en-US" dirty="0" smtClean="0"/>
                        <a:t>number of help frames</a:t>
                      </a:r>
                      <a:endParaRPr lang="en-US" dirty="0"/>
                    </a:p>
                  </a:txBody>
                  <a:tcPr/>
                </a:tc>
              </a:tr>
              <a:tr h="9015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Reliability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mean-time-to</a:t>
                      </a:r>
                      <a:r>
                        <a:rPr lang="en-US" baseline="0" dirty="0" smtClean="0"/>
                        <a:t>-failure,</a:t>
                      </a:r>
                    </a:p>
                    <a:p>
                      <a:r>
                        <a:rPr lang="en-US" baseline="0" dirty="0" smtClean="0"/>
                        <a:t>probability of unavailability</a:t>
                      </a:r>
                    </a:p>
                    <a:p>
                      <a:r>
                        <a:rPr lang="en-US" baseline="0" dirty="0" smtClean="0"/>
                        <a:t>rate of failure, unavailability</a:t>
                      </a:r>
                      <a:endParaRPr lang="en-US" dirty="0"/>
                    </a:p>
                  </a:txBody>
                  <a:tcPr/>
                </a:tc>
              </a:tr>
              <a:tr h="651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Robustness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to restart after failure</a:t>
                      </a:r>
                    </a:p>
                    <a:p>
                      <a:r>
                        <a:rPr lang="en-US" dirty="0" smtClean="0"/>
                        <a:t>percentage of events causing failure</a:t>
                      </a:r>
                      <a:endParaRPr lang="en-US" dirty="0"/>
                    </a:p>
                  </a:txBody>
                  <a:tcPr/>
                </a:tc>
              </a:tr>
              <a:tr h="651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Portability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target-dependent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statements</a:t>
                      </a:r>
                    </a:p>
                    <a:p>
                      <a:r>
                        <a:rPr lang="en-US" dirty="0" smtClean="0"/>
                        <a:t>number of target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 describe what the system should do</a:t>
            </a:r>
          </a:p>
          <a:p>
            <a:r>
              <a:rPr lang="en-US" dirty="0" smtClean="0"/>
              <a:t>Non-functional requirements are global constraints on a software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Non-functional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requirements</a:t>
            </a:r>
          </a:p>
          <a:p>
            <a:pPr lvl="1"/>
            <a:r>
              <a:rPr lang="en-US" dirty="0" smtClean="0"/>
              <a:t>how will the new system interface with its environment?</a:t>
            </a:r>
          </a:p>
          <a:p>
            <a:pPr lvl="2"/>
            <a:r>
              <a:rPr lang="en-US" dirty="0" smtClean="0"/>
              <a:t>User interfaces and “user-friendliness”</a:t>
            </a:r>
          </a:p>
          <a:p>
            <a:pPr lvl="2"/>
            <a:r>
              <a:rPr lang="en-US" dirty="0" smtClean="0"/>
              <a:t>Interfaces with other systems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857"/>
            <a:ext cx="10515600" cy="4462818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Performance requirements</a:t>
            </a:r>
          </a:p>
          <a:p>
            <a:pPr lvl="1"/>
            <a:r>
              <a:rPr lang="en-US" sz="3000" dirty="0" smtClean="0"/>
              <a:t>time/space bounds</a:t>
            </a:r>
          </a:p>
          <a:p>
            <a:pPr lvl="2"/>
            <a:r>
              <a:rPr lang="en-US" sz="2200" dirty="0"/>
              <a:t>w</a:t>
            </a:r>
            <a:r>
              <a:rPr lang="en-US" sz="2200" dirty="0" smtClean="0"/>
              <a:t>orkloads, response time, throughput and available storage space</a:t>
            </a:r>
          </a:p>
          <a:p>
            <a:pPr lvl="2"/>
            <a:r>
              <a:rPr lang="en-US" sz="2200" dirty="0"/>
              <a:t>e</a:t>
            </a:r>
            <a:r>
              <a:rPr lang="en-US" sz="2200" dirty="0" smtClean="0"/>
              <a:t>.g. “the system must handle 1,000 transactions per second”</a:t>
            </a:r>
          </a:p>
          <a:p>
            <a:pPr lvl="1"/>
            <a:r>
              <a:rPr lang="en-US" sz="3000" dirty="0"/>
              <a:t>r</a:t>
            </a:r>
            <a:r>
              <a:rPr lang="en-US" sz="3000" dirty="0" smtClean="0"/>
              <a:t>eliability</a:t>
            </a:r>
          </a:p>
          <a:p>
            <a:pPr lvl="2"/>
            <a:r>
              <a:rPr lang="en-US" sz="2200" dirty="0" smtClean="0"/>
              <a:t>the availability of components</a:t>
            </a:r>
          </a:p>
          <a:p>
            <a:pPr lvl="2"/>
            <a:r>
              <a:rPr lang="en-US" sz="2200" dirty="0"/>
              <a:t>i</a:t>
            </a:r>
            <a:r>
              <a:rPr lang="en-US" sz="2200" dirty="0" smtClean="0"/>
              <a:t>ntegrity of information maintained and supplied to the system</a:t>
            </a:r>
          </a:p>
          <a:p>
            <a:pPr lvl="2"/>
            <a:r>
              <a:rPr lang="en-US" sz="2200" dirty="0" smtClean="0"/>
              <a:t>e.g. “system must have less than 1hr downtime per three months”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ecurity</a:t>
            </a:r>
          </a:p>
          <a:p>
            <a:pPr lvl="2"/>
            <a:r>
              <a:rPr lang="en-US" sz="2200" dirty="0"/>
              <a:t>e</a:t>
            </a:r>
            <a:r>
              <a:rPr lang="en-US" sz="2200" dirty="0" smtClean="0"/>
              <a:t>.g. permissible information flows, or who can do what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urvivability</a:t>
            </a:r>
          </a:p>
          <a:p>
            <a:pPr lvl="2"/>
            <a:r>
              <a:rPr lang="en-US" sz="2200" dirty="0"/>
              <a:t>e</a:t>
            </a:r>
            <a:r>
              <a:rPr lang="en-US" sz="2200" dirty="0" smtClean="0"/>
              <a:t>.g. system will need to survive fire, natural catastrophes, etc.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requirements</a:t>
            </a:r>
            <a:endParaRPr lang="en-US" dirty="0" smtClean="0"/>
          </a:p>
          <a:p>
            <a:pPr lvl="1"/>
            <a:r>
              <a:rPr lang="en-US" dirty="0" smtClean="0"/>
              <a:t>Physical constraints (size, weight)</a:t>
            </a:r>
          </a:p>
          <a:p>
            <a:pPr lvl="1"/>
            <a:r>
              <a:rPr lang="en-US" dirty="0" smtClean="0"/>
              <a:t>Personal availability and skill level</a:t>
            </a:r>
          </a:p>
          <a:p>
            <a:pPr lvl="1"/>
            <a:r>
              <a:rPr lang="en-US" dirty="0" smtClean="0"/>
              <a:t>Accessibility for maintenance</a:t>
            </a:r>
          </a:p>
          <a:p>
            <a:pPr lvl="1"/>
            <a:r>
              <a:rPr lang="en-US" dirty="0" smtClean="0"/>
              <a:t>Environmental conditions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requirements</a:t>
            </a:r>
          </a:p>
          <a:p>
            <a:pPr lvl="1"/>
            <a:r>
              <a:rPr lang="en-US" dirty="0" smtClean="0"/>
              <a:t>“Future-proofing”</a:t>
            </a:r>
          </a:p>
          <a:p>
            <a:pPr lvl="2"/>
            <a:r>
              <a:rPr lang="en-US" dirty="0" smtClean="0"/>
              <a:t>Maintainability</a:t>
            </a:r>
          </a:p>
          <a:p>
            <a:pPr lvl="2"/>
            <a:r>
              <a:rPr lang="en-US" dirty="0" smtClean="0"/>
              <a:t>Enhanceability</a:t>
            </a:r>
          </a:p>
          <a:p>
            <a:pPr lvl="2"/>
            <a:r>
              <a:rPr lang="en-US" dirty="0" smtClean="0"/>
              <a:t>Portability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xpected market or product lifespan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imits on development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development time limitations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esource availability</a:t>
            </a:r>
          </a:p>
          <a:p>
            <a:pPr lvl="2"/>
            <a:r>
              <a:rPr lang="en-US" dirty="0" smtClean="0"/>
              <a:t>methodological standards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restrictions on immediate and/or long-term costs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McCall’s Non-functional requirements list</a:t>
            </a:r>
            <a:br>
              <a:rPr lang="en-US" b="1" dirty="0" smtClean="0"/>
            </a:br>
            <a:r>
              <a:rPr lang="en-US" sz="1600" b="1" dirty="0" smtClean="0"/>
              <a:t>	Source: See van </a:t>
            </a:r>
            <a:r>
              <a:rPr lang="en-US" sz="1600" b="1" dirty="0" err="1" smtClean="0"/>
              <a:t>Vliet</a:t>
            </a:r>
            <a:r>
              <a:rPr lang="en-US" sz="1600" b="1" dirty="0" smtClean="0"/>
              <a:t> 2000, pp111-3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CSIS 44-561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0873" y="2388166"/>
            <a:ext cx="1965279" cy="423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operation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0873" y="4084144"/>
            <a:ext cx="1965279" cy="436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revision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0873" y="5315107"/>
            <a:ext cx="1965279" cy="450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transition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91616" y="1569493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615" y="1989262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1615" y="2413984"/>
            <a:ext cx="1173709" cy="321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1615" y="2842672"/>
            <a:ext cx="1282891" cy="35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91615" y="3318158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1615" y="3714874"/>
            <a:ext cx="1624086" cy="374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83654" y="4195977"/>
            <a:ext cx="1173710" cy="343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83656" y="4678566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91615" y="5101429"/>
            <a:ext cx="1181669" cy="32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91615" y="5581331"/>
            <a:ext cx="1181669" cy="35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83656" y="6096419"/>
            <a:ext cx="1632045" cy="282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interoperability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 flipV="1">
            <a:off x="4366152" y="1719784"/>
            <a:ext cx="1925464" cy="879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4366152" y="2139553"/>
            <a:ext cx="1925463" cy="46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4362172" y="2574835"/>
            <a:ext cx="1929443" cy="22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>
            <a:off x="4360182" y="2604757"/>
            <a:ext cx="1931433" cy="414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6" idx="3"/>
            <a:endCxn id="13" idx="1"/>
          </p:cNvCxnSpPr>
          <p:nvPr/>
        </p:nvCxnSpPr>
        <p:spPr>
          <a:xfrm>
            <a:off x="4366152" y="2599706"/>
            <a:ext cx="1925463" cy="868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7" idx="3"/>
            <a:endCxn id="14" idx="1"/>
          </p:cNvCxnSpPr>
          <p:nvPr/>
        </p:nvCxnSpPr>
        <p:spPr>
          <a:xfrm flipV="1">
            <a:off x="4366152" y="3902036"/>
            <a:ext cx="1925463" cy="400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7" idx="3"/>
            <a:endCxn id="15" idx="1"/>
          </p:cNvCxnSpPr>
          <p:nvPr/>
        </p:nvCxnSpPr>
        <p:spPr>
          <a:xfrm>
            <a:off x="4366152" y="4302508"/>
            <a:ext cx="1917502" cy="65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7" idx="3"/>
            <a:endCxn id="16" idx="1"/>
          </p:cNvCxnSpPr>
          <p:nvPr/>
        </p:nvCxnSpPr>
        <p:spPr>
          <a:xfrm>
            <a:off x="4366152" y="4302508"/>
            <a:ext cx="1917504" cy="526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8" idx="3"/>
            <a:endCxn id="17" idx="1"/>
          </p:cNvCxnSpPr>
          <p:nvPr/>
        </p:nvCxnSpPr>
        <p:spPr>
          <a:xfrm flipV="1">
            <a:off x="4366152" y="5265992"/>
            <a:ext cx="1925463" cy="274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endCxn id="18" idx="1"/>
          </p:cNvCxnSpPr>
          <p:nvPr/>
        </p:nvCxnSpPr>
        <p:spPr>
          <a:xfrm>
            <a:off x="4360182" y="5551931"/>
            <a:ext cx="1931433" cy="20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8" idx="3"/>
            <a:endCxn id="19" idx="1"/>
          </p:cNvCxnSpPr>
          <p:nvPr/>
        </p:nvCxnSpPr>
        <p:spPr>
          <a:xfrm>
            <a:off x="4366152" y="5540295"/>
            <a:ext cx="1917504" cy="69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88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139"/>
          </a:xfrm>
        </p:spPr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CSIS 44-561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5C5-143C-4A66-98AE-9216E7EAB9D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8097" y="2388166"/>
            <a:ext cx="1965279" cy="423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operation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8097" y="4084144"/>
            <a:ext cx="1965279" cy="436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revision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8097" y="5315107"/>
            <a:ext cx="1965279" cy="450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transition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8840" y="1569493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58839" y="1989262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58839" y="2413984"/>
            <a:ext cx="1173709" cy="321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58839" y="2842672"/>
            <a:ext cx="1282891" cy="35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58839" y="3318158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58839" y="3714874"/>
            <a:ext cx="1624086" cy="374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50878" y="4195977"/>
            <a:ext cx="1173710" cy="343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50880" y="4678566"/>
            <a:ext cx="1050879" cy="300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58839" y="5101429"/>
            <a:ext cx="1181669" cy="32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58839" y="5581331"/>
            <a:ext cx="1181669" cy="35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50880" y="6096419"/>
            <a:ext cx="1632045" cy="282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interoperability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9" idx="1"/>
          </p:cNvCxnSpPr>
          <p:nvPr/>
        </p:nvCxnSpPr>
        <p:spPr>
          <a:xfrm flipV="1">
            <a:off x="3233376" y="1719784"/>
            <a:ext cx="1925464" cy="879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 flipV="1">
            <a:off x="3233376" y="2139553"/>
            <a:ext cx="1925463" cy="46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 flipV="1">
            <a:off x="3229396" y="2574835"/>
            <a:ext cx="1929443" cy="22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3227406" y="2604757"/>
            <a:ext cx="1931433" cy="414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6" idx="3"/>
            <a:endCxn id="13" idx="1"/>
          </p:cNvCxnSpPr>
          <p:nvPr/>
        </p:nvCxnSpPr>
        <p:spPr>
          <a:xfrm>
            <a:off x="3233376" y="2599706"/>
            <a:ext cx="1925463" cy="868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7" idx="3"/>
            <a:endCxn id="14" idx="1"/>
          </p:cNvCxnSpPr>
          <p:nvPr/>
        </p:nvCxnSpPr>
        <p:spPr>
          <a:xfrm flipV="1">
            <a:off x="3233376" y="3902036"/>
            <a:ext cx="1925463" cy="400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3"/>
            <a:endCxn id="15" idx="1"/>
          </p:cNvCxnSpPr>
          <p:nvPr/>
        </p:nvCxnSpPr>
        <p:spPr>
          <a:xfrm>
            <a:off x="3233376" y="4302508"/>
            <a:ext cx="1917502" cy="65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7" idx="3"/>
            <a:endCxn id="16" idx="1"/>
          </p:cNvCxnSpPr>
          <p:nvPr/>
        </p:nvCxnSpPr>
        <p:spPr>
          <a:xfrm>
            <a:off x="3233376" y="4302508"/>
            <a:ext cx="1917504" cy="526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8" idx="3"/>
            <a:endCxn id="17" idx="1"/>
          </p:cNvCxnSpPr>
          <p:nvPr/>
        </p:nvCxnSpPr>
        <p:spPr>
          <a:xfrm flipV="1">
            <a:off x="3233376" y="5265992"/>
            <a:ext cx="1925463" cy="274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3227406" y="5551931"/>
            <a:ext cx="1931433" cy="20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8" idx="3"/>
            <a:endCxn id="19" idx="1"/>
          </p:cNvCxnSpPr>
          <p:nvPr/>
        </p:nvCxnSpPr>
        <p:spPr>
          <a:xfrm>
            <a:off x="3233376" y="5540295"/>
            <a:ext cx="1917504" cy="69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8775509" y="1348766"/>
            <a:ext cx="1241947" cy="205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operability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775509" y="1567086"/>
            <a:ext cx="1241947" cy="194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775508" y="1786509"/>
            <a:ext cx="2019869" cy="217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communicativeness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775509" y="2017524"/>
            <a:ext cx="1241947" cy="1782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volume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775509" y="2210402"/>
            <a:ext cx="1241947" cy="167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rate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775509" y="2393428"/>
            <a:ext cx="1678676" cy="185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769813" y="2590301"/>
            <a:ext cx="1684372" cy="182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audit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75508" y="2785338"/>
            <a:ext cx="2019869" cy="23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efficiency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775509" y="3034404"/>
            <a:ext cx="2265530" cy="184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xecution efficiency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775509" y="3237612"/>
            <a:ext cx="2019868" cy="157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traceability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781195" y="3411055"/>
            <a:ext cx="2014182" cy="2076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775509" y="3631017"/>
            <a:ext cx="2019868" cy="185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775509" y="3837836"/>
            <a:ext cx="2142700" cy="18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rror tolerance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781195" y="4043096"/>
            <a:ext cx="2137014" cy="184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781195" y="4249382"/>
            <a:ext cx="2137014" cy="15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775509" y="4424993"/>
            <a:ext cx="2142700" cy="162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conciseness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775509" y="4598976"/>
            <a:ext cx="2142700" cy="191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775509" y="4795144"/>
            <a:ext cx="2142700" cy="167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expandability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775509" y="4984127"/>
            <a:ext cx="2142700" cy="2025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generality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775509" y="5205198"/>
            <a:ext cx="2142700" cy="196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Self-descriptiveness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781195" y="5418729"/>
            <a:ext cx="1678676" cy="153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523027" y="5775438"/>
            <a:ext cx="2770494" cy="225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s/w system independence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775509" y="5582535"/>
            <a:ext cx="2518012" cy="176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achine independence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781195" y="6015524"/>
            <a:ext cx="2264972" cy="20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omms. commonality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775509" y="6223331"/>
            <a:ext cx="2265530" cy="219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ata commonality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209718" y="1470264"/>
            <a:ext cx="2560095" cy="25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32" idx="1"/>
          </p:cNvCxnSpPr>
          <p:nvPr/>
        </p:nvCxnSpPr>
        <p:spPr>
          <a:xfrm flipV="1">
            <a:off x="6209719" y="1664570"/>
            <a:ext cx="2565790" cy="5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  <a:endCxn id="33" idx="1"/>
          </p:cNvCxnSpPr>
          <p:nvPr/>
        </p:nvCxnSpPr>
        <p:spPr>
          <a:xfrm>
            <a:off x="6209719" y="1719784"/>
            <a:ext cx="2565789" cy="17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3"/>
            <a:endCxn id="34" idx="1"/>
          </p:cNvCxnSpPr>
          <p:nvPr/>
        </p:nvCxnSpPr>
        <p:spPr>
          <a:xfrm>
            <a:off x="6209719" y="1719784"/>
            <a:ext cx="2565790" cy="38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3"/>
            <a:endCxn id="35" idx="1"/>
          </p:cNvCxnSpPr>
          <p:nvPr/>
        </p:nvCxnSpPr>
        <p:spPr>
          <a:xfrm>
            <a:off x="6209719" y="1719784"/>
            <a:ext cx="2565790" cy="57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3"/>
            <a:endCxn id="36" idx="1"/>
          </p:cNvCxnSpPr>
          <p:nvPr/>
        </p:nvCxnSpPr>
        <p:spPr>
          <a:xfrm>
            <a:off x="6209718" y="2139553"/>
            <a:ext cx="2565791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3"/>
            <a:endCxn id="37" idx="1"/>
          </p:cNvCxnSpPr>
          <p:nvPr/>
        </p:nvCxnSpPr>
        <p:spPr>
          <a:xfrm>
            <a:off x="6209718" y="2139553"/>
            <a:ext cx="2560095" cy="54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38" idx="1"/>
          </p:cNvCxnSpPr>
          <p:nvPr/>
        </p:nvCxnSpPr>
        <p:spPr>
          <a:xfrm>
            <a:off x="6332548" y="2574835"/>
            <a:ext cx="2442960" cy="32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3"/>
            <a:endCxn id="39" idx="1"/>
          </p:cNvCxnSpPr>
          <p:nvPr/>
        </p:nvCxnSpPr>
        <p:spPr>
          <a:xfrm>
            <a:off x="6332548" y="2574835"/>
            <a:ext cx="2442961" cy="55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3"/>
            <a:endCxn id="40" idx="1"/>
          </p:cNvCxnSpPr>
          <p:nvPr/>
        </p:nvCxnSpPr>
        <p:spPr>
          <a:xfrm>
            <a:off x="6441730" y="3019274"/>
            <a:ext cx="2333779" cy="29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3"/>
            <a:endCxn id="41" idx="1"/>
          </p:cNvCxnSpPr>
          <p:nvPr/>
        </p:nvCxnSpPr>
        <p:spPr>
          <a:xfrm>
            <a:off x="6441730" y="3019274"/>
            <a:ext cx="2339465" cy="49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4" idx="1"/>
          </p:cNvCxnSpPr>
          <p:nvPr/>
        </p:nvCxnSpPr>
        <p:spPr>
          <a:xfrm>
            <a:off x="6441730" y="3032250"/>
            <a:ext cx="2339465" cy="110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3"/>
            <a:endCxn id="42" idx="1"/>
          </p:cNvCxnSpPr>
          <p:nvPr/>
        </p:nvCxnSpPr>
        <p:spPr>
          <a:xfrm>
            <a:off x="6209718" y="3468449"/>
            <a:ext cx="2565791" cy="25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" idx="3"/>
            <a:endCxn id="43" idx="1"/>
          </p:cNvCxnSpPr>
          <p:nvPr/>
        </p:nvCxnSpPr>
        <p:spPr>
          <a:xfrm>
            <a:off x="6209718" y="3468449"/>
            <a:ext cx="2565791" cy="46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44" idx="1"/>
          </p:cNvCxnSpPr>
          <p:nvPr/>
        </p:nvCxnSpPr>
        <p:spPr>
          <a:xfrm>
            <a:off x="6209718" y="3477485"/>
            <a:ext cx="2571477" cy="65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3" idx="3"/>
            <a:endCxn id="45" idx="1"/>
          </p:cNvCxnSpPr>
          <p:nvPr/>
        </p:nvCxnSpPr>
        <p:spPr>
          <a:xfrm>
            <a:off x="6209718" y="3468449"/>
            <a:ext cx="2571477" cy="85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6" idx="1"/>
          </p:cNvCxnSpPr>
          <p:nvPr/>
        </p:nvCxnSpPr>
        <p:spPr>
          <a:xfrm>
            <a:off x="6782925" y="3875878"/>
            <a:ext cx="1992584" cy="63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4" idx="3"/>
            <a:endCxn id="44" idx="1"/>
          </p:cNvCxnSpPr>
          <p:nvPr/>
        </p:nvCxnSpPr>
        <p:spPr>
          <a:xfrm>
            <a:off x="6782925" y="3902036"/>
            <a:ext cx="1998270" cy="23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4" idx="3"/>
            <a:endCxn id="45" idx="1"/>
          </p:cNvCxnSpPr>
          <p:nvPr/>
        </p:nvCxnSpPr>
        <p:spPr>
          <a:xfrm>
            <a:off x="6782925" y="3902036"/>
            <a:ext cx="1998270" cy="42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50" idx="1"/>
          </p:cNvCxnSpPr>
          <p:nvPr/>
        </p:nvCxnSpPr>
        <p:spPr>
          <a:xfrm>
            <a:off x="6782925" y="3933327"/>
            <a:ext cx="1992584" cy="137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82925" y="3902036"/>
            <a:ext cx="1998270" cy="159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3"/>
            <a:endCxn id="45" idx="1"/>
          </p:cNvCxnSpPr>
          <p:nvPr/>
        </p:nvCxnSpPr>
        <p:spPr>
          <a:xfrm flipV="1">
            <a:off x="6324588" y="4326215"/>
            <a:ext cx="2456607" cy="4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" idx="3"/>
            <a:endCxn id="47" idx="1"/>
          </p:cNvCxnSpPr>
          <p:nvPr/>
        </p:nvCxnSpPr>
        <p:spPr>
          <a:xfrm>
            <a:off x="6324588" y="4367839"/>
            <a:ext cx="2450921" cy="32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" idx="3"/>
            <a:endCxn id="50" idx="1"/>
          </p:cNvCxnSpPr>
          <p:nvPr/>
        </p:nvCxnSpPr>
        <p:spPr>
          <a:xfrm>
            <a:off x="6324588" y="4367839"/>
            <a:ext cx="2450921" cy="93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332548" y="4367498"/>
            <a:ext cx="2448647" cy="111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48" idx="1"/>
          </p:cNvCxnSpPr>
          <p:nvPr/>
        </p:nvCxnSpPr>
        <p:spPr>
          <a:xfrm>
            <a:off x="6209718" y="4824757"/>
            <a:ext cx="2565791" cy="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209718" y="4831894"/>
            <a:ext cx="2565791" cy="25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201759" y="4828857"/>
            <a:ext cx="2573750" cy="47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09718" y="4818246"/>
            <a:ext cx="2571477" cy="66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49" idx="1"/>
          </p:cNvCxnSpPr>
          <p:nvPr/>
        </p:nvCxnSpPr>
        <p:spPr>
          <a:xfrm flipV="1">
            <a:off x="6340508" y="5085412"/>
            <a:ext cx="2435001" cy="18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0" idx="1"/>
          </p:cNvCxnSpPr>
          <p:nvPr/>
        </p:nvCxnSpPr>
        <p:spPr>
          <a:xfrm>
            <a:off x="6340508" y="5282250"/>
            <a:ext cx="2435001" cy="2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51" idx="1"/>
          </p:cNvCxnSpPr>
          <p:nvPr/>
        </p:nvCxnSpPr>
        <p:spPr>
          <a:xfrm>
            <a:off x="6340508" y="5295392"/>
            <a:ext cx="2440687" cy="2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7" idx="3"/>
            <a:endCxn id="53" idx="1"/>
          </p:cNvCxnSpPr>
          <p:nvPr/>
        </p:nvCxnSpPr>
        <p:spPr>
          <a:xfrm>
            <a:off x="6340508" y="5265992"/>
            <a:ext cx="2435001" cy="4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52" idx="1"/>
          </p:cNvCxnSpPr>
          <p:nvPr/>
        </p:nvCxnSpPr>
        <p:spPr>
          <a:xfrm>
            <a:off x="6340508" y="5280188"/>
            <a:ext cx="2182519" cy="60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" idx="3"/>
            <a:endCxn id="50" idx="1"/>
          </p:cNvCxnSpPr>
          <p:nvPr/>
        </p:nvCxnSpPr>
        <p:spPr>
          <a:xfrm flipV="1">
            <a:off x="6340508" y="5303684"/>
            <a:ext cx="2435001" cy="45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6340508" y="5481997"/>
            <a:ext cx="2429305" cy="2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8" idx="3"/>
            <a:endCxn id="53" idx="1"/>
          </p:cNvCxnSpPr>
          <p:nvPr/>
        </p:nvCxnSpPr>
        <p:spPr>
          <a:xfrm flipV="1">
            <a:off x="6340508" y="5670707"/>
            <a:ext cx="2435001" cy="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52" idx="1"/>
          </p:cNvCxnSpPr>
          <p:nvPr/>
        </p:nvCxnSpPr>
        <p:spPr>
          <a:xfrm>
            <a:off x="6348467" y="5770041"/>
            <a:ext cx="2174560" cy="11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9" idx="3"/>
            <a:endCxn id="51" idx="1"/>
          </p:cNvCxnSpPr>
          <p:nvPr/>
        </p:nvCxnSpPr>
        <p:spPr>
          <a:xfrm flipV="1">
            <a:off x="6782925" y="5495645"/>
            <a:ext cx="1998270" cy="7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54" idx="1"/>
          </p:cNvCxnSpPr>
          <p:nvPr/>
        </p:nvCxnSpPr>
        <p:spPr>
          <a:xfrm flipV="1">
            <a:off x="6788621" y="6119064"/>
            <a:ext cx="1992574" cy="13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9" idx="3"/>
            <a:endCxn id="55" idx="1"/>
          </p:cNvCxnSpPr>
          <p:nvPr/>
        </p:nvCxnSpPr>
        <p:spPr>
          <a:xfrm>
            <a:off x="6782925" y="6237515"/>
            <a:ext cx="1992584" cy="9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359</Words>
  <Application>Microsoft Office PowerPoint</Application>
  <PresentationFormat>Widescreen</PresentationFormat>
  <Paragraphs>143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7_Custom Design</vt:lpstr>
      <vt:lpstr>6_Custom Design</vt:lpstr>
      <vt:lpstr>4_Custom Design</vt:lpstr>
      <vt:lpstr>5_Custom Design</vt:lpstr>
      <vt:lpstr>2_Custom Design</vt:lpstr>
      <vt:lpstr>3_Custom Design</vt:lpstr>
      <vt:lpstr>1_Custom Design</vt:lpstr>
      <vt:lpstr>Custom Design</vt:lpstr>
      <vt:lpstr>Functional and Non-functional requirements</vt:lpstr>
      <vt:lpstr>Definitions</vt:lpstr>
      <vt:lpstr>Example Non-functional requirements</vt:lpstr>
      <vt:lpstr>Cont..</vt:lpstr>
      <vt:lpstr>Cont..</vt:lpstr>
      <vt:lpstr>Cont..</vt:lpstr>
      <vt:lpstr>Cont..</vt:lpstr>
      <vt:lpstr>McCall’s Non-functional requirements list  Source: See van Vliet 2000, pp111-3</vt:lpstr>
      <vt:lpstr>Cont..</vt:lpstr>
      <vt:lpstr>Example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Bandi,Ajay</dc:creator>
  <cp:lastModifiedBy>Gondela,Chaitanya</cp:lastModifiedBy>
  <cp:revision>53</cp:revision>
  <dcterms:created xsi:type="dcterms:W3CDTF">2014-08-17T21:38:57Z</dcterms:created>
  <dcterms:modified xsi:type="dcterms:W3CDTF">2015-10-09T16:58:22Z</dcterms:modified>
</cp:coreProperties>
</file>