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embeddedFontLst>
    <p:embeddedFont>
      <p:font typeface="Droid Sans Mono" panose="020B0604020202020204" charset="0"/>
      <p:regular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30913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118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89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658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over simplifying the story, but the basics are that centralized version control system define a central authority.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not saying one system is better that the other, it is just that each model that its benefits.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distributed model by definition everything is expected to be off line. To have a system that expects everything to be offline, you have to build in several local capabilities that are not required in a centralized model.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local branching. And to make branching fast and lightweight you better make merging great also.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won’t go into the guts of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enables some of this capability in this talk, but if you are interested I will highlight some resources at the end of the talk where you can go deeper.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Live! Las Vegas 2011MGB 2003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2003 Microsoft Corporation. All rights reserved.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246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237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951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27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73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41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0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80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260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529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864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934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061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862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147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1892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46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was originally created by Linus for work on the Linux kernel right around 2005.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its origins in the Open source community,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being used within close source projects also.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just some of the many companies that are using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both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closed sourced projects.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Live! Las Vegas 2011MGB 2003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2003 Microsoft Corporation. All rights reserved.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24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03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60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99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627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73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22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itimmersion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462050" y="1125500"/>
            <a:ext cx="9102600" cy="221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Workshop-1 </a:t>
            </a:r>
            <a:br>
              <a:rPr lang="en-U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GitHub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772975" y="3870525"/>
            <a:ext cx="9536400" cy="160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By: Sahil Nokhwal</a:t>
            </a: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Sanket Selokar</a:t>
            </a: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Vinay Banala</a:t>
            </a: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Chiranjeevi </a:t>
            </a: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Sneha Kotu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</a:t>
            </a: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version </a:t>
            </a:r>
            <a:r>
              <a:rPr lang="en-US" dirty="0"/>
              <a:t>c</a:t>
            </a: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ontrol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77324" y="1260549"/>
            <a:ext cx="11237171" cy="51459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/>
              <a:t>Each client (essentially) holds a complete copy of the code base.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/>
              <a:t>Code is shared between clients by push/pulls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Advantages: Many operations cheaper. No single point of failure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Disadvantages: A bit more complicated!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/>
              <a:t>Everyone has the complete history and no central authority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/>
              <a:t>Everything is done offline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/>
              <a:t>Changes can be shared without a server</a:t>
            </a:r>
          </a:p>
          <a:p>
            <a:pPr lvl="0" indent="5207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endParaRPr sz="2800" dirty="0">
              <a:solidFill>
                <a:srgbClr val="4D4D4D"/>
              </a:solidFill>
            </a:endParaRPr>
          </a:p>
          <a:p>
            <a:pPr lvl="0" indent="5207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endParaRPr sz="28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28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002557" y="6223924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0821789" y="6177839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334" y="442018"/>
            <a:ext cx="8024884" cy="5599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Centralized VC vs</a:t>
            </a: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. Distributed VC</a:t>
            </a:r>
          </a:p>
        </p:txBody>
      </p:sp>
      <p:sp>
        <p:nvSpPr>
          <p:cNvPr id="145" name="Shape 145"/>
          <p:cNvSpPr/>
          <p:nvPr/>
        </p:nvSpPr>
        <p:spPr>
          <a:xfrm>
            <a:off x="1290875" y="2006814"/>
            <a:ext cx="2343596" cy="114278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33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Central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33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Server</a:t>
            </a:r>
          </a:p>
        </p:txBody>
      </p:sp>
      <p:sp>
        <p:nvSpPr>
          <p:cNvPr id="146" name="Shape 146"/>
          <p:cNvSpPr/>
          <p:nvPr/>
        </p:nvSpPr>
        <p:spPr>
          <a:xfrm>
            <a:off x="3393169" y="2717800"/>
            <a:ext cx="888999" cy="990600"/>
          </a:xfrm>
          <a:prstGeom prst="flowChartMagneticDisk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097769" y="4561680"/>
            <a:ext cx="1295400" cy="812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634469" y="4561680"/>
            <a:ext cx="1295400" cy="812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61070" y="4561680"/>
            <a:ext cx="1295400" cy="812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cxnSp>
        <p:nvCxnSpPr>
          <p:cNvPr id="150" name="Shape 150"/>
          <p:cNvCxnSpPr>
            <a:stCxn id="145" idx="2"/>
            <a:endCxn id="149" idx="0"/>
          </p:cNvCxnSpPr>
          <p:nvPr/>
        </p:nvCxnSpPr>
        <p:spPr>
          <a:xfrm flipH="1">
            <a:off x="1208673" y="3149600"/>
            <a:ext cx="1254000" cy="1412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51" name="Shape 151"/>
          <p:cNvCxnSpPr>
            <a:stCxn id="149" idx="0"/>
            <a:endCxn id="145" idx="2"/>
          </p:cNvCxnSpPr>
          <p:nvPr/>
        </p:nvCxnSpPr>
        <p:spPr>
          <a:xfrm rot="10800000" flipH="1">
            <a:off x="1208770" y="3149580"/>
            <a:ext cx="1253999" cy="1412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57575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52" name="Shape 152"/>
          <p:cNvCxnSpPr>
            <a:stCxn id="147" idx="0"/>
            <a:endCxn id="145" idx="2"/>
          </p:cNvCxnSpPr>
          <p:nvPr/>
        </p:nvCxnSpPr>
        <p:spPr>
          <a:xfrm rot="10800000">
            <a:off x="2462569" y="3149580"/>
            <a:ext cx="282900" cy="1412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57575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53" name="Shape 153"/>
          <p:cNvCxnSpPr>
            <a:stCxn id="148" idx="0"/>
            <a:endCxn id="145" idx="2"/>
          </p:cNvCxnSpPr>
          <p:nvPr/>
        </p:nvCxnSpPr>
        <p:spPr>
          <a:xfrm rot="10800000">
            <a:off x="2462669" y="3149580"/>
            <a:ext cx="1819500" cy="1412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57575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54" name="Shape 154"/>
          <p:cNvSpPr/>
          <p:nvPr/>
        </p:nvSpPr>
        <p:spPr>
          <a:xfrm>
            <a:off x="5543996" y="4470400"/>
            <a:ext cx="1272682" cy="81279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rnd" cmpd="sng">
            <a:solidFill>
              <a:srgbClr val="3D74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7093197" y="4470400"/>
            <a:ext cx="1272682" cy="81279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rnd" cmpd="sng">
            <a:solidFill>
              <a:srgbClr val="3D74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8642400" y="4487571"/>
            <a:ext cx="1272682" cy="81279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rnd" cmpd="sng">
            <a:solidFill>
              <a:srgbClr val="3D74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396712" y="4997182"/>
            <a:ext cx="558225" cy="606380"/>
          </a:xfrm>
          <a:prstGeom prst="flowChartMagneticDisk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7933413" y="4980010"/>
            <a:ext cx="558225" cy="606380"/>
          </a:xfrm>
          <a:prstGeom prst="flowChartMagneticDisk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9623196" y="5022401"/>
            <a:ext cx="558225" cy="606380"/>
          </a:xfrm>
          <a:prstGeom prst="flowChartMagneticDisk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6816678" y="2006814"/>
            <a:ext cx="2109395" cy="105150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rnd" cmpd="sng">
            <a:solidFill>
              <a:srgbClr val="3D741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>
                <a:solidFill>
                  <a:srgbClr val="FFC000"/>
                </a:solidFill>
                <a:sym typeface="Trebuchet MS"/>
              </a:rPr>
              <a:t>Remote Server</a:t>
            </a:r>
          </a:p>
        </p:txBody>
      </p:sp>
      <p:sp>
        <p:nvSpPr>
          <p:cNvPr id="161" name="Shape 161"/>
          <p:cNvSpPr/>
          <p:nvPr/>
        </p:nvSpPr>
        <p:spPr>
          <a:xfrm>
            <a:off x="8139107" y="2594216"/>
            <a:ext cx="925224" cy="784463"/>
          </a:xfrm>
          <a:prstGeom prst="flowChartMagneticDisk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cxnSp>
        <p:nvCxnSpPr>
          <p:cNvPr id="162" name="Shape 162"/>
          <p:cNvCxnSpPr/>
          <p:nvPr/>
        </p:nvCxnSpPr>
        <p:spPr>
          <a:xfrm rot="10800000" flipH="1">
            <a:off x="6249230" y="3058317"/>
            <a:ext cx="1399951" cy="141208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57575"/>
            </a:solidFill>
            <a:prstDash val="lgDash"/>
            <a:round/>
            <a:headEnd type="triangle" w="lg" len="lg"/>
            <a:tailEnd type="triangle" w="lg" len="lg"/>
          </a:ln>
        </p:spPr>
      </p:cxnSp>
      <p:cxnSp>
        <p:nvCxnSpPr>
          <p:cNvPr id="163" name="Shape 163"/>
          <p:cNvCxnSpPr>
            <a:stCxn id="155" idx="0"/>
          </p:cNvCxnSpPr>
          <p:nvPr/>
        </p:nvCxnSpPr>
        <p:spPr>
          <a:xfrm rot="10800000">
            <a:off x="7728639" y="3121900"/>
            <a:ext cx="900" cy="13485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57575"/>
            </a:solidFill>
            <a:prstDash val="lgDash"/>
            <a:round/>
            <a:headEnd type="triangle" w="lg" len="lg"/>
            <a:tailEnd type="triangle" w="lg" len="lg"/>
          </a:ln>
        </p:spPr>
      </p:cxnSp>
      <p:cxnSp>
        <p:nvCxnSpPr>
          <p:cNvPr id="164" name="Shape 164"/>
          <p:cNvCxnSpPr>
            <a:stCxn id="156" idx="0"/>
            <a:endCxn id="160" idx="2"/>
          </p:cNvCxnSpPr>
          <p:nvPr/>
        </p:nvCxnSpPr>
        <p:spPr>
          <a:xfrm rot="10800000">
            <a:off x="7871441" y="3058371"/>
            <a:ext cx="1407300" cy="1429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57575"/>
            </a:solidFill>
            <a:prstDash val="lgDash"/>
            <a:round/>
            <a:headEnd type="triangle" w="lg" len="lg"/>
            <a:tailEnd type="triangl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dirty="0" smtClean="0"/>
              <a:t>Git </a:t>
            </a:r>
            <a:r>
              <a:rPr lang="en-US" dirty="0"/>
              <a:t>AND </a:t>
            </a:r>
            <a:r>
              <a:rPr lang="en-US" dirty="0" smtClean="0"/>
              <a:t>Github</a:t>
            </a:r>
            <a:r>
              <a:rPr lang="en-US" sz="3600" b="1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3600" b="1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600" b="1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77324" y="1395596"/>
            <a:ext cx="10527487" cy="5010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2005 born after spectacular Linux tooling failure</a:t>
            </a:r>
          </a:p>
          <a:p>
            <a:pPr marL="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Social web, leads to social coding</a:t>
            </a:r>
          </a:p>
          <a:p>
            <a:pPr marL="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Git is for command line, GitHub is the web interface</a:t>
            </a:r>
          </a:p>
          <a:p>
            <a:pPr marL="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Cross-platform tooling - Windows, Mac, Linux</a:t>
            </a:r>
          </a:p>
          <a:p>
            <a:pPr marL="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Merge files rather than a “lock and checkout” model</a:t>
            </a:r>
          </a:p>
          <a:p>
            <a:pPr marL="0" lvl="1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Non-linear branching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03896" y="6406461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What's Git?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232012" y="1455625"/>
            <a:ext cx="10722713" cy="462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8392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Version control and source control</a:t>
            </a:r>
          </a:p>
          <a:p>
            <a:pPr marL="883920" marR="0" lvl="1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tracks all changes submitted to the codebase</a:t>
            </a:r>
          </a:p>
          <a:p>
            <a:pPr marL="1341120" lvl="2" indent="-457200">
              <a:buSzPct val="100000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revert changes</a:t>
            </a:r>
          </a:p>
          <a:p>
            <a:pPr marL="1341120" lvl="2" indent="-457200">
              <a:buSzPct val="100000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Create working </a:t>
            </a:r>
            <a:r>
              <a:rPr lang="en-US" sz="2800" dirty="0"/>
              <a:t>branches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 without affecting stable releases</a:t>
            </a: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3F3F3F"/>
              </a:solidFill>
              <a:sym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5658" y="625257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Why Git?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77325" y="1515675"/>
            <a:ext cx="10067400" cy="481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 fast it makes  your head spin (demo)‏</a:t>
            </a:r>
          </a:p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Allows for human error (reset/combine commits)‏</a:t>
            </a:r>
          </a:p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Entire History Local</a:t>
            </a:r>
          </a:p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Guaranteed to retrieve what people put in</a:t>
            </a:r>
          </a:p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Optimized network transfers</a:t>
            </a:r>
          </a:p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96004" y="6178886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 </a:t>
            </a: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git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77325" y="1395600"/>
            <a:ext cx="10217400" cy="464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/>
              <a:t>Linux (</a:t>
            </a:r>
            <a:r>
              <a:rPr lang="en-US" sz="2800" dirty="0" err="1"/>
              <a:t>Debian</a:t>
            </a:r>
            <a:r>
              <a:rPr lang="en-US" sz="2800" dirty="0"/>
              <a:t>) - Command: </a:t>
            </a:r>
            <a:r>
              <a:rPr lang="en-US" sz="2800" dirty="0" err="1"/>
              <a:t>sudo</a:t>
            </a:r>
            <a:r>
              <a:rPr lang="en-US" sz="2800" dirty="0"/>
              <a:t> apt-get install </a:t>
            </a:r>
            <a:r>
              <a:rPr lang="en-US" sz="2800" dirty="0" err="1"/>
              <a:t>git</a:t>
            </a:r>
            <a:endParaRPr lang="en-US" sz="2800" dirty="0"/>
          </a:p>
          <a:p>
            <a:pPr marL="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/>
              <a:t>Linux (Fedora) - Command: </a:t>
            </a:r>
            <a:r>
              <a:rPr lang="en-US" sz="2800" dirty="0" err="1"/>
              <a:t>sudo</a:t>
            </a:r>
            <a:r>
              <a:rPr lang="en-US" sz="2800" dirty="0"/>
              <a:t> yum install </a:t>
            </a:r>
            <a:r>
              <a:rPr lang="en-US" sz="2800" dirty="0" err="1"/>
              <a:t>git</a:t>
            </a:r>
            <a:r>
              <a:rPr lang="en-US" sz="2800" dirty="0"/>
              <a:t> </a:t>
            </a:r>
          </a:p>
          <a:p>
            <a:pPr marL="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/>
              <a:t>Mac - http://git-scm.com/download/mac </a:t>
            </a:r>
          </a:p>
          <a:p>
            <a:pPr marL="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/>
              <a:t>Windows - http://git-scm.com/download/win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81066" y="640646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a </a:t>
            </a: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git</a:t>
            </a: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repository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77325" y="1485647"/>
            <a:ext cx="8596800" cy="455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ym typeface="Courier New"/>
              </a:rPr>
              <a:t>$ </a:t>
            </a:r>
            <a:r>
              <a:rPr lang="en-US" sz="2800" dirty="0" err="1">
                <a:sym typeface="Courier New"/>
              </a:rPr>
              <a:t>git</a:t>
            </a:r>
            <a:r>
              <a:rPr lang="en-US" sz="2800" dirty="0">
                <a:sym typeface="Courier New"/>
              </a:rPr>
              <a:t> </a:t>
            </a:r>
            <a:r>
              <a:rPr lang="en-US" sz="2800" dirty="0" err="1">
                <a:sym typeface="Courier New"/>
              </a:rPr>
              <a:t>init</a:t>
            </a:r>
            <a:r>
              <a:rPr lang="en-US" sz="2800" dirty="0">
                <a:sym typeface="Courier New"/>
              </a:rPr>
              <a:t> </a:t>
            </a:r>
          </a:p>
          <a:p>
            <a:pPr marL="1143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ym typeface="Courier New"/>
              </a:rPr>
              <a:t>$ </a:t>
            </a:r>
            <a:r>
              <a:rPr lang="en-US" sz="2800" dirty="0" err="1">
                <a:sym typeface="Courier New"/>
              </a:rPr>
              <a:t>git</a:t>
            </a:r>
            <a:r>
              <a:rPr lang="en-US" sz="2800" dirty="0">
                <a:sym typeface="Courier New"/>
              </a:rPr>
              <a:t> add &lt;filename&gt;</a:t>
            </a:r>
          </a:p>
          <a:p>
            <a:pPr marL="1143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ym typeface="Courier New"/>
              </a:rPr>
              <a:t>$ </a:t>
            </a:r>
            <a:r>
              <a:rPr lang="en-US" sz="2800" dirty="0" err="1">
                <a:sym typeface="Courier New"/>
              </a:rPr>
              <a:t>git</a:t>
            </a:r>
            <a:r>
              <a:rPr lang="en-US" sz="2800" dirty="0">
                <a:sym typeface="Courier New"/>
              </a:rPr>
              <a:t> commit –a</a:t>
            </a:r>
          </a:p>
          <a:p>
            <a:pPr marL="1143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ym typeface="Courier New"/>
              </a:rPr>
              <a:t>$ </a:t>
            </a:r>
            <a:r>
              <a:rPr lang="en-US" sz="2800" dirty="0" err="1">
                <a:sym typeface="Courier New"/>
              </a:rPr>
              <a:t>git</a:t>
            </a:r>
            <a:r>
              <a:rPr lang="en-US" sz="2800" dirty="0">
                <a:sym typeface="Courier New"/>
              </a:rPr>
              <a:t> branch</a:t>
            </a:r>
          </a:p>
          <a:p>
            <a:pPr marL="1143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ym typeface="Courier New"/>
              </a:rPr>
              <a:t>$ </a:t>
            </a:r>
            <a:r>
              <a:rPr lang="en-US" sz="2800" dirty="0" err="1">
                <a:sym typeface="Courier New"/>
              </a:rPr>
              <a:t>git</a:t>
            </a:r>
            <a:r>
              <a:rPr lang="en-US" sz="2800" dirty="0">
                <a:sym typeface="Courier New"/>
              </a:rPr>
              <a:t> checkout</a:t>
            </a:r>
          </a:p>
          <a:p>
            <a:pPr marL="1143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ym typeface="Courier New"/>
              </a:rPr>
              <a:t>$ </a:t>
            </a:r>
            <a:r>
              <a:rPr lang="en-US" sz="2800" dirty="0" err="1">
                <a:sym typeface="Courier New"/>
              </a:rPr>
              <a:t>git</a:t>
            </a:r>
            <a:r>
              <a:rPr lang="en-US" sz="2800" dirty="0">
                <a:sym typeface="Courier New"/>
              </a:rPr>
              <a:t> push</a:t>
            </a:r>
          </a:p>
          <a:p>
            <a:pPr marL="1143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ym typeface="Courier New"/>
              </a:rPr>
              <a:t>$ </a:t>
            </a:r>
            <a:r>
              <a:rPr lang="en-US" sz="2800" dirty="0" err="1">
                <a:sym typeface="Courier New"/>
              </a:rPr>
              <a:t>git</a:t>
            </a:r>
            <a:r>
              <a:rPr lang="en-US" sz="2800" dirty="0">
                <a:sym typeface="Courier New"/>
              </a:rPr>
              <a:t> pull</a:t>
            </a:r>
          </a:p>
          <a:p>
            <a:pPr marL="520701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Ø"/>
            </a:pPr>
            <a:endParaRPr sz="2400" b="0" i="0" u="none" strike="noStrike" cap="none" dirty="0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20701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Ø"/>
            </a:pPr>
            <a:endParaRPr sz="2400" b="0" i="0" u="none" strike="noStrike" cap="none" dirty="0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20701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5500"/>
              <a:buFont typeface="Wingdings" panose="05000000000000000000" pitchFamily="2" charset="2"/>
              <a:buChar char="Ø"/>
            </a:pPr>
            <a:endParaRPr sz="2400" b="0" i="0" u="none" strike="noStrike" cap="none" dirty="0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11149335" y="6327965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51228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Terminologies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512275" y="1455624"/>
            <a:ext cx="9317100" cy="49508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4038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Repository</a:t>
            </a:r>
          </a:p>
          <a:p>
            <a:pPr marL="342900" marR="0" lvl="0" indent="-4038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Pull</a:t>
            </a:r>
          </a:p>
          <a:p>
            <a:pPr marL="342900" marR="0" lvl="0" indent="-4038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Fetch</a:t>
            </a:r>
          </a:p>
          <a:p>
            <a:pPr marL="342900" marR="0" lvl="0" indent="-4038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Branch</a:t>
            </a:r>
          </a:p>
          <a:p>
            <a:pPr marL="342900" marR="0" lvl="0" indent="-4038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Merge</a:t>
            </a:r>
          </a:p>
          <a:p>
            <a:pPr marL="342900" marR="0" lvl="0" indent="-4038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Commit</a:t>
            </a:r>
          </a:p>
          <a:p>
            <a:pPr marL="342900" marR="0" lvl="0" indent="-4038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Stash</a:t>
            </a:r>
          </a:p>
          <a:p>
            <a:pPr marL="342900" marR="0" lvl="0" indent="-4038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90249" y="640646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What's Github?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77325" y="1380600"/>
            <a:ext cx="11193000" cy="504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446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A web-based hosted service for Git repositories</a:t>
            </a:r>
            <a:r>
              <a:rPr lang="en-US" sz="2800" dirty="0" smtClean="0"/>
              <a:t> </a:t>
            </a:r>
            <a:endParaRPr lang="en-US" sz="2800" b="0" i="0" u="none" strike="noStrike" cap="none" dirty="0" smtClean="0">
              <a:solidFill>
                <a:srgbClr val="3F3F3F"/>
              </a:solidFill>
              <a:sym typeface="Trebuchet MS"/>
            </a:endParaRPr>
          </a:p>
          <a:p>
            <a:pPr marL="342900" marR="0" lvl="0" indent="-446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A 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source code </a:t>
            </a:r>
            <a:r>
              <a:rPr lang="en-US" sz="2800" dirty="0"/>
              <a:t>hosting </a:t>
            </a:r>
            <a:r>
              <a:rPr lang="en-US" sz="2800" dirty="0" smtClean="0"/>
              <a:t>services </a:t>
            </a:r>
            <a:r>
              <a:rPr lang="en-US" sz="2800" dirty="0"/>
              <a:t>l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ike </a:t>
            </a:r>
            <a:r>
              <a:rPr lang="en-US" sz="2800" b="0" i="0" u="none" strike="noStrike" cap="none" dirty="0" err="1" smtClean="0">
                <a:solidFill>
                  <a:srgbClr val="3F3F3F"/>
                </a:solidFill>
                <a:sym typeface="Trebuchet MS"/>
              </a:rPr>
              <a:t>SourceForge</a:t>
            </a: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 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or Google </a:t>
            </a: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Code</a:t>
            </a:r>
          </a:p>
          <a:p>
            <a:pPr marL="342900" marR="0" lvl="0" indent="-446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/>
              <a:t>Founded by Werner, </a:t>
            </a:r>
            <a:r>
              <a:rPr lang="en-US" sz="2800" dirty="0" err="1" smtClean="0"/>
              <a:t>Wanstrath</a:t>
            </a:r>
            <a:r>
              <a:rPr lang="en-US" sz="2800" dirty="0" smtClean="0"/>
              <a:t> and </a:t>
            </a:r>
            <a:r>
              <a:rPr lang="en-US" sz="2800" dirty="0" err="1" smtClean="0"/>
              <a:t>Hyett</a:t>
            </a:r>
            <a:r>
              <a:rPr lang="en-US" sz="2800" dirty="0" smtClean="0"/>
              <a:t> </a:t>
            </a:r>
            <a:r>
              <a:rPr lang="en-US" sz="2800" dirty="0"/>
              <a:t>in 2008 </a:t>
            </a:r>
          </a:p>
          <a:p>
            <a:pPr marL="342900" marR="0" lvl="0" indent="-446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Allows 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for code collaboration with anyone online </a:t>
            </a:r>
          </a:p>
          <a:p>
            <a:pPr marL="342900" marR="0" lvl="0" indent="-446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Adds 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extra functionality on top of </a:t>
            </a:r>
            <a:r>
              <a:rPr lang="en-US" sz="2800" dirty="0"/>
              <a:t>G</a:t>
            </a: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it</a:t>
            </a:r>
            <a:endParaRPr lang="en-US" sz="2800" b="0" i="0" u="none" strike="noStrike" cap="none" dirty="0">
              <a:solidFill>
                <a:srgbClr val="3F3F3F"/>
              </a:solidFill>
              <a:sym typeface="Trebuchet MS"/>
            </a:endParaRPr>
          </a:p>
          <a:p>
            <a:pPr marL="342900" marR="0" lvl="0" indent="-446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UI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, documentation, bug tracking, feature requests, pull requests, and more!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2000"/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3F3F3F"/>
              </a:solidFill>
              <a:sym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81067" y="6268811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77325" y="1230550"/>
            <a:ext cx="11087700" cy="52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1.Introduction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2.Version Control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3.What is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4.How does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work?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5.What is GitHub?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6.Create Github account demo </a:t>
            </a:r>
          </a:p>
          <a:p>
            <a:pPr marL="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dirty="0"/>
          </a:p>
          <a:p>
            <a:pPr marL="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1622999" y="645295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What's special about Github?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22480" y="1474802"/>
            <a:ext cx="11514678" cy="503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Uses </a:t>
            </a:r>
            <a:r>
              <a:rPr lang="en-US" sz="2800" dirty="0"/>
              <a:t>G</a:t>
            </a: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it 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as revision control</a:t>
            </a:r>
          </a:p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User-centric, not project-centric</a:t>
            </a:r>
            <a:endParaRPr lang="en-US" sz="2800" b="0" i="0" u="none" strike="noStrike" cap="none" dirty="0">
              <a:solidFill>
                <a:srgbClr val="3F3F3F"/>
              </a:solidFill>
              <a:sym typeface="Trebuchet MS"/>
            </a:endParaRPr>
          </a:p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“Follow” other people's projects/changes</a:t>
            </a:r>
          </a:p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 smtClean="0"/>
              <a:t>Sharing new ideas, brainstorming</a:t>
            </a:r>
            <a:endParaRPr lang="en-US" sz="2800" b="0" i="0" u="none" strike="noStrike" cap="none" dirty="0">
              <a:solidFill>
                <a:srgbClr val="3F3F3F"/>
              </a:solidFill>
              <a:sym typeface="Trebuchet MS"/>
            </a:endParaRPr>
          </a:p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Extremely 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well implemented Branching/Merging, supported by </a:t>
            </a: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Git</a:t>
            </a:r>
          </a:p>
          <a:p>
            <a:pPr marL="1143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2800" dirty="0"/>
              <a:t>Also has an Enterprise edition for businesses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endParaRPr lang="en-US"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3771" y="635881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terminologies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9" name="Shape 2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1701" y="1662327"/>
            <a:ext cx="10177576" cy="45610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1276601" y="622337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and Pulling request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9803" y="3106581"/>
            <a:ext cx="6244330" cy="29348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0610531" y="6236126"/>
            <a:ext cx="689815" cy="31849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b="0" i="0" u="none" strike="noStrike" cap="none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22</a:t>
            </a:fld>
            <a:endParaRPr lang="en-US" sz="1600" b="0" i="0" u="none" strike="noStrike" cap="none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24008"/>
            <a:ext cx="9230941" cy="46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Branching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77325" y="1365600"/>
            <a:ext cx="11278114" cy="54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03860"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Branches allows multiple copies of the code base within a single repository</a:t>
            </a:r>
          </a:p>
          <a:p>
            <a:pPr indent="-403860"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Work independently</a:t>
            </a:r>
          </a:p>
          <a:p>
            <a:pPr indent="-403860"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The two primary branches</a:t>
            </a:r>
          </a:p>
          <a:p>
            <a:pPr lvl="1" indent="-403860">
              <a:buSzPct val="100000"/>
              <a:buFont typeface="Wingdings" panose="05000000000000000000" pitchFamily="2" charset="2"/>
              <a:buChar char="Ø"/>
            </a:pPr>
            <a:r>
              <a:rPr lang="en-US" sz="2400" dirty="0"/>
              <a:t>Master branch</a:t>
            </a:r>
          </a:p>
          <a:p>
            <a:pPr lvl="1" indent="-403860">
              <a:buSzPct val="100000"/>
              <a:buFont typeface="Wingdings" panose="05000000000000000000" pitchFamily="2" charset="2"/>
              <a:buChar char="Ø"/>
            </a:pPr>
            <a:r>
              <a:rPr lang="en-US" sz="2400" dirty="0"/>
              <a:t>Develop branch</a:t>
            </a:r>
          </a:p>
          <a:p>
            <a:pPr indent="-403860"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Feature, Release and Hotfix are the secondary branches</a:t>
            </a:r>
          </a:p>
          <a:p>
            <a:pPr indent="-403860"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Different versions can easily be maintained</a:t>
            </a:r>
          </a:p>
          <a:p>
            <a:pPr indent="-403860">
              <a:buSzPct val="100000"/>
              <a:buFont typeface="Wingdings" panose="05000000000000000000" pitchFamily="2" charset="2"/>
              <a:buChar char="Ø"/>
            </a:pPr>
            <a:r>
              <a:rPr lang="en-US" sz="2800" dirty="0"/>
              <a:t>Each customer has their own branch</a:t>
            </a:r>
          </a:p>
          <a:p>
            <a:pPr marL="1143001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Ø"/>
            </a:pPr>
            <a:endParaRPr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Wingdings" panose="05000000000000000000" pitchFamily="2" charset="2"/>
              <a:buChar char="Ø"/>
            </a:pPr>
            <a:endParaRPr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10617073" y="6223937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Merging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77325" y="1422896"/>
            <a:ext cx="10472700" cy="464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0386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/>
              <a:t>There </a:t>
            </a:r>
            <a:r>
              <a:rPr lang="en-US" sz="2800" dirty="0"/>
              <a:t>are occasions when multiple versions of a file need to be collapsed into a single </a:t>
            </a:r>
            <a:r>
              <a:rPr lang="en-US" sz="2800" dirty="0" smtClean="0"/>
              <a:t>version</a:t>
            </a:r>
            <a:endParaRPr lang="en-US" sz="2800" dirty="0"/>
          </a:p>
          <a:p>
            <a:pPr lvl="1" indent="-356869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/>
              <a:t>E.g</a:t>
            </a:r>
            <a:r>
              <a:rPr lang="en-US" sz="2400" dirty="0"/>
              <a:t>. A feature from one branch is required in another</a:t>
            </a:r>
          </a:p>
          <a:p>
            <a:pPr marL="342900" marR="0" lvl="0" indent="-4038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This 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process is known as a </a:t>
            </a: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merge</a:t>
            </a:r>
          </a:p>
          <a:p>
            <a:pPr marL="342900" marR="0" lvl="0" indent="-4038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Difficult 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and dangerous to do in CVS</a:t>
            </a:r>
          </a:p>
          <a:p>
            <a:pPr marL="342900" marR="0" lvl="0" indent="-4038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Easy and cheap to do </a:t>
            </a: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it in </a:t>
            </a:r>
            <a:r>
              <a:rPr lang="en-US" sz="2800" dirty="0"/>
              <a:t>G</a:t>
            </a: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it</a:t>
            </a:r>
            <a:endParaRPr lang="en-US" sz="2800" b="0" i="0" u="none" strike="noStrike" cap="none" dirty="0">
              <a:solidFill>
                <a:srgbClr val="3F3F3F"/>
              </a:solidFill>
              <a:sym typeface="Trebuchet MS"/>
            </a:endParaRPr>
          </a:p>
          <a:p>
            <a:pPr marL="8382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382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marL="8382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10930970" y="6191488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 dirty="0"/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2407" y="3210690"/>
            <a:ext cx="2643188" cy="2830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77323" y="609600"/>
            <a:ext cx="103074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Flow diagram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84723" y="622391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347415" y="2160589"/>
            <a:ext cx="2129051" cy="388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07" y="1446600"/>
            <a:ext cx="6801845" cy="5261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l="-27721" r="-27721"/>
          <a:stretch/>
        </p:blipFill>
        <p:spPr>
          <a:xfrm>
            <a:off x="-745003" y="496578"/>
            <a:ext cx="12650400" cy="6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26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49305" y="607002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35200" y="185750"/>
            <a:ext cx="113601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22860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</a:t>
            </a:r>
            <a:r>
              <a:rPr lang="en-US" sz="36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</a:rPr>
              <a:t>ces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35199" y="1155501"/>
            <a:ext cx="9775500" cy="541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Github:  </a:t>
            </a:r>
            <a:r>
              <a:rPr lang="en-US" sz="2800" b="0" i="0" u="sng" strike="noStrike" cap="none" dirty="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http://github.com</a:t>
            </a:r>
          </a:p>
          <a:p>
            <a:pPr marL="342900" marR="0" lvl="0" indent="-342900" algn="l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</a:pPr>
            <a:endParaRPr sz="2800" b="0" i="0" u="sng" strike="noStrike" cap="none" dirty="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ProGit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book (A-press) but also online at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 </a:t>
            </a:r>
            <a:r>
              <a:rPr lang="en-US" sz="2800" b="0" i="0" u="sng" strike="noStrike" cap="none" dirty="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http://git-scm.com/book</a:t>
            </a:r>
          </a:p>
          <a:p>
            <a:pPr marL="342900" marR="0" lvl="0" indent="-342900" algn="l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None/>
            </a:pPr>
            <a:endParaRPr sz="2800" b="0" i="0" u="sng" strike="noStrike" cap="none" dirty="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800" b="0" i="0" u="sng" strike="noStrike" cap="non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http://gitimmersion.com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- a great tutorial that will get you far and teach some great shortcuts.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797608" y="2648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7200" dirty="0"/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35658" y="619573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History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09600" y="1356874"/>
            <a:ext cx="10735500" cy="214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Created by Linus Torvalds for work on the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Linux kernel  ~2005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Some of the companies that use </a:t>
            </a:r>
            <a:r>
              <a:rPr lang="en-US" sz="2800" dirty="0" err="1" smtClean="0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git</a:t>
            </a:r>
            <a:endParaRPr lang="en-US" sz="2800" dirty="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752" y="4064239"/>
            <a:ext cx="2916000" cy="5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http://1.bp.blogspot.com/-Ry9jTsckN4U/TitcTRBj-UI/AAAAAAAACXk/bhO7Mop5Lw0/s1600/facebook_logo_hd_wallpap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2597" y="3917635"/>
            <a:ext cx="2275200" cy="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http://ts3.mm.bing.net/th?id=H.4907177096580342&amp;pid=1.7&amp;w=241&amp;h=109&amp;c=7&amp;rs=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9000" y="5188175"/>
            <a:ext cx="2275200" cy="9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Googl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9900" y="5309375"/>
            <a:ext cx="2792700" cy="9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LinkedI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2433" y="3965478"/>
            <a:ext cx="31365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we share code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55375" y="1320575"/>
            <a:ext cx="10504500" cy="538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4038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Working in a team, you need to share code</a:t>
            </a:r>
          </a:p>
          <a:p>
            <a:pPr marL="386081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How?</a:t>
            </a:r>
          </a:p>
          <a:p>
            <a:pPr marL="342900" marR="0" lvl="0" indent="-4038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Email attachments?</a:t>
            </a:r>
          </a:p>
          <a:p>
            <a:pPr marL="342900" marR="0" lvl="0" indent="-4038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Sneakernet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</a:p>
          <a:p>
            <a:pPr marL="342900" marR="0" lvl="0" indent="-4038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What if two people edit the same file at the same time?</a:t>
            </a:r>
          </a:p>
          <a:p>
            <a:pPr marL="342900" marR="0" lvl="0" indent="-4038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Docs? Dropbox?</a:t>
            </a:r>
          </a:p>
          <a:p>
            <a:pPr marL="728981" lvl="1" indent="-342900">
              <a:buSzPct val="100000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merging in Dropbox</a:t>
            </a:r>
          </a:p>
          <a:p>
            <a:pPr marL="728981" lvl="1" indent="-342900">
              <a:buSzPct val="100000"/>
            </a:pPr>
            <a:r>
              <a:rPr lang="en-US" sz="2400" dirty="0"/>
              <a:t>Google Docs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not meant for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5891" y="626397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Version control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77325" y="1335574"/>
            <a:ext cx="10797900" cy="514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9624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Version control (or revision control, or source control) is about managing multiple versions of documents, programs, </a:t>
            </a:r>
            <a:r>
              <a:rPr lang="en-US" sz="2800" dirty="0"/>
              <a:t>websites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, etc.</a:t>
            </a:r>
          </a:p>
          <a:p>
            <a:pPr marL="39624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Some well-known version control systems are CVS, Subversion, Mercurial, and Git</a:t>
            </a:r>
          </a:p>
          <a:p>
            <a:pPr marL="39624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CVS and subversion are </a:t>
            </a:r>
            <a:r>
              <a:rPr lang="en-US" sz="2800" dirty="0"/>
              <a:t>centralized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 version controls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800" dirty="0"/>
          </a:p>
          <a:p>
            <a:pPr marL="45720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3F3F3F"/>
              </a:solidFill>
              <a:sym typeface="Trebuchet M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3F3F3F"/>
              </a:solidFill>
              <a:sym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75225" y="617489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Why version control?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77325" y="1410625"/>
            <a:ext cx="10892700" cy="513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340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Gives you a “time machine” for going back to earlier versions</a:t>
            </a:r>
          </a:p>
          <a:p>
            <a:pPr marL="53340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Gives you great support for different versions (standalone, web app, etc.) of the same basic project</a:t>
            </a:r>
          </a:p>
          <a:p>
            <a:pPr marL="53340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Greatly simplifies concurrent work, merging changes</a:t>
            </a:r>
          </a:p>
          <a:p>
            <a:pPr marL="533400" lvl="0" indent="-457200" rtl="0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/>
              <a:t>A system that keeps records of your changes </a:t>
            </a:r>
          </a:p>
          <a:p>
            <a:pPr marL="533400" lvl="0" indent="-457200" rtl="0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/>
              <a:t> Allows for collaborative development </a:t>
            </a:r>
          </a:p>
          <a:p>
            <a:pPr marL="533400" lvl="0" indent="-457200" rtl="0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/>
              <a:t> Allows you to know who made what changes and when </a:t>
            </a:r>
          </a:p>
          <a:p>
            <a:pPr marL="533400" lvl="0" indent="-457200" rtl="0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buSzPct val="100000"/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1427999" y="638883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10712645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>
                <a:sym typeface="Arial"/>
              </a:rPr>
              <a:t>Types of </a:t>
            </a:r>
            <a:r>
              <a:rPr lang="en-US" dirty="0" smtClean="0">
                <a:sym typeface="Arial"/>
              </a:rPr>
              <a:t>version </a:t>
            </a:r>
            <a:r>
              <a:rPr lang="en-US" dirty="0">
                <a:sym typeface="Arial"/>
              </a:rPr>
              <a:t>c</a:t>
            </a:r>
            <a:r>
              <a:rPr lang="en-US" dirty="0" smtClean="0">
                <a:sym typeface="Arial"/>
              </a:rPr>
              <a:t>ontrol </a:t>
            </a:r>
            <a:r>
              <a:rPr lang="en-US" dirty="0">
                <a:sym typeface="Arial"/>
              </a:rPr>
              <a:t>s</a:t>
            </a:r>
            <a:r>
              <a:rPr lang="en-US" dirty="0" smtClean="0">
                <a:sym typeface="Arial"/>
              </a:rPr>
              <a:t>ystems</a:t>
            </a:r>
            <a:endParaRPr lang="en-US" dirty="0"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77278" y="1270000"/>
            <a:ext cx="10712700" cy="503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 smtClean="0">
                <a:solidFill>
                  <a:srgbClr val="3F3F3F"/>
                </a:solidFill>
                <a:sym typeface="Trebuchet MS"/>
              </a:rPr>
              <a:t>Local </a:t>
            </a: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only - keeps a local database of changes in your local machine </a:t>
            </a:r>
            <a:r>
              <a:rPr lang="en-US" sz="2800" dirty="0"/>
              <a:t>file system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Centralized - (Subversion, CVS), require a connection to a central server and “checkout”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Trebuchet MS"/>
              </a:rPr>
              <a:t>Distributed - (Git, Mercurial) allow for local systems to be “mirrors” of the central repo. You don’t need to be connected to the central server to get work or commits done.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89977" y="63028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Centralized version </a:t>
            </a:r>
            <a:r>
              <a:rPr lang="en-US" dirty="0"/>
              <a:t>c</a:t>
            </a: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ontrol</a:t>
            </a:r>
            <a:endParaRPr lang="en-US"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7324" y="1305575"/>
            <a:ext cx="10592700" cy="472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9624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single server holds the code base</a:t>
            </a:r>
          </a:p>
          <a:p>
            <a:pPr marL="39624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Clients access the server by means of check-in/check-outs</a:t>
            </a:r>
          </a:p>
          <a:p>
            <a:pPr marL="39624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 include CVS, Subversion, Visual Source Safe</a:t>
            </a:r>
          </a:p>
          <a:p>
            <a:pPr marL="9525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Advantages: Easier to maintain a single server</a:t>
            </a:r>
          </a:p>
          <a:p>
            <a:pPr marL="9525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Disadvantages: Single point of failure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3333"/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3333"/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3333"/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0814055" y="6177840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10917323" y="6204946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0799" y="563600"/>
            <a:ext cx="7111800" cy="55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1141</Words>
  <Application>Microsoft Office PowerPoint</Application>
  <PresentationFormat>Widescreen</PresentationFormat>
  <Paragraphs>195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Droid Sans Mono</vt:lpstr>
      <vt:lpstr>Wingdings</vt:lpstr>
      <vt:lpstr>Courier New</vt:lpstr>
      <vt:lpstr>Trebuchet MS</vt:lpstr>
      <vt:lpstr>Calibri</vt:lpstr>
      <vt:lpstr>Noto Sans Symbols</vt:lpstr>
      <vt:lpstr>simple-light-2</vt:lpstr>
      <vt:lpstr>Workshop-1  GitHub</vt:lpstr>
      <vt:lpstr>Agenda</vt:lpstr>
      <vt:lpstr>History</vt:lpstr>
      <vt:lpstr>How we share code</vt:lpstr>
      <vt:lpstr>Version control</vt:lpstr>
      <vt:lpstr>Why version control?</vt:lpstr>
      <vt:lpstr>Types of version control systems</vt:lpstr>
      <vt:lpstr>Centralized version control</vt:lpstr>
      <vt:lpstr>PowerPoint Presentation</vt:lpstr>
      <vt:lpstr>Distributed version control</vt:lpstr>
      <vt:lpstr>PowerPoint Presentation</vt:lpstr>
      <vt:lpstr>Centralized VC vs. Distributed VC</vt:lpstr>
      <vt:lpstr>Git AND Github </vt:lpstr>
      <vt:lpstr>What's Git?</vt:lpstr>
      <vt:lpstr>Why Git?</vt:lpstr>
      <vt:lpstr>Install git</vt:lpstr>
      <vt:lpstr>Using a git repository</vt:lpstr>
      <vt:lpstr>Terminologies</vt:lpstr>
      <vt:lpstr>What's Github?</vt:lpstr>
      <vt:lpstr>What's special about Github?</vt:lpstr>
      <vt:lpstr>Github terminologies</vt:lpstr>
      <vt:lpstr>Forking and Pulling request</vt:lpstr>
      <vt:lpstr>Branching</vt:lpstr>
      <vt:lpstr>Merging</vt:lpstr>
      <vt:lpstr>Flow diagram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Workshop-1  GitHub</dc:title>
  <dc:creator>Kotu,Chiranjeevi Sneha</dc:creator>
  <cp:lastModifiedBy>Kotu,Chiranjeevi Sneha</cp:lastModifiedBy>
  <cp:revision>64</cp:revision>
  <dcterms:modified xsi:type="dcterms:W3CDTF">2016-09-13T03:52:17Z</dcterms:modified>
</cp:coreProperties>
</file>