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9fD0vibr8B/rq4LD8gH2Itubh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84" y="54"/>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90194b1e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e90194b1e2_1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a0ba4567d_0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ea0ba4567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a0ba4567d_0_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ea0ba4567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p1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32a6673d_3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da32a6673d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9fd3567fb_0_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d9fd3567fb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32a6673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da32a6673d_0_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0" name="Google Shape;20;p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Arial"/>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1"/>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2"/>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Arial"/>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a:spLocks noGrp="1"/>
          </p:cNvSpPr>
          <p:nvPr>
            <p:ph type="pic" idx="2"/>
          </p:nvPr>
        </p:nvSpPr>
        <p:spPr>
          <a:xfrm>
            <a:off x="1941645" y="612775"/>
            <a:ext cx="59436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6"/>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body" idx="1"/>
          </p:nvPr>
        </p:nvSpPr>
        <p:spPr>
          <a:xfrm>
            <a:off x="160215" y="867509"/>
            <a:ext cx="9585570" cy="525865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1800"/>
              <a:buNone/>
            </a:pPr>
            <a:r>
              <a:rPr lang="en-AU" sz="2000" u="sng"/>
              <a:t>Role 1</a:t>
            </a:r>
            <a:r>
              <a:rPr lang="en-AU" sz="2000"/>
              <a:t> – a single-job </a:t>
            </a:r>
            <a:r>
              <a:rPr lang="en-AU" sz="2000" b="0" i="0" u="none" strike="noStrike" cap="none">
                <a:solidFill>
                  <a:schemeClr val="dk1"/>
                </a:solidFill>
                <a:latin typeface="Arial"/>
                <a:ea typeface="Arial"/>
                <a:cs typeface="Arial"/>
                <a:sym typeface="Arial"/>
              </a:rPr>
              <a:t>user of Tanda</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SzPts val="1800"/>
              <a:buNone/>
            </a:pPr>
            <a:r>
              <a:rPr lang="en-AU" sz="2000" u="sng"/>
              <a:t>Role 2</a:t>
            </a:r>
            <a:r>
              <a:rPr lang="en-AU" sz="2000"/>
              <a:t> – a multiple-job user of Tanda</a:t>
            </a:r>
            <a:endParaRPr sz="1050"/>
          </a:p>
        </p:txBody>
      </p:sp>
      <p:sp>
        <p:nvSpPr>
          <p:cNvPr id="85" name="Google Shape;85;p1"/>
          <p:cNvSpPr/>
          <p:nvPr/>
        </p:nvSpPr>
        <p:spPr>
          <a:xfrm>
            <a:off x="101505" y="109410"/>
            <a:ext cx="9691171"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System Roles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S09</a:t>
            </a: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Display Discounts (multiple job)</a:t>
            </a:r>
            <a:endParaRPr sz="1400" b="0" i="0" u="none" strike="noStrike" cap="none">
              <a:solidFill>
                <a:srgbClr val="000000"/>
              </a:solidFill>
              <a:latin typeface="Arial"/>
              <a:ea typeface="Arial"/>
              <a:cs typeface="Arial"/>
              <a:sym typeface="Arial"/>
            </a:endParaRPr>
          </a:p>
        </p:txBody>
      </p:sp>
      <p:sp>
        <p:nvSpPr>
          <p:cNvPr id="184" name="Google Shape;184;p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multiple-job user of Tanda </a:t>
            </a:r>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a list of available discounts </a:t>
            </a:r>
            <a:r>
              <a:rPr lang="en-AU" sz="2400">
                <a:solidFill>
                  <a:schemeClr val="dk1"/>
                </a:solidFill>
              </a:rPr>
              <a:t>of any of the companies that I worked for</a:t>
            </a:r>
            <a:r>
              <a:rPr lang="en-AU" sz="24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choose one that I’d like to use</a:t>
            </a:r>
            <a:endParaRPr sz="1400" b="0" i="0" u="none" strike="noStrike" cap="none">
              <a:solidFill>
                <a:srgbClr val="000000"/>
              </a:solidFill>
              <a:latin typeface="Arial"/>
              <a:ea typeface="Arial"/>
              <a:cs typeface="Arial"/>
              <a:sym typeface="Arial"/>
            </a:endParaRPr>
          </a:p>
        </p:txBody>
      </p:sp>
      <p:sp>
        <p:nvSpPr>
          <p:cNvPr id="185" name="Google Shape;185;p6"/>
          <p:cNvSpPr/>
          <p:nvPr/>
        </p:nvSpPr>
        <p:spPr>
          <a:xfrm>
            <a:off x="39150" y="3335525"/>
            <a:ext cx="9828000" cy="35226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dirty="0">
                <a:solidFill>
                  <a:schemeClr val="dk1"/>
                </a:solidFill>
                <a:latin typeface="Arial"/>
                <a:ea typeface="Arial"/>
                <a:cs typeface="Arial"/>
                <a:sym typeface="Arial"/>
              </a:rPr>
              <a:t>Acceptance Criteria</a:t>
            </a:r>
            <a:endParaRPr sz="1400" b="0" i="0" u="none" strike="noStrike" cap="none" dirty="0">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Given I logged in app</a:t>
            </a:r>
            <a:endParaRPr dirty="0"/>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When I </a:t>
            </a:r>
            <a:r>
              <a:rPr lang="en-AU" sz="2000" dirty="0">
                <a:solidFill>
                  <a:schemeClr val="dk1"/>
                </a:solidFill>
              </a:rPr>
              <a:t>am in Home screen </a:t>
            </a:r>
            <a:endParaRPr sz="2000" dirty="0">
              <a:solidFill>
                <a:schemeClr val="dk1"/>
              </a:solidFil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Then </a:t>
            </a:r>
            <a:r>
              <a:rPr lang="en-AU" sz="2000" dirty="0">
                <a:solidFill>
                  <a:schemeClr val="dk1"/>
                </a:solidFill>
              </a:rPr>
              <a:t>if I clocked in, started break or ended break in the selected company in the ”Switch companies” drop menu, then a list of on-shift discount coupons of this selected company will be displayed. if I clocked out this selected company, then a list of off-shift discount coupons of this selected company will be displayed. </a:t>
            </a:r>
            <a:r>
              <a:rPr lang="en-AU" sz="2000" b="0" i="0" u="none" strike="noStrike" cap="none" dirty="0">
                <a:solidFill>
                  <a:schemeClr val="dk1"/>
                </a:solidFill>
                <a:latin typeface="Arial"/>
                <a:ea typeface="Arial"/>
                <a:cs typeface="Arial"/>
                <a:sym typeface="Arial"/>
              </a:rPr>
              <a:t>Besides, after I </a:t>
            </a:r>
            <a:r>
              <a:rPr lang="en-AU" sz="2000" dirty="0">
                <a:solidFill>
                  <a:schemeClr val="dk1"/>
                </a:solidFill>
              </a:rPr>
              <a:t>pull </a:t>
            </a:r>
            <a:r>
              <a:rPr lang="en-AU" sz="2000" b="0" i="0" u="none" strike="noStrike" cap="none" dirty="0">
                <a:solidFill>
                  <a:schemeClr val="dk1"/>
                </a:solidFill>
                <a:latin typeface="Arial"/>
                <a:ea typeface="Arial"/>
                <a:cs typeface="Arial"/>
                <a:sym typeface="Arial"/>
              </a:rPr>
              <a:t>to refresh the screen, the latest </a:t>
            </a:r>
            <a:r>
              <a:rPr lang="en-AU" sz="2000" dirty="0">
                <a:solidFill>
                  <a:schemeClr val="dk1"/>
                </a:solidFill>
              </a:rPr>
              <a:t>discounts corresponding to the selected company </a:t>
            </a:r>
            <a:r>
              <a:rPr lang="en-AU" sz="2000" b="0" i="0" u="none" strike="noStrike" cap="none" dirty="0">
                <a:solidFill>
                  <a:schemeClr val="dk1"/>
                </a:solidFill>
                <a:latin typeface="Arial"/>
                <a:ea typeface="Arial"/>
                <a:cs typeface="Arial"/>
                <a:sym typeface="Arial"/>
              </a:rPr>
              <a:t>will be </a:t>
            </a:r>
            <a:r>
              <a:rPr lang="en-AU" sz="2000" dirty="0">
                <a:solidFill>
                  <a:schemeClr val="dk1"/>
                </a:solidFill>
              </a:rPr>
              <a:t>displayed.</a:t>
            </a:r>
            <a:endParaRPr sz="2000" b="0" i="0" u="none" strike="noStrike" cap="none" dirty="0">
              <a:solidFill>
                <a:schemeClr val="dk1"/>
              </a:solidFill>
              <a:latin typeface="Arial"/>
              <a:ea typeface="Arial"/>
              <a:cs typeface="Arial"/>
              <a:sym typeface="Arial"/>
            </a:endParaRPr>
          </a:p>
        </p:txBody>
      </p:sp>
      <p:sp>
        <p:nvSpPr>
          <p:cNvPr id="186" name="Google Shape;186;p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87" name="Google Shape;187;p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Should</a:t>
            </a:r>
            <a:endParaRPr sz="1400" b="0" i="0" u="none" strike="noStrike" cap="none">
              <a:solidFill>
                <a:srgbClr val="000000"/>
              </a:solidFill>
              <a:latin typeface="Arial"/>
              <a:ea typeface="Arial"/>
              <a:cs typeface="Arial"/>
              <a:sym typeface="Arial"/>
            </a:endParaRPr>
          </a:p>
        </p:txBody>
      </p:sp>
      <p:sp>
        <p:nvSpPr>
          <p:cNvPr id="188" name="Google Shape;188;p6"/>
          <p:cNvSpPr/>
          <p:nvPr/>
        </p:nvSpPr>
        <p:spPr>
          <a:xfrm>
            <a:off x="39150" y="6965423"/>
            <a:ext cx="9828000" cy="3759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ctrTitle"/>
          </p:nvPr>
        </p:nvSpPr>
        <p:spPr>
          <a:xfrm>
            <a:off x="742950" y="2130426"/>
            <a:ext cx="84201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194" name="Google Shape;194;p20"/>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40"/>
              </a:spcBef>
              <a:spcAft>
                <a:spcPts val="0"/>
              </a:spcAft>
              <a:buSzPts val="3200"/>
              <a:buNone/>
            </a:pPr>
            <a:endParaRPr/>
          </a:p>
        </p:txBody>
      </p:sp>
      <p:sp>
        <p:nvSpPr>
          <p:cNvPr id="195" name="Google Shape;195;p2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S10</a:t>
            </a:r>
            <a:endParaRPr sz="1400" b="0" i="0" u="none" strike="noStrike" cap="none">
              <a:solidFill>
                <a:srgbClr val="000000"/>
              </a:solidFill>
              <a:latin typeface="Arial"/>
              <a:ea typeface="Arial"/>
              <a:cs typeface="Arial"/>
              <a:sym typeface="Arial"/>
            </a:endParaRPr>
          </a:p>
        </p:txBody>
      </p:sp>
      <p:sp>
        <p:nvSpPr>
          <p:cNvPr id="196" name="Google Shape;196;p2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a:solidFill>
                  <a:schemeClr val="lt1"/>
                </a:solidFill>
              </a:rPr>
              <a:t>Display shift status</a:t>
            </a:r>
            <a:r>
              <a:rPr lang="en-AU" sz="2800" b="0" i="0" u="none" strike="noStrike" cap="none">
                <a:solidFill>
                  <a:schemeClr val="lt1"/>
                </a:solidFill>
                <a:latin typeface="Arial"/>
                <a:ea typeface="Arial"/>
                <a:cs typeface="Arial"/>
                <a:sym typeface="Arial"/>
              </a:rPr>
              <a:t> (multiple-job)</a:t>
            </a:r>
            <a:endParaRPr sz="1400" b="0" i="0" u="none" strike="noStrike" cap="none">
              <a:solidFill>
                <a:srgbClr val="000000"/>
              </a:solidFill>
              <a:latin typeface="Arial"/>
              <a:ea typeface="Arial"/>
              <a:cs typeface="Arial"/>
              <a:sym typeface="Arial"/>
            </a:endParaRPr>
          </a:p>
        </p:txBody>
      </p:sp>
      <p:sp>
        <p:nvSpPr>
          <p:cNvPr id="197" name="Google Shape;197;p2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multiple-job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a:t>
            </a:r>
            <a:r>
              <a:rPr lang="en-AU" sz="2400">
                <a:solidFill>
                  <a:schemeClr val="dk1"/>
                </a:solidFill>
              </a:rPr>
              <a:t>shift status </a:t>
            </a:r>
            <a:r>
              <a:rPr lang="en-AU" sz="2400" b="0" i="0" u="none" strike="noStrike" cap="none">
                <a:solidFill>
                  <a:schemeClr val="dk1"/>
                </a:solidFill>
                <a:latin typeface="Arial"/>
                <a:ea typeface="Arial"/>
                <a:cs typeface="Arial"/>
                <a:sym typeface="Arial"/>
              </a:rPr>
              <a:t>in Home screen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easily choose which type of discounts to use</a:t>
            </a:r>
            <a:endParaRPr sz="1400" b="0" i="0" u="none" strike="noStrike" cap="none">
              <a:solidFill>
                <a:srgbClr val="000000"/>
              </a:solidFill>
              <a:latin typeface="Arial"/>
              <a:ea typeface="Arial"/>
              <a:cs typeface="Arial"/>
              <a:sym typeface="Arial"/>
            </a:endParaRPr>
          </a:p>
        </p:txBody>
      </p:sp>
      <p:sp>
        <p:nvSpPr>
          <p:cNvPr id="198" name="Google Shape;198;p20"/>
          <p:cNvSpPr/>
          <p:nvPr/>
        </p:nvSpPr>
        <p:spPr>
          <a:xfrm>
            <a:off x="39150" y="3335525"/>
            <a:ext cx="9828000" cy="31137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dirty="0">
                <a:solidFill>
                  <a:schemeClr val="dk1"/>
                </a:solidFill>
                <a:latin typeface="Arial"/>
                <a:ea typeface="Arial"/>
                <a:cs typeface="Arial"/>
                <a:sym typeface="Arial"/>
              </a:rPr>
              <a:t>Acceptance Criteria</a:t>
            </a:r>
            <a:endParaRPr sz="1400" b="0" i="0" u="none" strike="noStrike" cap="none" dirty="0">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Given I logged in with Tanda account</a:t>
            </a:r>
            <a:endParaRPr sz="2000" b="0" i="0" u="none" strike="noStrike" cap="none" dirty="0">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When I am in the Home screen</a:t>
            </a:r>
            <a:endParaRPr dirty="0"/>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Then </a:t>
            </a:r>
            <a:r>
              <a:rPr lang="en-AU" sz="2000" dirty="0">
                <a:solidFill>
                  <a:schemeClr val="dk1"/>
                </a:solidFill>
              </a:rPr>
              <a:t>if I clocked in, started </a:t>
            </a:r>
            <a:r>
              <a:rPr lang="en-AU" sz="2000">
                <a:solidFill>
                  <a:schemeClr val="dk1"/>
                </a:solidFill>
              </a:rPr>
              <a:t>break or </a:t>
            </a:r>
            <a:r>
              <a:rPr lang="en-AU" sz="2000" dirty="0">
                <a:solidFill>
                  <a:schemeClr val="dk1"/>
                </a:solidFill>
              </a:rPr>
              <a:t>ended break in the selected company in the ”Switch companies” drop menu, , then </a:t>
            </a:r>
            <a:r>
              <a:rPr lang="en-AU" sz="2000" b="0" i="0" u="none" strike="noStrike" cap="none" dirty="0">
                <a:solidFill>
                  <a:schemeClr val="dk1"/>
                </a:solidFill>
                <a:latin typeface="Arial"/>
                <a:ea typeface="Arial"/>
                <a:cs typeface="Arial"/>
                <a:sym typeface="Arial"/>
              </a:rPr>
              <a:t>I can see the “clocked in” icon. </a:t>
            </a:r>
            <a:r>
              <a:rPr lang="en-AU" sz="2000" dirty="0">
                <a:solidFill>
                  <a:schemeClr val="dk1"/>
                </a:solidFill>
              </a:rPr>
              <a:t>If I clocked out this selected company, then I can see the “clocked out” icon. If I haven’t selected a company from the drop menu, then the shift status corresponding to the selected company by default will be displayed. </a:t>
            </a:r>
            <a:r>
              <a:rPr lang="en-AU" sz="2000" b="0" i="0" u="none" strike="noStrike" cap="none" dirty="0">
                <a:solidFill>
                  <a:schemeClr val="dk1"/>
                </a:solidFill>
                <a:latin typeface="Arial"/>
                <a:ea typeface="Arial"/>
                <a:cs typeface="Arial"/>
                <a:sym typeface="Arial"/>
              </a:rPr>
              <a:t>Besides, I can </a:t>
            </a:r>
            <a:r>
              <a:rPr lang="en-AU" sz="2000" dirty="0">
                <a:solidFill>
                  <a:schemeClr val="dk1"/>
                </a:solidFill>
              </a:rPr>
              <a:t>pull</a:t>
            </a:r>
            <a:r>
              <a:rPr lang="en-AU" sz="2000" b="0" i="0" u="none" strike="noStrike" cap="none" dirty="0">
                <a:solidFill>
                  <a:schemeClr val="dk1"/>
                </a:solidFill>
                <a:latin typeface="Arial"/>
                <a:ea typeface="Arial"/>
                <a:cs typeface="Arial"/>
                <a:sym typeface="Arial"/>
              </a:rPr>
              <a:t> to refresh the screen to view the latest</a:t>
            </a:r>
            <a:r>
              <a:rPr lang="en-AU" sz="2000" dirty="0">
                <a:solidFill>
                  <a:schemeClr val="dk1"/>
                </a:solidFill>
              </a:rPr>
              <a:t> shift status </a:t>
            </a:r>
            <a:r>
              <a:rPr lang="en-AU" sz="2000" b="0" i="0" u="none" strike="noStrike" cap="none" dirty="0">
                <a:solidFill>
                  <a:schemeClr val="dk1"/>
                </a:solidFill>
                <a:latin typeface="Arial"/>
                <a:ea typeface="Arial"/>
                <a:cs typeface="Arial"/>
                <a:sym typeface="Arial"/>
              </a:rPr>
              <a:t>corresponding</a:t>
            </a:r>
            <a:r>
              <a:rPr lang="en-AU" sz="2000" dirty="0">
                <a:solidFill>
                  <a:schemeClr val="dk1"/>
                </a:solidFill>
              </a:rPr>
              <a:t> to the selected company.</a:t>
            </a:r>
            <a:endParaRPr sz="2000" b="0" i="0" u="none" strike="noStrike" cap="none" dirty="0">
              <a:solidFill>
                <a:schemeClr val="dk1"/>
              </a:solidFill>
              <a:latin typeface="Arial"/>
              <a:ea typeface="Arial"/>
              <a:cs typeface="Arial"/>
              <a:sym typeface="Arial"/>
            </a:endParaRPr>
          </a:p>
        </p:txBody>
      </p:sp>
      <p:sp>
        <p:nvSpPr>
          <p:cNvPr id="199" name="Google Shape;199;p2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00" name="Google Shape;200;p2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a:solidFill>
                  <a:schemeClr val="dk1"/>
                </a:solidFill>
              </a:rPr>
              <a:t>Should</a:t>
            </a:r>
            <a:endParaRPr sz="1400" b="0" i="0" u="none" strike="noStrike" cap="none">
              <a:solidFill>
                <a:srgbClr val="000000"/>
              </a:solidFill>
              <a:latin typeface="Arial"/>
              <a:ea typeface="Arial"/>
              <a:cs typeface="Arial"/>
              <a:sym typeface="Arial"/>
            </a:endParaRPr>
          </a:p>
        </p:txBody>
      </p:sp>
      <p:sp>
        <p:nvSpPr>
          <p:cNvPr id="201" name="Google Shape;201;p20"/>
          <p:cNvSpPr/>
          <p:nvPr/>
        </p:nvSpPr>
        <p:spPr>
          <a:xfrm>
            <a:off x="39150" y="6643126"/>
            <a:ext cx="9828000" cy="4476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e90194b1e2_1_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a:t>
            </a:r>
            <a:r>
              <a:rPr lang="en-AU" sz="2000">
                <a:solidFill>
                  <a:schemeClr val="dk1"/>
                </a:solidFill>
              </a:rPr>
              <a:t>11</a:t>
            </a:r>
            <a:endParaRPr sz="1400" b="0" i="0" u="none" strike="noStrike" cap="none">
              <a:solidFill>
                <a:srgbClr val="000000"/>
              </a:solidFill>
              <a:latin typeface="Arial"/>
              <a:ea typeface="Arial"/>
              <a:cs typeface="Arial"/>
              <a:sym typeface="Arial"/>
            </a:endParaRPr>
          </a:p>
        </p:txBody>
      </p:sp>
      <p:sp>
        <p:nvSpPr>
          <p:cNvPr id="207" name="Google Shape;207;ge90194b1e2_1_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Discounts details (</a:t>
            </a:r>
            <a:r>
              <a:rPr lang="en-AU" sz="2800">
                <a:solidFill>
                  <a:schemeClr val="lt1"/>
                </a:solidFill>
              </a:rPr>
              <a:t>multiple</a:t>
            </a:r>
            <a:r>
              <a:rPr lang="en-AU" sz="2800" b="0" i="0" u="none" strike="noStrike" cap="none">
                <a:solidFill>
                  <a:schemeClr val="lt1"/>
                </a:solidFill>
                <a:latin typeface="Arial"/>
                <a:ea typeface="Arial"/>
                <a:cs typeface="Arial"/>
                <a:sym typeface="Arial"/>
              </a:rPr>
              <a:t>-job)</a:t>
            </a:r>
            <a:endParaRPr sz="1400" b="0" i="0" u="none" strike="noStrike" cap="none">
              <a:solidFill>
                <a:srgbClr val="000000"/>
              </a:solidFill>
              <a:latin typeface="Arial"/>
              <a:ea typeface="Arial"/>
              <a:cs typeface="Arial"/>
              <a:sym typeface="Arial"/>
            </a:endParaRPr>
          </a:p>
        </p:txBody>
      </p:sp>
      <p:sp>
        <p:nvSpPr>
          <p:cNvPr id="208" name="Google Shape;208;ge90194b1e2_1_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a:solidFill>
                  <a:schemeClr val="dk1"/>
                </a:solidFill>
              </a:rPr>
              <a:t>multiple</a:t>
            </a:r>
            <a:r>
              <a:rPr lang="en-AU" sz="2400" b="0" i="0" u="none" strike="noStrike" cap="none">
                <a:solidFill>
                  <a:schemeClr val="dk1"/>
                </a:solidFill>
                <a:latin typeface="Arial"/>
                <a:ea typeface="Arial"/>
                <a:cs typeface="Arial"/>
                <a:sym typeface="Arial"/>
              </a:rPr>
              <a:t>-job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the details of a discount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see its details </a:t>
            </a:r>
            <a:r>
              <a:rPr lang="en-AU" sz="2400">
                <a:solidFill>
                  <a:schemeClr val="dk1"/>
                </a:solidFill>
              </a:rPr>
              <a:t>and show it with cashier for validation</a:t>
            </a:r>
            <a:endParaRPr sz="1400" b="0" i="0" u="none" strike="noStrike" cap="none">
              <a:solidFill>
                <a:srgbClr val="000000"/>
              </a:solidFill>
              <a:latin typeface="Arial"/>
              <a:ea typeface="Arial"/>
              <a:cs typeface="Arial"/>
              <a:sym typeface="Arial"/>
            </a:endParaRPr>
          </a:p>
        </p:txBody>
      </p:sp>
      <p:sp>
        <p:nvSpPr>
          <p:cNvPr id="209" name="Google Shape;209;ge90194b1e2_1_0"/>
          <p:cNvSpPr/>
          <p:nvPr/>
        </p:nvSpPr>
        <p:spPr>
          <a:xfrm>
            <a:off x="39150" y="3335524"/>
            <a:ext cx="9828000" cy="2478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a list of clickable discount coupons on Home screen</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click on any of these discount coupons </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I will be redirected to the screen displaying the selected discount coupon with </a:t>
            </a:r>
            <a:r>
              <a:rPr lang="en-AU" sz="2000">
                <a:solidFill>
                  <a:schemeClr val="dk1"/>
                </a:solidFill>
              </a:rPr>
              <a:t>its name, value and type(on-shift/off-shift)</a:t>
            </a:r>
            <a:r>
              <a:rPr lang="en-AU" sz="2000" b="0" i="0" u="none" strike="noStrike" cap="none">
                <a:solidFill>
                  <a:schemeClr val="dk1"/>
                </a:solidFill>
                <a:latin typeface="Arial"/>
                <a:ea typeface="Arial"/>
                <a:cs typeface="Arial"/>
                <a:sym typeface="Arial"/>
              </a:rPr>
              <a:t>. Besides, </a:t>
            </a:r>
            <a:r>
              <a:rPr lang="en-AU" sz="2000">
                <a:solidFill>
                  <a:schemeClr val="dk1"/>
                </a:solidFill>
              </a:rPr>
              <a:t>my name and email will be displayed, And my employee ID and the organization name of the selected company from “Switch companies” drop menu will be displayed.</a:t>
            </a:r>
            <a:endParaRPr sz="2000" b="0" i="0" u="none" strike="noStrike" cap="none">
              <a:solidFill>
                <a:schemeClr val="dk1"/>
              </a:solidFill>
              <a:latin typeface="Arial"/>
              <a:ea typeface="Arial"/>
              <a:cs typeface="Arial"/>
              <a:sym typeface="Arial"/>
            </a:endParaRPr>
          </a:p>
        </p:txBody>
      </p:sp>
      <p:sp>
        <p:nvSpPr>
          <p:cNvPr id="210" name="Google Shape;210;ge90194b1e2_1_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11" name="Google Shape;211;ge90194b1e2_1_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a:solidFill>
                  <a:schemeClr val="dk1"/>
                </a:solidFill>
              </a:rPr>
              <a:t>Should</a:t>
            </a:r>
            <a:endParaRPr sz="1400" b="0" i="0" u="none" strike="noStrike" cap="none">
              <a:solidFill>
                <a:srgbClr val="000000"/>
              </a:solidFill>
              <a:latin typeface="Arial"/>
              <a:ea typeface="Arial"/>
              <a:cs typeface="Arial"/>
              <a:sym typeface="Arial"/>
            </a:endParaRPr>
          </a:p>
        </p:txBody>
      </p:sp>
      <p:sp>
        <p:nvSpPr>
          <p:cNvPr id="212" name="Google Shape;212;ge90194b1e2_1_0"/>
          <p:cNvSpPr/>
          <p:nvPr/>
        </p:nvSpPr>
        <p:spPr>
          <a:xfrm>
            <a:off x="39150" y="5998497"/>
            <a:ext cx="9828000" cy="75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ea0ba4567d_0_0"/>
          <p:cNvSpPr txBox="1">
            <a:spLocks noGrp="1"/>
          </p:cNvSpPr>
          <p:nvPr>
            <p:ph type="ctrTitle"/>
          </p:nvPr>
        </p:nvSpPr>
        <p:spPr>
          <a:xfrm>
            <a:off x="742950" y="2130426"/>
            <a:ext cx="84201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218" name="Google Shape;218;gea0ba4567d_0_0"/>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40"/>
              </a:spcBef>
              <a:spcAft>
                <a:spcPts val="0"/>
              </a:spcAft>
              <a:buSzPts val="3200"/>
              <a:buNone/>
            </a:pPr>
            <a:endParaRPr/>
          </a:p>
        </p:txBody>
      </p:sp>
      <p:sp>
        <p:nvSpPr>
          <p:cNvPr id="219" name="Google Shape;219;gea0ba4567d_0_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S1</a:t>
            </a:r>
            <a:r>
              <a:rPr lang="en-AU" sz="2000">
                <a:solidFill>
                  <a:schemeClr val="dk1"/>
                </a:solidFill>
              </a:rPr>
              <a:t>2</a:t>
            </a:r>
            <a:endParaRPr sz="1400" b="0" i="0" u="none" strike="noStrike" cap="none">
              <a:solidFill>
                <a:srgbClr val="000000"/>
              </a:solidFill>
              <a:latin typeface="Arial"/>
              <a:ea typeface="Arial"/>
              <a:cs typeface="Arial"/>
              <a:sym typeface="Arial"/>
            </a:endParaRPr>
          </a:p>
        </p:txBody>
      </p:sp>
      <p:sp>
        <p:nvSpPr>
          <p:cNvPr id="220" name="Google Shape;220;gea0ba4567d_0_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a:solidFill>
                  <a:schemeClr val="lt1"/>
                </a:solidFill>
              </a:rPr>
              <a:t>Responsive programming</a:t>
            </a:r>
            <a:endParaRPr sz="1400" b="0" i="0" u="none" strike="noStrike" cap="none">
              <a:solidFill>
                <a:srgbClr val="000000"/>
              </a:solidFill>
              <a:latin typeface="Arial"/>
              <a:ea typeface="Arial"/>
              <a:cs typeface="Arial"/>
              <a:sym typeface="Arial"/>
            </a:endParaRPr>
          </a:p>
        </p:txBody>
      </p:sp>
      <p:sp>
        <p:nvSpPr>
          <p:cNvPr id="221" name="Google Shape;221;gea0ba4567d_0_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a:solidFill>
                  <a:schemeClr val="dk1"/>
                </a:solidFill>
              </a:rPr>
              <a:t>single-job/</a:t>
            </a:r>
            <a:r>
              <a:rPr lang="en-AU" sz="2400" b="0" i="0" u="none" strike="noStrike" cap="none">
                <a:solidFill>
                  <a:schemeClr val="dk1"/>
                </a:solidFill>
                <a:latin typeface="Arial"/>
                <a:ea typeface="Arial"/>
                <a:cs typeface="Arial"/>
                <a:sym typeface="Arial"/>
              </a:rPr>
              <a:t>multiple-job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contents of </a:t>
            </a:r>
            <a:r>
              <a:rPr lang="en-AU" sz="2400">
                <a:solidFill>
                  <a:schemeClr val="dk1"/>
                </a:solidFill>
              </a:rPr>
              <a:t>app displayed in different size of screens appropriately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easily </a:t>
            </a:r>
            <a:r>
              <a:rPr lang="en-AU" sz="2400">
                <a:solidFill>
                  <a:schemeClr val="dk1"/>
                </a:solidFill>
              </a:rPr>
              <a:t>see contents of app from different size of screens</a:t>
            </a:r>
            <a:endParaRPr sz="1400" b="0" i="0" u="none" strike="noStrike" cap="none">
              <a:solidFill>
                <a:srgbClr val="000000"/>
              </a:solidFill>
              <a:latin typeface="Arial"/>
              <a:ea typeface="Arial"/>
              <a:cs typeface="Arial"/>
              <a:sym typeface="Arial"/>
            </a:endParaRPr>
          </a:p>
        </p:txBody>
      </p:sp>
      <p:sp>
        <p:nvSpPr>
          <p:cNvPr id="222" name="Google Shape;222;gea0ba4567d_0_0"/>
          <p:cNvSpPr/>
          <p:nvPr/>
        </p:nvSpPr>
        <p:spPr>
          <a:xfrm>
            <a:off x="39150" y="3335525"/>
            <a:ext cx="9828000" cy="27852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a:t>
            </a:r>
            <a:r>
              <a:rPr lang="en-AU" sz="2000">
                <a:solidFill>
                  <a:schemeClr val="dk1"/>
                </a:solidFill>
              </a:rPr>
              <a:t>logged in app on different size of screens</a:t>
            </a:r>
            <a:endParaRPr sz="2000" b="0" i="0" u="none" strike="noStrike" cap="none">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am in </a:t>
            </a:r>
            <a:r>
              <a:rPr lang="en-AU" sz="2000">
                <a:solidFill>
                  <a:schemeClr val="dk1"/>
                </a:solidFill>
              </a:rPr>
              <a:t>any screen of app</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a:t>
            </a:r>
            <a:r>
              <a:rPr lang="en-AU" sz="2000">
                <a:solidFill>
                  <a:schemeClr val="dk1"/>
                </a:solidFill>
              </a:rPr>
              <a:t>I can view contents displayed appropriately</a:t>
            </a:r>
            <a:endParaRPr sz="2000" b="0" i="0" u="none" strike="noStrike" cap="none">
              <a:solidFill>
                <a:schemeClr val="dk1"/>
              </a:solidFill>
              <a:latin typeface="Arial"/>
              <a:ea typeface="Arial"/>
              <a:cs typeface="Arial"/>
              <a:sym typeface="Arial"/>
            </a:endParaRPr>
          </a:p>
        </p:txBody>
      </p:sp>
      <p:sp>
        <p:nvSpPr>
          <p:cNvPr id="223" name="Google Shape;223;gea0ba4567d_0_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a:solidFill>
                  <a:schemeClr val="dk1"/>
                </a:solidFill>
              </a:rPr>
              <a:t>8</a:t>
            </a:r>
            <a:endParaRPr sz="1400" b="0" i="0" u="none" strike="noStrike" cap="none">
              <a:solidFill>
                <a:srgbClr val="000000"/>
              </a:solidFill>
              <a:latin typeface="Arial"/>
              <a:ea typeface="Arial"/>
              <a:cs typeface="Arial"/>
              <a:sym typeface="Arial"/>
            </a:endParaRPr>
          </a:p>
        </p:txBody>
      </p:sp>
      <p:sp>
        <p:nvSpPr>
          <p:cNvPr id="224" name="Google Shape;224;gea0ba4567d_0_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a:solidFill>
                  <a:schemeClr val="dk1"/>
                </a:solidFill>
              </a:rPr>
              <a:t>Should</a:t>
            </a:r>
            <a:endParaRPr sz="1400" b="0" i="0" u="none" strike="noStrike" cap="none">
              <a:solidFill>
                <a:srgbClr val="000000"/>
              </a:solidFill>
              <a:latin typeface="Arial"/>
              <a:ea typeface="Arial"/>
              <a:cs typeface="Arial"/>
              <a:sym typeface="Arial"/>
            </a:endParaRPr>
          </a:p>
        </p:txBody>
      </p:sp>
      <p:sp>
        <p:nvSpPr>
          <p:cNvPr id="225" name="Google Shape;225;gea0ba4567d_0_0"/>
          <p:cNvSpPr/>
          <p:nvPr/>
        </p:nvSpPr>
        <p:spPr>
          <a:xfrm>
            <a:off x="39150" y="6362522"/>
            <a:ext cx="9828000" cy="3861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ea0ba4567d_0_12"/>
          <p:cNvSpPr txBox="1">
            <a:spLocks noGrp="1"/>
          </p:cNvSpPr>
          <p:nvPr>
            <p:ph type="ctrTitle"/>
          </p:nvPr>
        </p:nvSpPr>
        <p:spPr>
          <a:xfrm>
            <a:off x="742950" y="2130426"/>
            <a:ext cx="84201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231" name="Google Shape;231;gea0ba4567d_0_12"/>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40"/>
              </a:spcBef>
              <a:spcAft>
                <a:spcPts val="0"/>
              </a:spcAft>
              <a:buSzPts val="3200"/>
              <a:buNone/>
            </a:pPr>
            <a:endParaRPr/>
          </a:p>
        </p:txBody>
      </p:sp>
      <p:sp>
        <p:nvSpPr>
          <p:cNvPr id="232" name="Google Shape;232;gea0ba4567d_0_1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S1</a:t>
            </a:r>
            <a:r>
              <a:rPr lang="en-AU" sz="2000">
                <a:solidFill>
                  <a:schemeClr val="dk1"/>
                </a:solidFill>
              </a:rPr>
              <a:t>3</a:t>
            </a:r>
            <a:endParaRPr sz="1400" b="0" i="0" u="none" strike="noStrike" cap="none">
              <a:solidFill>
                <a:srgbClr val="000000"/>
              </a:solidFill>
              <a:latin typeface="Arial"/>
              <a:ea typeface="Arial"/>
              <a:cs typeface="Arial"/>
              <a:sym typeface="Arial"/>
            </a:endParaRPr>
          </a:p>
        </p:txBody>
      </p:sp>
      <p:sp>
        <p:nvSpPr>
          <p:cNvPr id="233" name="Google Shape;233;gea0ba4567d_0_1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a:solidFill>
                  <a:schemeClr val="lt1"/>
                </a:solidFill>
              </a:rPr>
              <a:t>Tanda logo</a:t>
            </a:r>
            <a:endParaRPr sz="1400" b="0" i="0" u="none" strike="noStrike" cap="none">
              <a:solidFill>
                <a:srgbClr val="000000"/>
              </a:solidFill>
              <a:latin typeface="Arial"/>
              <a:ea typeface="Arial"/>
              <a:cs typeface="Arial"/>
              <a:sym typeface="Arial"/>
            </a:endParaRPr>
          </a:p>
        </p:txBody>
      </p:sp>
      <p:sp>
        <p:nvSpPr>
          <p:cNvPr id="234" name="Google Shape;234;gea0ba4567d_0_1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i="0" u="none" strike="noStrike" cap="none">
                <a:solidFill>
                  <a:schemeClr val="dk1"/>
                </a:solidFill>
              </a:rPr>
              <a:t>single-job/</a:t>
            </a:r>
            <a:r>
              <a:rPr lang="en-AU" sz="2400" b="0" i="0" u="none" strike="noStrike" cap="none">
                <a:solidFill>
                  <a:schemeClr val="dk1"/>
                </a:solidFill>
                <a:latin typeface="Arial"/>
                <a:ea typeface="Arial"/>
                <a:cs typeface="Arial"/>
                <a:sym typeface="Arial"/>
              </a:rPr>
              <a:t>multiple-job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a:t>
            </a:r>
            <a:r>
              <a:rPr lang="en-AU" sz="2400">
                <a:solidFill>
                  <a:schemeClr val="dk1"/>
                </a:solidFill>
              </a:rPr>
              <a:t>Tanda logo on Discount screen of app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easily </a:t>
            </a:r>
            <a:r>
              <a:rPr lang="en-AU" sz="2400">
                <a:solidFill>
                  <a:schemeClr val="dk1"/>
                </a:solidFill>
              </a:rPr>
              <a:t>show which company the app belongs to with cashier</a:t>
            </a:r>
            <a:endParaRPr sz="1400" b="0" i="0" u="none" strike="noStrike" cap="none">
              <a:solidFill>
                <a:srgbClr val="000000"/>
              </a:solidFill>
              <a:latin typeface="Arial"/>
              <a:ea typeface="Arial"/>
              <a:cs typeface="Arial"/>
              <a:sym typeface="Arial"/>
            </a:endParaRPr>
          </a:p>
        </p:txBody>
      </p:sp>
      <p:sp>
        <p:nvSpPr>
          <p:cNvPr id="235" name="Google Shape;235;gea0ba4567d_0_12"/>
          <p:cNvSpPr/>
          <p:nvPr/>
        </p:nvSpPr>
        <p:spPr>
          <a:xfrm>
            <a:off x="39150" y="3335525"/>
            <a:ext cx="9828000" cy="27942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a:t>
            </a:r>
            <a:r>
              <a:rPr lang="en-AU" sz="2000">
                <a:solidFill>
                  <a:schemeClr val="dk1"/>
                </a:solidFill>
              </a:rPr>
              <a:t>opened the app</a:t>
            </a:r>
            <a:endParaRPr sz="2000" b="0" i="0" u="none" strike="noStrike" cap="none">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am in </a:t>
            </a:r>
            <a:r>
              <a:rPr lang="en-AU" sz="2000">
                <a:solidFill>
                  <a:schemeClr val="dk1"/>
                </a:solidFill>
              </a:rPr>
              <a:t>discount screen of the app</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a:t>
            </a:r>
            <a:r>
              <a:rPr lang="en-AU" sz="2000">
                <a:solidFill>
                  <a:schemeClr val="dk1"/>
                </a:solidFill>
              </a:rPr>
              <a:t> I can view the Tanda logo on Discount screen..</a:t>
            </a:r>
            <a:endParaRPr sz="2000" b="0" i="0" u="none" strike="noStrike" cap="none">
              <a:solidFill>
                <a:schemeClr val="dk1"/>
              </a:solidFill>
              <a:latin typeface="Arial"/>
              <a:ea typeface="Arial"/>
              <a:cs typeface="Arial"/>
              <a:sym typeface="Arial"/>
            </a:endParaRPr>
          </a:p>
        </p:txBody>
      </p:sp>
      <p:sp>
        <p:nvSpPr>
          <p:cNvPr id="236" name="Google Shape;236;gea0ba4567d_0_1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a:solidFill>
                  <a:schemeClr val="dk1"/>
                </a:solidFill>
              </a:rPr>
              <a:t>2</a:t>
            </a:r>
            <a:endParaRPr sz="1400" b="0" i="0" u="none" strike="noStrike" cap="none">
              <a:solidFill>
                <a:srgbClr val="000000"/>
              </a:solidFill>
              <a:latin typeface="Arial"/>
              <a:ea typeface="Arial"/>
              <a:cs typeface="Arial"/>
              <a:sym typeface="Arial"/>
            </a:endParaRPr>
          </a:p>
        </p:txBody>
      </p:sp>
      <p:sp>
        <p:nvSpPr>
          <p:cNvPr id="237" name="Google Shape;237;gea0ba4567d_0_1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a:solidFill>
                  <a:schemeClr val="dk1"/>
                </a:solidFill>
              </a:rPr>
              <a:t>Should</a:t>
            </a:r>
            <a:endParaRPr sz="1400" b="0" i="0" u="none" strike="noStrike" cap="none">
              <a:solidFill>
                <a:srgbClr val="000000"/>
              </a:solidFill>
              <a:latin typeface="Arial"/>
              <a:ea typeface="Arial"/>
              <a:cs typeface="Arial"/>
              <a:sym typeface="Arial"/>
            </a:endParaRPr>
          </a:p>
        </p:txBody>
      </p:sp>
      <p:sp>
        <p:nvSpPr>
          <p:cNvPr id="238" name="Google Shape;238;gea0ba4567d_0_12"/>
          <p:cNvSpPr/>
          <p:nvPr/>
        </p:nvSpPr>
        <p:spPr>
          <a:xfrm>
            <a:off x="39150" y="6362522"/>
            <a:ext cx="9828000" cy="3861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S01</a:t>
            </a: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Login Screen</a:t>
            </a: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single-job/multiple-job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log in to ‘Discount’ App with my Tanda account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receive discount coupons</a:t>
            </a: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opened the ‘Discount Discovery’ App</a:t>
            </a:r>
            <a:endParaRPr sz="2000" b="0" i="0" u="none" strike="noStrike" cap="none">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fill in the “Username” and “Password” fields with my authentication credentials and click on login button</a:t>
            </a:r>
            <a:endParaRPr sz="2000" b="0" i="0" u="none" strike="noStrike" cap="none">
              <a:solidFill>
                <a:schemeClr val="dk1"/>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the system will sign me in and </a:t>
            </a:r>
            <a:r>
              <a:rPr lang="en-AU" sz="2000">
                <a:solidFill>
                  <a:schemeClr val="dk1"/>
                </a:solidFill>
              </a:rPr>
              <a:t>I will be redirect to Home screen.</a:t>
            </a:r>
            <a:endParaRPr sz="2000" b="0" i="0" u="none" strike="noStrike" cap="none">
              <a:solidFill>
                <a:schemeClr val="dk1"/>
              </a:solidFill>
              <a:latin typeface="Arial"/>
              <a:ea typeface="Arial"/>
              <a:cs typeface="Arial"/>
              <a:sym typeface="Arial"/>
            </a:endParaRPr>
          </a:p>
        </p:txBody>
      </p:sp>
      <p:sp>
        <p:nvSpPr>
          <p:cNvPr id="94" name="Google Shape;94;p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S02</a:t>
            </a: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Home screen </a:t>
            </a: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a:t>
            </a:r>
            <a:r>
              <a:rPr lang="en-AU" sz="2400" b="0" i="0" u="none" strike="noStrike" cap="none">
                <a:solidFill>
                  <a:schemeClr val="dk1"/>
                </a:solidFill>
                <a:latin typeface="Arial"/>
                <a:ea typeface="Arial"/>
                <a:cs typeface="Arial"/>
                <a:sym typeface="Arial"/>
              </a:rPr>
              <a:t> single-job/multiple-job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enter Home screen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use the related function</a:t>
            </a: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a:off x="39153" y="3335530"/>
            <a:ext cx="9828000" cy="234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logged in</a:t>
            </a:r>
            <a:endParaRPr sz="2000" b="0" i="0" u="none" strike="noStrike" cap="none">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am redirected to Home screen</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the system will display the text “Home” in header and the bottom navigation bar containing “Home” and “Me” icons. And I can go to Home screen by clicking on this “Home” icon</a:t>
            </a:r>
            <a:endParaRPr sz="2000" b="0" i="0" u="none" strike="noStrike" cap="none">
              <a:solidFill>
                <a:schemeClr val="dk1"/>
              </a:solidFill>
              <a:latin typeface="Arial"/>
              <a:ea typeface="Arial"/>
              <a:cs typeface="Arial"/>
              <a:sym typeface="Arial"/>
            </a:endParaRPr>
          </a:p>
        </p:txBody>
      </p:sp>
      <p:sp>
        <p:nvSpPr>
          <p:cNvPr id="105" name="Google Shape;105;p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39153" y="5880294"/>
            <a:ext cx="9828000" cy="868295"/>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S03</a:t>
            </a:r>
            <a:endParaRPr sz="1400" b="0" i="0" u="none" strike="noStrike" cap="none">
              <a:solidFill>
                <a:srgbClr val="000000"/>
              </a:solidFill>
              <a:latin typeface="Arial"/>
              <a:ea typeface="Arial"/>
              <a:cs typeface="Arial"/>
              <a:sym typeface="Arial"/>
            </a:endParaRPr>
          </a:p>
        </p:txBody>
      </p:sp>
      <p:sp>
        <p:nvSpPr>
          <p:cNvPr id="113" name="Google Shape;113;p1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Me screen </a:t>
            </a:r>
            <a:endParaRPr sz="1400" b="0" i="0" u="none" strike="noStrike" cap="none">
              <a:solidFill>
                <a:srgbClr val="000000"/>
              </a:solidFill>
              <a:latin typeface="Arial"/>
              <a:ea typeface="Arial"/>
              <a:cs typeface="Arial"/>
              <a:sym typeface="Arial"/>
            </a:endParaRPr>
          </a:p>
        </p:txBody>
      </p:sp>
      <p:sp>
        <p:nvSpPr>
          <p:cNvPr id="114" name="Google Shape;114;p19"/>
          <p:cNvSpPr/>
          <p:nvPr/>
        </p:nvSpPr>
        <p:spPr>
          <a:xfrm>
            <a:off x="39150" y="822473"/>
            <a:ext cx="9828000" cy="15054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a:t>
            </a:r>
            <a:r>
              <a:rPr lang="en-AU" sz="2400" b="0" i="0" u="none" strike="noStrike" cap="none">
                <a:solidFill>
                  <a:schemeClr val="dk1"/>
                </a:solidFill>
                <a:latin typeface="Arial"/>
                <a:ea typeface="Arial"/>
                <a:cs typeface="Arial"/>
                <a:sym typeface="Arial"/>
              </a:rPr>
              <a:t> single-job/multiple-job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enter Me screen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use the personal function</a:t>
            </a:r>
            <a:endParaRPr sz="1400" b="0" i="0" u="none" strike="noStrike" cap="none">
              <a:solidFill>
                <a:srgbClr val="000000"/>
              </a:solidFill>
              <a:latin typeface="Arial"/>
              <a:ea typeface="Arial"/>
              <a:cs typeface="Arial"/>
              <a:sym typeface="Arial"/>
            </a:endParaRPr>
          </a:p>
        </p:txBody>
      </p:sp>
      <p:sp>
        <p:nvSpPr>
          <p:cNvPr id="115" name="Google Shape;115;p19"/>
          <p:cNvSpPr/>
          <p:nvPr/>
        </p:nvSpPr>
        <p:spPr>
          <a:xfrm>
            <a:off x="39150" y="2327875"/>
            <a:ext cx="9828000" cy="35631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logged in</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to click on the “Me” icon in the bottom navigation bar</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the system will display the Me screen and then the text “Me” will be displayed in header and the bottom navigation bar containing “Home” and “Me” icons will be displayed. </a:t>
            </a:r>
            <a:r>
              <a:rPr lang="en-AU" sz="2000">
                <a:solidFill>
                  <a:schemeClr val="dk1"/>
                </a:solidFill>
              </a:rPr>
              <a:t>I can view his name, email, and the profile photo if it was set. And I can also view my employee ID and organization name of the company he logged in.</a:t>
            </a:r>
            <a:endParaRPr sz="2000">
              <a:solidFill>
                <a:schemeClr val="dk1"/>
              </a:solidFill>
            </a:endParaRPr>
          </a:p>
          <a:p>
            <a:pPr marL="179387" marR="0" lvl="0" indent="-179387" algn="l" rtl="0">
              <a:lnSpc>
                <a:spcPct val="100000"/>
              </a:lnSpc>
              <a:spcBef>
                <a:spcPts val="0"/>
              </a:spcBef>
              <a:spcAft>
                <a:spcPts val="0"/>
              </a:spcAft>
              <a:buClr>
                <a:schemeClr val="dk1"/>
              </a:buClr>
              <a:buSzPts val="2000"/>
              <a:buChar char="•"/>
            </a:pPr>
            <a:endParaRPr sz="2000">
              <a:solidFill>
                <a:schemeClr val="dk1"/>
              </a:solidFill>
            </a:endParaRPr>
          </a:p>
        </p:txBody>
      </p:sp>
      <p:sp>
        <p:nvSpPr>
          <p:cNvPr id="116" name="Google Shape;116;p1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17" name="Google Shape;117;p1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118" name="Google Shape;118;p19"/>
          <p:cNvSpPr/>
          <p:nvPr/>
        </p:nvSpPr>
        <p:spPr>
          <a:xfrm>
            <a:off x="39150" y="6034321"/>
            <a:ext cx="9828000" cy="7143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da32a6673d_3_0"/>
          <p:cNvSpPr txBox="1">
            <a:spLocks noGrp="1"/>
          </p:cNvSpPr>
          <p:nvPr>
            <p:ph type="ctrTitle"/>
          </p:nvPr>
        </p:nvSpPr>
        <p:spPr>
          <a:xfrm>
            <a:off x="742950" y="2130426"/>
            <a:ext cx="84201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124" name="Google Shape;124;gda32a6673d_3_0"/>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40"/>
              </a:spcBef>
              <a:spcAft>
                <a:spcPts val="0"/>
              </a:spcAft>
              <a:buSzPts val="3200"/>
              <a:buNone/>
            </a:pPr>
            <a:endParaRPr/>
          </a:p>
        </p:txBody>
      </p:sp>
      <p:sp>
        <p:nvSpPr>
          <p:cNvPr id="125" name="Google Shape;125;gda32a6673d_3_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S04</a:t>
            </a:r>
            <a:endParaRPr sz="1400" b="0" i="0" u="none" strike="noStrike" cap="none">
              <a:solidFill>
                <a:srgbClr val="000000"/>
              </a:solidFill>
              <a:latin typeface="Arial"/>
              <a:ea typeface="Arial"/>
              <a:cs typeface="Arial"/>
              <a:sym typeface="Arial"/>
            </a:endParaRPr>
          </a:p>
        </p:txBody>
      </p:sp>
      <p:sp>
        <p:nvSpPr>
          <p:cNvPr id="126" name="Google Shape;126;gda32a6673d_3_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a:solidFill>
                  <a:schemeClr val="lt1"/>
                </a:solidFill>
              </a:rPr>
              <a:t>Display shift status</a:t>
            </a:r>
            <a:r>
              <a:rPr lang="en-AU" sz="2800" b="0" i="0" u="none" strike="noStrike" cap="none">
                <a:solidFill>
                  <a:schemeClr val="lt1"/>
                </a:solidFill>
                <a:latin typeface="Arial"/>
                <a:ea typeface="Arial"/>
                <a:cs typeface="Arial"/>
                <a:sym typeface="Arial"/>
              </a:rPr>
              <a:t> (single job)</a:t>
            </a:r>
            <a:endParaRPr sz="1400" b="0" i="0" u="none" strike="noStrike" cap="none">
              <a:solidFill>
                <a:srgbClr val="000000"/>
              </a:solidFill>
              <a:latin typeface="Arial"/>
              <a:ea typeface="Arial"/>
              <a:cs typeface="Arial"/>
              <a:sym typeface="Arial"/>
            </a:endParaRPr>
          </a:p>
        </p:txBody>
      </p:sp>
      <p:sp>
        <p:nvSpPr>
          <p:cNvPr id="127" name="Google Shape;127;gda32a6673d_3_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single-job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a:t>
            </a:r>
            <a:r>
              <a:rPr lang="en-AU" sz="2400">
                <a:solidFill>
                  <a:schemeClr val="dk1"/>
                </a:solidFill>
              </a:rPr>
              <a:t>my shift status </a:t>
            </a:r>
            <a:r>
              <a:rPr lang="en-AU" sz="2400" b="0" i="0" u="none" strike="noStrike" cap="none">
                <a:solidFill>
                  <a:schemeClr val="dk1"/>
                </a:solidFill>
                <a:latin typeface="Arial"/>
                <a:ea typeface="Arial"/>
                <a:cs typeface="Arial"/>
                <a:sym typeface="Arial"/>
              </a:rPr>
              <a:t>in Home screen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easily choose which type of discounts to use</a:t>
            </a:r>
            <a:endParaRPr sz="1400" b="0" i="0" u="none" strike="noStrike" cap="none">
              <a:solidFill>
                <a:srgbClr val="000000"/>
              </a:solidFill>
              <a:latin typeface="Arial"/>
              <a:ea typeface="Arial"/>
              <a:cs typeface="Arial"/>
              <a:sym typeface="Arial"/>
            </a:endParaRPr>
          </a:p>
        </p:txBody>
      </p:sp>
      <p:sp>
        <p:nvSpPr>
          <p:cNvPr id="128" name="Google Shape;128;gda32a6673d_3_0"/>
          <p:cNvSpPr/>
          <p:nvPr/>
        </p:nvSpPr>
        <p:spPr>
          <a:xfrm>
            <a:off x="39150" y="3335523"/>
            <a:ext cx="9828000" cy="22017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dirty="0">
                <a:solidFill>
                  <a:schemeClr val="dk1"/>
                </a:solidFill>
                <a:latin typeface="Arial"/>
                <a:ea typeface="Arial"/>
                <a:cs typeface="Arial"/>
                <a:sym typeface="Arial"/>
              </a:rPr>
              <a:t>Acceptance Criteria</a:t>
            </a:r>
            <a:endParaRPr sz="1400" b="0" i="0" u="none" strike="noStrike" cap="none" dirty="0">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Given I logged in with Tanda account</a:t>
            </a:r>
            <a:endParaRPr sz="2000" b="0" i="0" u="none" strike="noStrike" cap="none" dirty="0">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When I am in the Home screen</a:t>
            </a:r>
            <a:endParaRPr dirty="0"/>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Then I can see the “clocked in” icon if I clocked in, start</a:t>
            </a:r>
            <a:r>
              <a:rPr lang="en-AU" sz="2000" dirty="0">
                <a:solidFill>
                  <a:schemeClr val="dk1"/>
                </a:solidFill>
              </a:rPr>
              <a:t>ed break or ended break in the company</a:t>
            </a:r>
            <a:r>
              <a:rPr lang="en-AU" sz="2000" b="0" i="0" u="none" strike="noStrike" cap="none" dirty="0">
                <a:solidFill>
                  <a:schemeClr val="dk1"/>
                </a:solidFill>
                <a:latin typeface="Arial"/>
                <a:ea typeface="Arial"/>
                <a:cs typeface="Arial"/>
                <a:sym typeface="Arial"/>
              </a:rPr>
              <a:t> and the “clocked out” icon if I clocked out the comp</a:t>
            </a:r>
            <a:r>
              <a:rPr lang="en-AU" sz="2000" dirty="0">
                <a:solidFill>
                  <a:schemeClr val="dk1"/>
                </a:solidFill>
              </a:rPr>
              <a:t>any</a:t>
            </a:r>
            <a:r>
              <a:rPr lang="en-AU" sz="2000" b="0" i="0" u="none" strike="noStrike" cap="none" dirty="0">
                <a:solidFill>
                  <a:schemeClr val="dk1"/>
                </a:solidFill>
                <a:latin typeface="Arial"/>
                <a:ea typeface="Arial"/>
                <a:cs typeface="Arial"/>
                <a:sym typeface="Arial"/>
              </a:rPr>
              <a:t>. Besides, I can </a:t>
            </a:r>
            <a:r>
              <a:rPr lang="en-AU" sz="2000" dirty="0">
                <a:solidFill>
                  <a:schemeClr val="dk1"/>
                </a:solidFill>
              </a:rPr>
              <a:t>pull to</a:t>
            </a:r>
            <a:r>
              <a:rPr lang="en-AU" sz="2000" b="0" i="0" u="none" strike="noStrike" cap="none" dirty="0">
                <a:solidFill>
                  <a:schemeClr val="dk1"/>
                </a:solidFill>
                <a:latin typeface="Arial"/>
                <a:ea typeface="Arial"/>
                <a:cs typeface="Arial"/>
                <a:sym typeface="Arial"/>
              </a:rPr>
              <a:t> refresh the screen to view the corresponding clock icon based on my clock status.</a:t>
            </a:r>
            <a:endParaRPr sz="2000" b="0" i="0" u="none" strike="noStrike" cap="none" dirty="0">
              <a:solidFill>
                <a:schemeClr val="dk1"/>
              </a:solidFill>
              <a:latin typeface="Arial"/>
              <a:ea typeface="Arial"/>
              <a:cs typeface="Arial"/>
              <a:sym typeface="Arial"/>
            </a:endParaRPr>
          </a:p>
        </p:txBody>
      </p:sp>
      <p:sp>
        <p:nvSpPr>
          <p:cNvPr id="129" name="Google Shape;129;gda32a6673d_3_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30" name="Google Shape;130;gda32a6673d_3_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131" name="Google Shape;131;gda32a6673d_3_0"/>
          <p:cNvSpPr/>
          <p:nvPr/>
        </p:nvSpPr>
        <p:spPr>
          <a:xfrm>
            <a:off x="39150" y="5873795"/>
            <a:ext cx="9828000" cy="8748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S05</a:t>
            </a:r>
            <a:endParaRPr sz="1400" b="0" i="0" u="none" strike="noStrike" cap="none">
              <a:solidFill>
                <a:srgbClr val="000000"/>
              </a:solidFill>
              <a:latin typeface="Arial"/>
              <a:ea typeface="Arial"/>
              <a:cs typeface="Arial"/>
              <a:sym typeface="Arial"/>
            </a:endParaRPr>
          </a:p>
        </p:txBody>
      </p:sp>
      <p:sp>
        <p:nvSpPr>
          <p:cNvPr id="137" name="Google Shape;137;p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a:solidFill>
                  <a:schemeClr val="lt1"/>
                </a:solidFill>
              </a:rPr>
              <a:t>Display </a:t>
            </a:r>
            <a:r>
              <a:rPr lang="en-AU" sz="2800" b="0" i="0" u="none" strike="noStrike" cap="none">
                <a:solidFill>
                  <a:schemeClr val="lt1"/>
                </a:solidFill>
                <a:latin typeface="Arial"/>
                <a:ea typeface="Arial"/>
                <a:cs typeface="Arial"/>
                <a:sym typeface="Arial"/>
              </a:rPr>
              <a:t>Discounts (Single job)</a:t>
            </a: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single-job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see a list of available coupon that my company provided for me to select </a:t>
            </a:r>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choose one that I’d like to use</a:t>
            </a:r>
            <a:endParaRPr sz="1400" b="0" i="0" u="none" strike="noStrike" cap="none">
              <a:solidFill>
                <a:srgbClr val="000000"/>
              </a:solidFill>
              <a:latin typeface="Arial"/>
              <a:ea typeface="Arial"/>
              <a:cs typeface="Arial"/>
              <a:sym typeface="Arial"/>
            </a:endParaRPr>
          </a:p>
        </p:txBody>
      </p:sp>
      <p:sp>
        <p:nvSpPr>
          <p:cNvPr id="139" name="Google Shape;139;p3"/>
          <p:cNvSpPr/>
          <p:nvPr/>
        </p:nvSpPr>
        <p:spPr>
          <a:xfrm>
            <a:off x="39150" y="3335525"/>
            <a:ext cx="9828000" cy="25503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dirty="0">
                <a:solidFill>
                  <a:schemeClr val="dk1"/>
                </a:solidFill>
                <a:latin typeface="Arial"/>
                <a:ea typeface="Arial"/>
                <a:cs typeface="Arial"/>
                <a:sym typeface="Arial"/>
              </a:rPr>
              <a:t>Acceptance Criteria</a:t>
            </a:r>
            <a:endParaRPr sz="1400" b="0" i="0" u="none" strike="noStrike" cap="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Given I logged in to the application</a:t>
            </a:r>
            <a:endParaRPr sz="2000" b="0"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When I am in Home screen</a:t>
            </a:r>
            <a:endParaRPr dirty="0"/>
          </a:p>
          <a:p>
            <a:pPr marL="457200" marR="0" lvl="0" indent="-355600" algn="l" rtl="0">
              <a:lnSpc>
                <a:spcPct val="100000"/>
              </a:lnSpc>
              <a:spcBef>
                <a:spcPts val="0"/>
              </a:spcBef>
              <a:spcAft>
                <a:spcPts val="0"/>
              </a:spcAft>
              <a:buClr>
                <a:schemeClr val="dk1"/>
              </a:buClr>
              <a:buSzPts val="2000"/>
              <a:buFont typeface="Arial"/>
              <a:buChar char="•"/>
            </a:pPr>
            <a:r>
              <a:rPr lang="en-AU" sz="2000" b="0" i="0" u="none" strike="noStrike" cap="none" dirty="0">
                <a:solidFill>
                  <a:schemeClr val="dk1"/>
                </a:solidFill>
                <a:latin typeface="Arial"/>
                <a:ea typeface="Arial"/>
                <a:cs typeface="Arial"/>
                <a:sym typeface="Arial"/>
              </a:rPr>
              <a:t>Then if I clocked in</a:t>
            </a:r>
            <a:r>
              <a:rPr lang="en-AU" sz="2000" dirty="0">
                <a:solidFill>
                  <a:schemeClr val="dk1"/>
                </a:solidFill>
              </a:rPr>
              <a:t>, started break or ended break in the company</a:t>
            </a:r>
            <a:r>
              <a:rPr lang="en-AU" sz="2000" b="0" i="0" u="none" strike="noStrike" cap="none" dirty="0">
                <a:solidFill>
                  <a:schemeClr val="dk1"/>
                </a:solidFill>
                <a:latin typeface="Arial"/>
                <a:ea typeface="Arial"/>
                <a:cs typeface="Arial"/>
                <a:sym typeface="Arial"/>
              </a:rPr>
              <a:t>, I can see a list of on-shift discount coupons which are available for me. If I clocked out the company, I can see a list of off-shift discount coupons which are available for me. If I </a:t>
            </a:r>
            <a:r>
              <a:rPr lang="en-AU" sz="2000" dirty="0">
                <a:solidFill>
                  <a:schemeClr val="dk1"/>
                </a:solidFill>
              </a:rPr>
              <a:t>pull to </a:t>
            </a:r>
            <a:r>
              <a:rPr lang="en-AU" sz="2000" b="0" i="0" u="none" strike="noStrike" cap="none" dirty="0">
                <a:solidFill>
                  <a:schemeClr val="dk1"/>
                </a:solidFill>
                <a:latin typeface="Arial"/>
                <a:ea typeface="Arial"/>
                <a:cs typeface="Arial"/>
                <a:sym typeface="Arial"/>
              </a:rPr>
              <a:t>refresh the screen, I can see corresponding discounts based on my clock status.</a:t>
            </a:r>
            <a:endParaRPr sz="2000" b="0" i="0" u="none" strike="noStrike" cap="none" dirty="0">
              <a:solidFill>
                <a:schemeClr val="dk1"/>
              </a:solidFill>
              <a:latin typeface="Arial"/>
              <a:ea typeface="Arial"/>
              <a:cs typeface="Arial"/>
              <a:sym typeface="Arial"/>
            </a:endParaRPr>
          </a:p>
        </p:txBody>
      </p:sp>
      <p:sp>
        <p:nvSpPr>
          <p:cNvPr id="140" name="Google Shape;140;p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141" name="Google Shape;141;p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a:off x="39153" y="6035530"/>
            <a:ext cx="9828000" cy="71306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S06</a:t>
            </a: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Discounts details (single-job)</a:t>
            </a:r>
            <a:endParaRPr sz="1400" b="0" i="0" u="none" strike="noStrike" cap="none">
              <a:solidFill>
                <a:srgbClr val="000000"/>
              </a:solidFill>
              <a:latin typeface="Arial"/>
              <a:ea typeface="Arial"/>
              <a:cs typeface="Arial"/>
              <a:sym typeface="Arial"/>
            </a:endParaRPr>
          </a:p>
        </p:txBody>
      </p:sp>
      <p:sp>
        <p:nvSpPr>
          <p:cNvPr id="149" name="Google Shape;149;p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single-job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view the details of a discount</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see its details and show it with cashier for validation</a:t>
            </a:r>
            <a:endParaRPr sz="1400" b="0" i="0" u="none" strike="noStrike" cap="none">
              <a:solidFill>
                <a:srgbClr val="000000"/>
              </a:solidFill>
              <a:latin typeface="Arial"/>
              <a:ea typeface="Arial"/>
              <a:cs typeface="Arial"/>
              <a:sym typeface="Arial"/>
            </a:endParaRPr>
          </a:p>
        </p:txBody>
      </p:sp>
      <p:sp>
        <p:nvSpPr>
          <p:cNvPr id="150" name="Google Shape;150;p5"/>
          <p:cNvSpPr/>
          <p:nvPr/>
        </p:nvSpPr>
        <p:spPr>
          <a:xfrm>
            <a:off x="39153" y="3335530"/>
            <a:ext cx="9828000" cy="2038328"/>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a list of clickable discount coupons on Home screen</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click on any of these discount coupons </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I will be redirected to the screen displaying the selected discount coupon with</a:t>
            </a:r>
            <a:r>
              <a:rPr lang="en-AU" sz="2000">
                <a:solidFill>
                  <a:schemeClr val="dk1"/>
                </a:solidFill>
              </a:rPr>
              <a:t> , started break in or ended break in</a:t>
            </a:r>
            <a:r>
              <a:rPr lang="en-AU" sz="2000" b="0" i="0" u="none" strike="noStrike" cap="none">
                <a:solidFill>
                  <a:schemeClr val="dk1"/>
                </a:solidFill>
                <a:latin typeface="Arial"/>
                <a:ea typeface="Arial"/>
                <a:cs typeface="Arial"/>
                <a:sym typeface="Arial"/>
              </a:rPr>
              <a:t>. Besides, </a:t>
            </a:r>
            <a:r>
              <a:rPr lang="en-AU" sz="2000">
                <a:solidFill>
                  <a:schemeClr val="dk1"/>
                </a:solidFill>
              </a:rPr>
              <a:t>my name, email, employee ID and organization will be displayed</a:t>
            </a:r>
            <a:endParaRPr sz="2000" b="0" i="0" u="none" strike="noStrike" cap="none">
              <a:solidFill>
                <a:schemeClr val="dk1"/>
              </a:solidFill>
              <a:latin typeface="Arial"/>
              <a:ea typeface="Arial"/>
              <a:cs typeface="Arial"/>
              <a:sym typeface="Arial"/>
            </a:endParaRPr>
          </a:p>
        </p:txBody>
      </p:sp>
      <p:sp>
        <p:nvSpPr>
          <p:cNvPr id="151" name="Google Shape;151;p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52" name="Google Shape;152;p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a:off x="39153" y="5598942"/>
            <a:ext cx="9828000" cy="1149648"/>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8" marR="0" lvl="0" indent="-179388"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d9fd3567fb_0_12"/>
          <p:cNvSpPr txBox="1">
            <a:spLocks noGrp="1"/>
          </p:cNvSpPr>
          <p:nvPr>
            <p:ph type="ctrTitle"/>
          </p:nvPr>
        </p:nvSpPr>
        <p:spPr>
          <a:xfrm>
            <a:off x="742950" y="2130426"/>
            <a:ext cx="84201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159" name="Google Shape;159;gd9fd3567fb_0_12"/>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640"/>
              </a:spcBef>
              <a:spcAft>
                <a:spcPts val="0"/>
              </a:spcAft>
              <a:buSzPts val="3200"/>
              <a:buNone/>
            </a:pPr>
            <a:endParaRPr/>
          </a:p>
        </p:txBody>
      </p:sp>
      <p:sp>
        <p:nvSpPr>
          <p:cNvPr id="160" name="Google Shape;160;gd9fd3567fb_0_1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S07</a:t>
            </a:r>
            <a:endParaRPr sz="1400" b="0" i="0" u="none" strike="noStrike" cap="none">
              <a:solidFill>
                <a:srgbClr val="000000"/>
              </a:solidFill>
              <a:latin typeface="Arial"/>
              <a:ea typeface="Arial"/>
              <a:cs typeface="Arial"/>
              <a:sym typeface="Arial"/>
            </a:endParaRPr>
          </a:p>
        </p:txBody>
      </p:sp>
      <p:sp>
        <p:nvSpPr>
          <p:cNvPr id="161" name="Google Shape;161;gd9fd3567fb_0_1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b="0" i="0" u="none" strike="noStrike" cap="none">
                <a:solidFill>
                  <a:schemeClr val="lt1"/>
                </a:solidFill>
                <a:latin typeface="Arial"/>
                <a:ea typeface="Arial"/>
                <a:cs typeface="Arial"/>
                <a:sym typeface="Arial"/>
              </a:rPr>
              <a:t>Logout</a:t>
            </a:r>
            <a:endParaRPr sz="1400" b="0" i="0" u="none" strike="noStrike" cap="none">
              <a:solidFill>
                <a:srgbClr val="000000"/>
              </a:solidFill>
              <a:latin typeface="Arial"/>
              <a:ea typeface="Arial"/>
              <a:cs typeface="Arial"/>
              <a:sym typeface="Arial"/>
            </a:endParaRPr>
          </a:p>
        </p:txBody>
      </p:sp>
      <p:sp>
        <p:nvSpPr>
          <p:cNvPr id="162" name="Google Shape;162;gd9fd3567fb_0_1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single-job/multiple-job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log out ‘Discount’ App</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have a rest</a:t>
            </a:r>
            <a:endParaRPr sz="1400" b="0" i="0" u="none" strike="noStrike" cap="none">
              <a:solidFill>
                <a:srgbClr val="000000"/>
              </a:solidFill>
              <a:latin typeface="Arial"/>
              <a:ea typeface="Arial"/>
              <a:cs typeface="Arial"/>
              <a:sym typeface="Arial"/>
            </a:endParaRPr>
          </a:p>
        </p:txBody>
      </p:sp>
      <p:sp>
        <p:nvSpPr>
          <p:cNvPr id="163" name="Google Shape;163;gd9fd3567fb_0_1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am in Me screen</a:t>
            </a:r>
            <a:endParaRPr sz="2000" b="0" i="0" u="none" strike="noStrike" cap="none">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click on logout button</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the system will log me out and I will be redirected to login page</a:t>
            </a:r>
            <a:endParaRPr sz="2000" b="0" i="0" u="none" strike="noStrike" cap="none">
              <a:solidFill>
                <a:schemeClr val="dk1"/>
              </a:solidFill>
              <a:latin typeface="Arial"/>
              <a:ea typeface="Arial"/>
              <a:cs typeface="Arial"/>
              <a:sym typeface="Arial"/>
            </a:endParaRPr>
          </a:p>
        </p:txBody>
      </p:sp>
      <p:sp>
        <p:nvSpPr>
          <p:cNvPr id="164" name="Google Shape;164;gd9fd3567fb_0_1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65" name="Google Shape;165;gd9fd3567fb_0_1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Must</a:t>
            </a:r>
            <a:endParaRPr sz="1400" b="0" i="0" u="none" strike="noStrike" cap="none">
              <a:solidFill>
                <a:srgbClr val="000000"/>
              </a:solidFill>
              <a:latin typeface="Arial"/>
              <a:ea typeface="Arial"/>
              <a:cs typeface="Arial"/>
              <a:sym typeface="Arial"/>
            </a:endParaRPr>
          </a:p>
        </p:txBody>
      </p:sp>
      <p:sp>
        <p:nvSpPr>
          <p:cNvPr id="166" name="Google Shape;166;gd9fd3567fb_0_1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da32a6673d_0_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S08</a:t>
            </a:r>
            <a:endParaRPr sz="1400" b="0" i="0" u="none" strike="noStrike" cap="none">
              <a:solidFill>
                <a:srgbClr val="000000"/>
              </a:solidFill>
              <a:latin typeface="Arial"/>
              <a:ea typeface="Arial"/>
              <a:cs typeface="Arial"/>
              <a:sym typeface="Arial"/>
            </a:endParaRPr>
          </a:p>
        </p:txBody>
      </p:sp>
      <p:sp>
        <p:nvSpPr>
          <p:cNvPr id="172" name="Google Shape;172;gda32a6673d_0_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AU" sz="2800">
                <a:solidFill>
                  <a:schemeClr val="lt1"/>
                </a:solidFill>
              </a:rPr>
              <a:t>Switch Companies</a:t>
            </a:r>
            <a:endParaRPr sz="1400" b="0" i="0" u="none" strike="noStrike" cap="none">
              <a:solidFill>
                <a:srgbClr val="000000"/>
              </a:solidFill>
              <a:latin typeface="Arial"/>
              <a:ea typeface="Arial"/>
              <a:cs typeface="Arial"/>
              <a:sym typeface="Arial"/>
            </a:endParaRPr>
          </a:p>
        </p:txBody>
      </p:sp>
      <p:sp>
        <p:nvSpPr>
          <p:cNvPr id="173" name="Google Shape;173;gda32a6673d_0_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As a </a:t>
            </a:r>
            <a:r>
              <a:rPr lang="en-AU" sz="2400" b="0" i="0" u="none" strike="noStrike" cap="none">
                <a:solidFill>
                  <a:schemeClr val="dk1"/>
                </a:solidFill>
                <a:latin typeface="Arial"/>
                <a:ea typeface="Arial"/>
                <a:cs typeface="Arial"/>
                <a:sym typeface="Arial"/>
              </a:rPr>
              <a:t>multiple-job user of Tanda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I want to </a:t>
            </a:r>
            <a:r>
              <a:rPr lang="en-AU" sz="2400" b="0" i="0" u="none" strike="noStrike" cap="none">
                <a:solidFill>
                  <a:schemeClr val="dk1"/>
                </a:solidFill>
                <a:latin typeface="Arial"/>
                <a:ea typeface="Arial"/>
                <a:cs typeface="Arial"/>
                <a:sym typeface="Arial"/>
              </a:rPr>
              <a:t>have a </a:t>
            </a:r>
            <a:r>
              <a:rPr lang="en-AU" sz="2400">
                <a:solidFill>
                  <a:schemeClr val="dk1"/>
                </a:solidFill>
              </a:rPr>
              <a:t>drop menu</a:t>
            </a:r>
            <a:r>
              <a:rPr lang="en-AU" sz="2400" b="0" i="0" u="none" strike="noStrike" cap="none">
                <a:solidFill>
                  <a:schemeClr val="dk1"/>
                </a:solidFill>
                <a:latin typeface="Arial"/>
                <a:ea typeface="Arial"/>
                <a:cs typeface="Arial"/>
                <a:sym typeface="Arial"/>
              </a:rPr>
              <a:t> </a:t>
            </a:r>
            <a:r>
              <a:rPr lang="en-AU" sz="2400">
                <a:solidFill>
                  <a:schemeClr val="dk1"/>
                </a:solidFill>
              </a:rPr>
              <a:t>to</a:t>
            </a:r>
            <a:r>
              <a:rPr lang="en-AU" sz="2400" b="0" i="0" u="none" strike="noStrike" cap="none">
                <a:solidFill>
                  <a:schemeClr val="dk1"/>
                </a:solidFill>
                <a:latin typeface="Arial"/>
                <a:ea typeface="Arial"/>
                <a:cs typeface="Arial"/>
                <a:sym typeface="Arial"/>
              </a:rPr>
              <a:t> select different companies that I worked </a:t>
            </a:r>
            <a:r>
              <a:rPr lang="en-AU" sz="2400">
                <a:solidFill>
                  <a:schemeClr val="dk1"/>
                </a:solidFill>
              </a:rPr>
              <a:t>for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AU" sz="2400" b="1" i="0" u="none" strike="noStrike" cap="none">
                <a:solidFill>
                  <a:schemeClr val="dk1"/>
                </a:solidFill>
                <a:latin typeface="Arial"/>
                <a:ea typeface="Arial"/>
                <a:cs typeface="Arial"/>
                <a:sym typeface="Arial"/>
              </a:rPr>
              <a:t>So that </a:t>
            </a:r>
            <a:r>
              <a:rPr lang="en-AU" sz="2400" b="0" i="0" u="none" strike="noStrike" cap="none">
                <a:solidFill>
                  <a:schemeClr val="dk1"/>
                </a:solidFill>
                <a:latin typeface="Arial"/>
                <a:ea typeface="Arial"/>
                <a:cs typeface="Arial"/>
                <a:sym typeface="Arial"/>
              </a:rPr>
              <a:t>I can view coupons of different companies</a:t>
            </a:r>
            <a:endParaRPr sz="1400" b="0" i="0" u="none" strike="noStrike" cap="none">
              <a:solidFill>
                <a:srgbClr val="000000"/>
              </a:solidFill>
              <a:latin typeface="Arial"/>
              <a:ea typeface="Arial"/>
              <a:cs typeface="Arial"/>
              <a:sym typeface="Arial"/>
            </a:endParaRPr>
          </a:p>
        </p:txBody>
      </p:sp>
      <p:sp>
        <p:nvSpPr>
          <p:cNvPr id="174" name="Google Shape;174;gda32a6673d_0_9"/>
          <p:cNvSpPr/>
          <p:nvPr/>
        </p:nvSpPr>
        <p:spPr>
          <a:xfrm>
            <a:off x="39150" y="3335524"/>
            <a:ext cx="9828000" cy="20004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Acceptance Criteria</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Given I have a “</a:t>
            </a:r>
            <a:r>
              <a:rPr lang="en-AU" sz="2000">
                <a:solidFill>
                  <a:schemeClr val="dk1"/>
                </a:solidFill>
              </a:rPr>
              <a:t>Switch companies</a:t>
            </a:r>
            <a:r>
              <a:rPr lang="en-AU" sz="2000" b="0" i="0" u="none" strike="noStrike" cap="none">
                <a:solidFill>
                  <a:schemeClr val="dk1"/>
                </a:solidFill>
                <a:latin typeface="Arial"/>
                <a:ea typeface="Arial"/>
                <a:cs typeface="Arial"/>
                <a:sym typeface="Arial"/>
              </a:rPr>
              <a:t>” drop menu on the Home screen</a:t>
            </a:r>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When I click on “</a:t>
            </a:r>
            <a:r>
              <a:rPr lang="en-AU" sz="2000">
                <a:solidFill>
                  <a:schemeClr val="dk1"/>
                </a:solidFill>
              </a:rPr>
              <a:t>Switch companies</a:t>
            </a:r>
            <a:r>
              <a:rPr lang="en-AU" sz="2000" b="0" i="0" u="none" strike="noStrike" cap="none">
                <a:solidFill>
                  <a:schemeClr val="dk1"/>
                </a:solidFill>
                <a:latin typeface="Arial"/>
                <a:ea typeface="Arial"/>
                <a:cs typeface="Arial"/>
                <a:sym typeface="Arial"/>
              </a:rPr>
              <a:t>” drop menu</a:t>
            </a:r>
            <a:endParaRPr sz="2000" b="0" i="0" u="none" strike="noStrike" cap="none">
              <a:solidFill>
                <a:schemeClr val="dk1"/>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Then I can see a list of companies that I worked </a:t>
            </a:r>
            <a:r>
              <a:rPr lang="en-AU" sz="2000">
                <a:solidFill>
                  <a:schemeClr val="dk1"/>
                </a:solidFill>
              </a:rPr>
              <a:t>for</a:t>
            </a:r>
            <a:r>
              <a:rPr lang="en-AU" sz="2000" b="0" i="0" u="none" strike="noStrike" cap="none">
                <a:solidFill>
                  <a:schemeClr val="dk1"/>
                </a:solidFill>
                <a:latin typeface="Arial"/>
                <a:ea typeface="Arial"/>
                <a:cs typeface="Arial"/>
                <a:sym typeface="Arial"/>
              </a:rPr>
              <a:t>, which allows me to select one. </a:t>
            </a:r>
            <a:r>
              <a:rPr lang="en-AU" sz="1100">
                <a:solidFill>
                  <a:schemeClr val="dk1"/>
                </a:solidFill>
                <a:latin typeface="Calibri"/>
                <a:ea typeface="Calibri"/>
                <a:cs typeface="Calibri"/>
                <a:sym typeface="Calibri"/>
              </a:rPr>
              <a:t>If </a:t>
            </a:r>
            <a:r>
              <a:rPr lang="en-AU" sz="2000">
                <a:solidFill>
                  <a:schemeClr val="dk1"/>
                </a:solidFill>
              </a:rPr>
              <a:t>If I haven’t selected one organization from the drop menu, the authorised organisation will be selected by default.</a:t>
            </a:r>
            <a:endParaRPr sz="2000">
              <a:solidFill>
                <a:schemeClr val="dk1"/>
              </a:solidFill>
            </a:endParaRPr>
          </a:p>
          <a:p>
            <a:pPr marL="457200" marR="0" lvl="0" indent="0" algn="l" rtl="0">
              <a:lnSpc>
                <a:spcPct val="100000"/>
              </a:lnSpc>
              <a:spcBef>
                <a:spcPts val="0"/>
              </a:spcBef>
              <a:spcAft>
                <a:spcPts val="0"/>
              </a:spcAft>
              <a:buNone/>
            </a:pPr>
            <a:endParaRPr sz="2000">
              <a:solidFill>
                <a:schemeClr val="dk1"/>
              </a:solidFill>
            </a:endParaRPr>
          </a:p>
        </p:txBody>
      </p:sp>
      <p:sp>
        <p:nvSpPr>
          <p:cNvPr id="175" name="Google Shape;175;gda32a6673d_0_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76" name="Google Shape;176;gda32a6673d_0_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Should</a:t>
            </a:r>
            <a:endParaRPr sz="1400" b="0" i="0" u="none" strike="noStrike" cap="none">
              <a:solidFill>
                <a:srgbClr val="000000"/>
              </a:solidFill>
              <a:latin typeface="Arial"/>
              <a:ea typeface="Arial"/>
              <a:cs typeface="Arial"/>
              <a:sym typeface="Arial"/>
            </a:endParaRPr>
          </a:p>
        </p:txBody>
      </p:sp>
      <p:sp>
        <p:nvSpPr>
          <p:cNvPr id="177" name="Google Shape;177;gda32a6673d_0_9"/>
          <p:cNvSpPr/>
          <p:nvPr/>
        </p:nvSpPr>
        <p:spPr>
          <a:xfrm>
            <a:off x="39150" y="5765721"/>
            <a:ext cx="9828000" cy="9828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AU" sz="2000" b="0" i="0" u="none" strike="noStrike" cap="none">
                <a:solidFill>
                  <a:schemeClr val="dk1"/>
                </a:solidFill>
                <a:latin typeface="Arial"/>
                <a:ea typeface="Arial"/>
                <a:cs typeface="Arial"/>
                <a:sym typeface="Arial"/>
              </a:rPr>
              <a:t>Notes</a:t>
            </a:r>
            <a:endParaRPr sz="1400" b="0" i="0" u="none" strike="noStrike" cap="none">
              <a:solidFill>
                <a:srgbClr val="000000"/>
              </a:solidFill>
              <a:latin typeface="Arial"/>
              <a:ea typeface="Arial"/>
              <a:cs typeface="Arial"/>
              <a:sym typeface="Arial"/>
            </a:endParaRPr>
          </a:p>
          <a:p>
            <a:pPr marL="179387" marR="0" lvl="0" indent="-179387" algn="l" rtl="0">
              <a:lnSpc>
                <a:spcPct val="100000"/>
              </a:lnSpc>
              <a:spcBef>
                <a:spcPts val="0"/>
              </a:spcBef>
              <a:spcAft>
                <a:spcPts val="0"/>
              </a:spcAft>
              <a:buClr>
                <a:schemeClr val="dk1"/>
              </a:buClr>
              <a:buSzPts val="2000"/>
              <a:buFont typeface="Arial"/>
              <a:buChar char="•"/>
            </a:pPr>
            <a:r>
              <a:rPr lang="en-AU" sz="20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Office PowerPoint</Application>
  <PresentationFormat>A4 Paper (210x297 mm)</PresentationFormat>
  <Paragraphs>172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Thomas</dc:creator>
  <cp:lastModifiedBy>Weiran Zou</cp:lastModifiedBy>
  <cp:revision>2</cp:revision>
  <dcterms:created xsi:type="dcterms:W3CDTF">2011-08-10T11:51:47Z</dcterms:created>
  <dcterms:modified xsi:type="dcterms:W3CDTF">2021-10-21T01:11:44Z</dcterms:modified>
</cp:coreProperties>
</file>