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4"/>
  </p:handoutMasterIdLst>
  <p:sldIdLst>
    <p:sldId id="683" r:id="rId3"/>
    <p:sldId id="275" r:id="rId5"/>
    <p:sldId id="278" r:id="rId6"/>
    <p:sldId id="695" r:id="rId7"/>
    <p:sldId id="874" r:id="rId8"/>
    <p:sldId id="1042" r:id="rId9"/>
    <p:sldId id="875" r:id="rId10"/>
    <p:sldId id="876" r:id="rId11"/>
    <p:sldId id="877" r:id="rId12"/>
    <p:sldId id="878" r:id="rId13"/>
    <p:sldId id="879" r:id="rId14"/>
    <p:sldId id="880" r:id="rId15"/>
    <p:sldId id="881" r:id="rId16"/>
    <p:sldId id="882" r:id="rId17"/>
    <p:sldId id="883" r:id="rId18"/>
    <p:sldId id="884" r:id="rId19"/>
    <p:sldId id="885" r:id="rId20"/>
    <p:sldId id="1073" r:id="rId21"/>
    <p:sldId id="886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96" r:id="rId31"/>
    <p:sldId id="897" r:id="rId32"/>
    <p:sldId id="898" r:id="rId33"/>
    <p:sldId id="899" r:id="rId34"/>
    <p:sldId id="900" r:id="rId35"/>
    <p:sldId id="901" r:id="rId36"/>
    <p:sldId id="902" r:id="rId37"/>
    <p:sldId id="903" r:id="rId38"/>
    <p:sldId id="904" r:id="rId39"/>
    <p:sldId id="905" r:id="rId40"/>
    <p:sldId id="906" r:id="rId41"/>
    <p:sldId id="907" r:id="rId42"/>
    <p:sldId id="968" r:id="rId43"/>
    <p:sldId id="909" r:id="rId44"/>
    <p:sldId id="910" r:id="rId45"/>
    <p:sldId id="911" r:id="rId46"/>
    <p:sldId id="1043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925" r:id="rId61"/>
    <p:sldId id="926" r:id="rId62"/>
    <p:sldId id="927" r:id="rId63"/>
    <p:sldId id="928" r:id="rId64"/>
    <p:sldId id="929" r:id="rId65"/>
    <p:sldId id="930" r:id="rId66"/>
    <p:sldId id="931" r:id="rId67"/>
    <p:sldId id="932" r:id="rId68"/>
    <p:sldId id="933" r:id="rId69"/>
    <p:sldId id="934" r:id="rId70"/>
    <p:sldId id="935" r:id="rId71"/>
    <p:sldId id="936" r:id="rId72"/>
    <p:sldId id="937" r:id="rId73"/>
    <p:sldId id="938" r:id="rId74"/>
    <p:sldId id="939" r:id="rId75"/>
    <p:sldId id="941" r:id="rId76"/>
    <p:sldId id="940" r:id="rId77"/>
    <p:sldId id="942" r:id="rId78"/>
    <p:sldId id="943" r:id="rId79"/>
    <p:sldId id="945" r:id="rId80"/>
    <p:sldId id="946" r:id="rId81"/>
    <p:sldId id="947" r:id="rId82"/>
    <p:sldId id="948" r:id="rId83"/>
    <p:sldId id="949" r:id="rId84"/>
    <p:sldId id="950" r:id="rId85"/>
    <p:sldId id="951" r:id="rId86"/>
    <p:sldId id="952" r:id="rId87"/>
    <p:sldId id="953" r:id="rId88"/>
    <p:sldId id="954" r:id="rId89"/>
    <p:sldId id="955" r:id="rId90"/>
    <p:sldId id="956" r:id="rId91"/>
    <p:sldId id="957" r:id="rId92"/>
    <p:sldId id="958" r:id="rId93"/>
    <p:sldId id="959" r:id="rId94"/>
    <p:sldId id="962" r:id="rId95"/>
    <p:sldId id="963" r:id="rId96"/>
    <p:sldId id="964" r:id="rId97"/>
    <p:sldId id="965" r:id="rId98"/>
    <p:sldId id="988" r:id="rId99"/>
    <p:sldId id="989" r:id="rId100"/>
    <p:sldId id="990" r:id="rId101"/>
    <p:sldId id="991" r:id="rId102"/>
    <p:sldId id="1024" r:id="rId103"/>
    <p:sldId id="992" r:id="rId104"/>
    <p:sldId id="993" r:id="rId105"/>
    <p:sldId id="994" r:id="rId106"/>
    <p:sldId id="995" r:id="rId107"/>
    <p:sldId id="996" r:id="rId108"/>
    <p:sldId id="997" r:id="rId109"/>
    <p:sldId id="998" r:id="rId110"/>
    <p:sldId id="999" r:id="rId111"/>
    <p:sldId id="1005" r:id="rId112"/>
    <p:sldId id="1025" r:id="rId113"/>
    <p:sldId id="1000" r:id="rId114"/>
    <p:sldId id="1001" r:id="rId115"/>
    <p:sldId id="1002" r:id="rId116"/>
    <p:sldId id="1003" r:id="rId117"/>
    <p:sldId id="1007" r:id="rId118"/>
    <p:sldId id="1008" r:id="rId119"/>
    <p:sldId id="1009" r:id="rId120"/>
    <p:sldId id="1010" r:id="rId121"/>
    <p:sldId id="1011" r:id="rId122"/>
    <p:sldId id="1012" r:id="rId123"/>
    <p:sldId id="1013" r:id="rId124"/>
    <p:sldId id="1014" r:id="rId125"/>
    <p:sldId id="1015" r:id="rId126"/>
    <p:sldId id="1016" r:id="rId127"/>
    <p:sldId id="1017" r:id="rId128"/>
    <p:sldId id="1018" r:id="rId129"/>
    <p:sldId id="1019" r:id="rId130"/>
    <p:sldId id="1020" r:id="rId131"/>
    <p:sldId id="1021" r:id="rId132"/>
    <p:sldId id="1022" r:id="rId133"/>
    <p:sldId id="1023" r:id="rId134"/>
    <p:sldId id="1044" r:id="rId135"/>
    <p:sldId id="1045" r:id="rId136"/>
    <p:sldId id="1046" r:id="rId137"/>
    <p:sldId id="1047" r:id="rId138"/>
    <p:sldId id="1048" r:id="rId139"/>
    <p:sldId id="1049" r:id="rId140"/>
    <p:sldId id="1050" r:id="rId141"/>
    <p:sldId id="1051" r:id="rId142"/>
    <p:sldId id="1052" r:id="rId143"/>
    <p:sldId id="1053" r:id="rId144"/>
    <p:sldId id="1054" r:id="rId145"/>
    <p:sldId id="1055" r:id="rId146"/>
    <p:sldId id="1056" r:id="rId147"/>
    <p:sldId id="1057" r:id="rId148"/>
    <p:sldId id="1074" r:id="rId149"/>
    <p:sldId id="1059" r:id="rId150"/>
    <p:sldId id="1060" r:id="rId151"/>
    <p:sldId id="1061" r:id="rId152"/>
    <p:sldId id="1062" r:id="rId153"/>
    <p:sldId id="1063" r:id="rId154"/>
    <p:sldId id="1064" r:id="rId155"/>
    <p:sldId id="1065" r:id="rId156"/>
    <p:sldId id="1066" r:id="rId157"/>
    <p:sldId id="1067" r:id="rId158"/>
    <p:sldId id="1068" r:id="rId159"/>
    <p:sldId id="1069" r:id="rId160"/>
    <p:sldId id="1070" r:id="rId161"/>
    <p:sldId id="1071" r:id="rId162"/>
    <p:sldId id="984" r:id="rId163"/>
    <p:sldId id="985" r:id="rId164"/>
    <p:sldId id="1031" r:id="rId165"/>
    <p:sldId id="1028" r:id="rId166"/>
    <p:sldId id="1030" r:id="rId167"/>
    <p:sldId id="1075" r:id="rId168"/>
    <p:sldId id="1105" r:id="rId169"/>
    <p:sldId id="1090" r:id="rId170"/>
    <p:sldId id="1106" r:id="rId171"/>
    <p:sldId id="1107" r:id="rId172"/>
    <p:sldId id="1039" r:id="rId173"/>
    <p:sldId id="1040" r:id="rId174"/>
    <p:sldId id="1041" r:id="rId175"/>
    <p:sldId id="1112" r:id="rId176"/>
    <p:sldId id="1113" r:id="rId177"/>
    <p:sldId id="1114" r:id="rId178"/>
    <p:sldId id="1115" r:id="rId179"/>
    <p:sldId id="1037" r:id="rId180"/>
    <p:sldId id="868" r:id="rId181"/>
    <p:sldId id="869" r:id="rId182"/>
    <p:sldId id="870" r:id="rId183"/>
    <p:sldId id="1072" r:id="rId184"/>
    <p:sldId id="871" r:id="rId185"/>
    <p:sldId id="1108" r:id="rId186"/>
    <p:sldId id="1109" r:id="rId187"/>
    <p:sldId id="1110" r:id="rId188"/>
    <p:sldId id="1111" r:id="rId189"/>
    <p:sldId id="873" r:id="rId190"/>
    <p:sldId id="1038" r:id="rId191"/>
    <p:sldId id="293" r:id="rId192"/>
    <p:sldId id="639" r:id="rId193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6699"/>
    <a:srgbClr val="FF99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18" autoAdjust="0"/>
    <p:restoredTop sz="94683" autoAdjust="0"/>
  </p:normalViewPr>
  <p:slideViewPr>
    <p:cSldViewPr>
      <p:cViewPr varScale="1">
        <p:scale>
          <a:sx n="120" d="100"/>
          <a:sy n="120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9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7" Type="http://schemas.openxmlformats.org/officeDocument/2006/relationships/tableStyles" Target="tableStyles.xml"/><Relationship Id="rId196" Type="http://schemas.openxmlformats.org/officeDocument/2006/relationships/viewProps" Target="viewProps.xml"/><Relationship Id="rId195" Type="http://schemas.openxmlformats.org/officeDocument/2006/relationships/presProps" Target="presProps.xml"/><Relationship Id="rId194" Type="http://schemas.openxmlformats.org/officeDocument/2006/relationships/handoutMaster" Target="handoutMasters/handoutMaster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79"/>
            <a:ext cx="2946401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-1579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79985"/>
            <a:ext cx="2946401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fld id="{F5D173C8-27B7-4B5B-9286-80DDF9F9920E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79"/>
            <a:ext cx="2946401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-1579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4538"/>
            <a:ext cx="4921250" cy="3690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993"/>
            <a:ext cx="4983162" cy="44436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第二階層</a:t>
            </a:r>
            <a:endParaRPr lang="zh-TW" altLang="en-US"/>
          </a:p>
          <a:p>
            <a:pPr lvl="2"/>
            <a:r>
              <a:rPr lang="zh-TW" altLang="en-US"/>
              <a:t>第三階層</a:t>
            </a:r>
            <a:endParaRPr lang="zh-TW" altLang="en-US"/>
          </a:p>
          <a:p>
            <a:pPr lvl="3"/>
            <a:r>
              <a:rPr lang="zh-TW" altLang="en-US"/>
              <a:t>第四階層</a:t>
            </a:r>
            <a:endParaRPr lang="zh-TW" altLang="en-US"/>
          </a:p>
          <a:p>
            <a:pPr lvl="4"/>
            <a:r>
              <a:rPr lang="zh-TW" altLang="en-US"/>
              <a:t>第五階層</a:t>
            </a:r>
            <a:endParaRPr lang="zh-TW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9985"/>
            <a:ext cx="2946401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fld id="{5EE27121-F788-42D2-99AF-60E566AD9C69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2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7FA423-0B39-4FE4-A5FF-84C803A46C7B}" type="slidenum">
              <a:rPr lang="en-US" altLang="zh-TW"/>
            </a:fld>
            <a:endParaRPr lang="en-US" altLang="zh-TW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F6521BC-CD1E-4462-8C42-4BE99B245C8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84978-8395-45E3-9F26-F94EBD1E889A}" type="slidenum">
              <a:rPr lang="zh-TW" altLang="en-US"/>
            </a:fld>
            <a:endParaRPr lang="en-US" altLang="zh-TW"/>
          </a:p>
        </p:txBody>
      </p:sp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47B7D4D-BA3B-474A-BC0E-4EE03F856800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8BD42A-8925-490A-8F18-8D06BB274025}" type="slidenum">
              <a:rPr lang="en-US" altLang="zh-TW"/>
            </a:fld>
            <a:endParaRPr lang="en-US" altLang="zh-TW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7F8208-7EAF-41E6-956E-0F43BBA0EB17}" type="slidenum">
              <a:rPr lang="en-US" altLang="zh-TW"/>
            </a:fld>
            <a:endParaRPr lang="en-US" altLang="zh-TW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C060EA-CEF5-4044-A489-57FFFA1BE961}" type="slidenum">
              <a:rPr lang="en-US" altLang="zh-TW"/>
            </a:fld>
            <a:endParaRPr lang="en-US" altLang="zh-TW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B32B09-5A80-4927-851A-ACF550D4ADA2}" type="slidenum">
              <a:rPr lang="en-US" altLang="zh-TW"/>
            </a:fld>
            <a:endParaRPr lang="en-US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734AA2-E73E-4621-8251-DB88E3085AB2}" type="slidenum">
              <a:rPr lang="en-US" altLang="zh-TW"/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B006DC-8EE1-4A8B-9339-1D4BD3855A8A}" type="slidenum">
              <a:rPr lang="en-US" altLang="zh-TW"/>
            </a:fld>
            <a:endParaRPr lang="en-US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23E02F-C468-41CB-BE6D-4B6933873AA3}" type="slidenum">
              <a:rPr lang="en-US" altLang="zh-TW"/>
            </a:fld>
            <a:endParaRPr lang="en-US" altLang="zh-TW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C72081-4269-4869-904C-03C96E61BBD9}" type="slidenum">
              <a:rPr lang="en-US" altLang="zh-TW"/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DBA3DD-A1E0-4B42-8F58-78228AB298E7}" type="slidenum">
              <a:rPr lang="en-US" altLang="zh-TW"/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AADF52-0DF0-4C36-8B5D-9DF6D555EB50}" type="slidenum">
              <a:rPr lang="en-US" altLang="zh-TW"/>
            </a:fld>
            <a:endParaRPr lang="en-US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C3E91B08-78B4-4779-B232-9B8A941B0AD9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6BAA76-1FCB-495F-9113-BC22D26D5F2B}" type="slidenum">
              <a:rPr lang="zh-TW" altLang="en-US"/>
            </a:fld>
            <a:endParaRPr lang="en-US" altLang="zh-TW"/>
          </a:p>
        </p:txBody>
      </p:sp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1BAFEDA3-B5DF-4D7C-BCBE-6D4933FC6D7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CAF684-4B74-4A33-89D2-82A9F69E4FA8}" type="slidenum">
              <a:rPr lang="en-US" altLang="zh-TW"/>
            </a:fld>
            <a:endParaRPr lang="en-US" altLang="zh-TW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0F0514-6E3B-4A52-B0DE-D0D782ABB4F3}" type="slidenum">
              <a:rPr lang="en-US" altLang="zh-TW"/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961451-24ED-44C2-94B7-A2B7E70336F9}" type="slidenum">
              <a:rPr lang="en-US" altLang="zh-TW"/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EE9A33-8FD1-4C6C-B582-1001C3B59A71}" type="slidenum">
              <a:rPr lang="en-US" altLang="zh-TW"/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1F5C71-5463-44E8-B6D3-9AF6D53C25CD}" type="slidenum">
              <a:rPr lang="en-US" altLang="zh-TW"/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A47FC3-12CB-4FFA-A45A-22422C6C5A9B}" type="slidenum">
              <a:rPr lang="en-US" altLang="zh-TW"/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433395-5795-44A7-B6FB-F909E8414B91}" type="slidenum">
              <a:rPr lang="en-US" altLang="zh-TW"/>
            </a:fld>
            <a:endParaRPr lang="en-US" altLang="zh-TW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433395-5795-44A7-B6FB-F909E8414B91}" type="slidenum">
              <a:rPr lang="en-US" altLang="zh-TW"/>
            </a:fld>
            <a:endParaRPr lang="en-US" altLang="zh-TW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805BF7-B43A-4A2A-BAC0-56908BF83A06}" type="slidenum">
              <a:rPr lang="en-US" altLang="zh-TW"/>
            </a:fld>
            <a:endParaRPr lang="en-US" altLang="zh-TW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8A8E4E-C1E7-4A24-A33A-24418B1BC358}" type="slidenum">
              <a:rPr lang="en-US" altLang="zh-TW"/>
            </a:fld>
            <a:endParaRPr lang="en-US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D2E1054-F3BA-4AB6-A808-C15D9C98B2FE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6F3DBD-FC9B-4D09-AF9F-F87FA0C07E30}" type="slidenum">
              <a:rPr lang="zh-TW" altLang="en-US"/>
            </a:fld>
            <a:endParaRPr lang="en-US" altLang="zh-TW"/>
          </a:p>
        </p:txBody>
      </p:sp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BA57153-A6F7-4F88-A2B5-7943A8EC591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7D74E5-2D9D-481E-8FF5-A40A5799BE03}" type="slidenum">
              <a:rPr lang="en-US" altLang="zh-TW"/>
            </a:fld>
            <a:endParaRPr lang="en-US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91E0B7-A21B-45B2-9304-8DB074154C6C}" type="slidenum">
              <a:rPr lang="en-US" altLang="zh-TW"/>
            </a:fld>
            <a:endParaRPr lang="en-US" altLang="zh-TW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6A691E-FCEC-4937-8841-E231AF784662}" type="slidenum">
              <a:rPr lang="en-US" altLang="zh-TW"/>
            </a:fld>
            <a:endParaRPr lang="en-US" altLang="zh-TW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EC9C4-2DE9-4D58-9B72-E528E5F0F997}" type="slidenum">
              <a:rPr lang="en-US" altLang="zh-TW"/>
            </a:fld>
            <a:endParaRPr lang="en-US" altLang="zh-TW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3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15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0053F5-3A5C-4A70-B866-7E04D0AA11C3}" type="slidenum">
              <a:rPr lang="en-US" altLang="zh-TW"/>
            </a:fld>
            <a:endParaRPr lang="en-US" altLang="zh-TW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6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1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211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F45D40-B5FA-40DC-AA21-7AC5DD7ED691}" type="slidenum">
              <a:rPr lang="en-US" altLang="zh-TW"/>
            </a:fld>
            <a:endParaRPr lang="en-US" altLang="zh-TW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7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3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232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EBEE38-48D5-41F1-9FA2-9B5F19B6DC35}" type="slidenum">
              <a:rPr lang="en-US" altLang="zh-TW"/>
            </a:fld>
            <a:endParaRPr lang="en-US" altLang="zh-TW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8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25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1161CD6-31B9-45EB-BB83-95D0EC06C4AB}" type="slidenum">
              <a:rPr lang="en-US" altLang="zh-TW"/>
            </a:fld>
            <a:endParaRPr lang="en-US" altLang="zh-TW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F84E72E-9740-4EE5-B3C2-E2F31BC7C032}" type="slidenum">
              <a:rPr lang="en-US" altLang="zh-TW"/>
            </a:fld>
            <a:endParaRPr lang="en-US" altLang="zh-TW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B970C8-2B06-4FE6-BEC8-9EC9177E9144}" type="slidenum">
              <a:rPr lang="en-US" altLang="zh-TW"/>
            </a:fld>
            <a:endParaRPr lang="en-US" altLang="zh-TW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10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9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293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C34F7511-8B07-4063-9616-7E472C09972D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3FE98-2BC4-4A53-9F75-76D4611B44CB}" type="slidenum">
              <a:rPr lang="zh-TW" altLang="en-US"/>
            </a:fld>
            <a:endParaRPr lang="en-US" altLang="zh-TW"/>
          </a:p>
        </p:txBody>
      </p:sp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12DDB212-0A21-4ECC-B37E-754F5D1FEEA8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35F59D2-87A3-4CEE-85AA-3561205244FE}" type="slidenum">
              <a:rPr lang="en-US" altLang="zh-TW"/>
            </a:fld>
            <a:endParaRPr lang="en-US" altLang="zh-TW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11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1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1250" cy="3690938"/>
          </a:xfrm>
          <a:ln cap="flat"/>
        </p:spPr>
      </p:sp>
      <p:sp>
        <p:nvSpPr>
          <p:cNvPr id="2314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89993"/>
            <a:ext cx="4984750" cy="4443649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53BF35-3741-4717-8357-762589F2A4A0}" type="slidenum">
              <a:rPr lang="en-US" altLang="zh-TW"/>
            </a:fld>
            <a:endParaRPr lang="en-US" altLang="zh-TW"/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5DE05E-D5DB-4E72-8190-2C123653A983}" type="slidenum">
              <a:rPr lang="en-US" altLang="zh-TW"/>
            </a:fld>
            <a:endParaRPr lang="en-US" altLang="zh-TW"/>
          </a:p>
        </p:txBody>
      </p:sp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16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4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8213" y="746125"/>
            <a:ext cx="4921250" cy="36909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4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993"/>
            <a:ext cx="4984750" cy="4443649"/>
          </a:xfrm>
          <a:prstGeom prst="rect">
            <a:avLst/>
          </a:prstGeom>
          <a:noFill/>
          <a:ln>
            <a:miter lim="800000"/>
          </a:ln>
        </p:spPr>
        <p:txBody>
          <a:bodyPr lIns="92075" tIns="46038" rIns="92075" bIns="46038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40DC37-D494-4A5A-9F3B-6DA2C656A129}" type="slidenum">
              <a:rPr lang="en-US" altLang="zh-TW"/>
            </a:fld>
            <a:endParaRPr lang="en-US" altLang="zh-TW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3B1296-DCB2-4244-821E-4591E0C1BD17}" type="slidenum">
              <a:rPr lang="en-US" altLang="zh-TW"/>
            </a:fld>
            <a:endParaRPr lang="en-US" altLang="zh-TW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F17D53-51D5-402A-B855-F6BD2DE9CF38}" type="slidenum">
              <a:rPr lang="en-US" altLang="zh-TW"/>
            </a:fld>
            <a:endParaRPr lang="en-US" altLang="zh-TW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D1D641-1B67-4870-8F1B-CACB9E9ABBD7}" type="slidenum">
              <a:rPr lang="en-US" altLang="zh-TW"/>
            </a:fld>
            <a:endParaRPr lang="en-US" altLang="zh-TW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F6E5E1-DEC6-4113-8411-E8450930BF7B}" type="slidenum">
              <a:rPr lang="en-US" altLang="zh-TW"/>
            </a:fld>
            <a:endParaRPr lang="en-US" altLang="zh-TW"/>
          </a:p>
        </p:txBody>
      </p:sp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3851275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3851275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algn="r"/>
            <a:r>
              <a:rPr lang="en-US" altLang="zh-TW" sz="1200">
                <a:latin typeface="Times New Roman" panose="02020603050405020304" pitchFamily="18" charset="0"/>
              </a:rPr>
              <a:t>15</a:t>
            </a:r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0" y="9379985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2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8213" y="746125"/>
            <a:ext cx="4921250" cy="36909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</p:spPr>
      </p:sp>
      <p:sp>
        <p:nvSpPr>
          <p:cNvPr id="422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993"/>
            <a:ext cx="4984750" cy="4443649"/>
          </a:xfrm>
          <a:prstGeom prst="rect">
            <a:avLst/>
          </a:prstGeom>
          <a:noFill/>
          <a:ln>
            <a:miter lim="800000"/>
          </a:ln>
        </p:spPr>
        <p:txBody>
          <a:bodyPr lIns="92075" tIns="46038" rIns="92075" bIns="46038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E6D890-9ADB-4647-AD5E-65189000F300}" type="slidenum">
              <a:rPr lang="en-US" altLang="zh-TW"/>
            </a:fld>
            <a:endParaRPr lang="en-US" altLang="zh-TW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273A53-CD30-426D-9CC9-8DD347D3E05A}" type="slidenum">
              <a:rPr lang="en-US" altLang="zh-TW"/>
            </a:fld>
            <a:endParaRPr lang="en-US" altLang="zh-TW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CC377409-00F3-4152-88F4-E48A4AC567E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08198-4388-47EA-864F-DA5ED84BC2FF}" type="slidenum">
              <a:rPr lang="zh-TW" altLang="en-US"/>
            </a:fld>
            <a:endParaRPr lang="en-US" altLang="zh-TW"/>
          </a:p>
        </p:txBody>
      </p:sp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F97920B-135A-4953-8E64-7F2F177EFFC7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C7E37D-F2CB-4586-8F6B-4849F08C324A}" type="slidenum">
              <a:rPr lang="en-US" altLang="zh-TW"/>
            </a:fld>
            <a:endParaRPr lang="en-US" altLang="zh-TW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F67981-3171-4A3E-9AFD-E6B89E3EFBCD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3AC2D-7F3F-4E3F-BC49-23F2C2007E18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3F312-EEDE-4C2E-82ED-2721530A2A86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EEBF-5D23-4BE9-B0F2-769704796122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3F312-EEDE-4C2E-82ED-2721530A2A86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3F312-EEDE-4C2E-82ED-2721530A2A86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4D516-D0BB-4DC9-AE7C-513B3413BE9F}" type="slidenum">
              <a:rPr lang="en-US" altLang="zh-TW" smtClean="0">
                <a:ea typeface="新細明體" panose="02020500000000000000" pitchFamily="18" charset="-120"/>
              </a:rPr>
            </a:fld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463C61-CCBB-4D57-8503-B0254C7A0B7D}" type="slidenum">
              <a:rPr lang="en-US" altLang="zh-TW"/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750C58-3733-4BED-913F-912066C86158}" type="slidenum">
              <a:rPr lang="en-US" altLang="zh-TW"/>
            </a:fld>
            <a:endParaRPr lang="en-US" altLang="zh-TW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25" y="744538"/>
            <a:ext cx="4921250" cy="36909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</a:ln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993"/>
            <a:ext cx="4983162" cy="4443649"/>
          </a:xfrm>
          <a:prstGeom prst="rect">
            <a:avLst/>
          </a:prstGeom>
          <a:noFill/>
          <a:ln>
            <a:miter lim="800000"/>
          </a:ln>
        </p:spPr>
        <p:txBody>
          <a:bodyPr lIns="92075" tIns="46038" rIns="92075" bIns="46038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D938566-6D47-4151-AD59-342498D85BF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55898-FA27-4991-B3CD-A106A6D0AE1A}" type="slidenum">
              <a:rPr lang="zh-TW" altLang="en-US"/>
            </a:fld>
            <a:endParaRPr lang="en-US" altLang="zh-TW"/>
          </a:p>
        </p:txBody>
      </p:sp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8A51A51-2ED3-4FCB-B233-78D764C624D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F6FDAD4-C449-4985-8C33-0D423DB0B8A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45D40-76AF-4D4F-B403-3B249EA283FB}" type="slidenum">
              <a:rPr lang="zh-TW" altLang="en-US"/>
            </a:fld>
            <a:endParaRPr lang="en-US" altLang="zh-TW"/>
          </a:p>
        </p:txBody>
      </p:sp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87A79B2-7EB9-4E0D-B8DB-0398A797D77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F432C0D-DCC3-4CBE-B8A0-CAEC49C4742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44A1A-F0CB-49D2-B456-63DD81700834}" type="slidenum">
              <a:rPr lang="zh-TW" altLang="en-US"/>
            </a:fld>
            <a:endParaRPr lang="en-US" altLang="zh-TW"/>
          </a:p>
        </p:txBody>
      </p:sp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DF92200-4579-4AC2-B5D9-2B6FA265BF03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15A1952-A80C-4C4E-A609-B30A1A5F1A6E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30139-E0FC-45ED-9520-7861E76180E4}" type="slidenum">
              <a:rPr lang="zh-TW" altLang="en-US"/>
            </a:fld>
            <a:endParaRPr lang="en-US" altLang="zh-TW"/>
          </a:p>
        </p:txBody>
      </p:sp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6C59C24-6483-4BDB-9065-AC1E8613FB05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9B6F2BD-34DC-4922-B30B-4A2FFEFE5BD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BE316-49E8-4D75-BE17-F1098C0D2379}" type="slidenum">
              <a:rPr lang="zh-TW" altLang="en-US"/>
            </a:fld>
            <a:endParaRPr lang="en-US" altLang="zh-TW"/>
          </a:p>
        </p:txBody>
      </p:sp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B4012EE-6F53-4114-858B-B23BD793511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FAAE32-FECA-4DF4-9D4E-12EBAC5F1F22}" type="slidenum">
              <a:rPr lang="en-US" altLang="zh-TW"/>
            </a:fld>
            <a:endParaRPr lang="en-US" altLang="zh-TW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EE71C7F2-37BA-41C7-86C7-675EEC33794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13CD6-C3FF-4F0B-BB7A-55A7D26AC9BE}" type="slidenum">
              <a:rPr lang="zh-TW" altLang="en-US"/>
            </a:fld>
            <a:endParaRPr lang="en-US" altLang="zh-TW"/>
          </a:p>
        </p:txBody>
      </p:sp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D59EBCEF-1820-4781-BD49-D9013326918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BF8E48F-49FC-4487-9D54-C54E0B9A5B0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DB9E8-9E63-4FF7-BF2F-49D5DD46C67F}" type="slidenum">
              <a:rPr lang="zh-TW" altLang="en-US"/>
            </a:fld>
            <a:endParaRPr lang="en-US" altLang="zh-TW"/>
          </a:p>
        </p:txBody>
      </p:sp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4A40C1F5-1735-4260-B89F-EF0749F509E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11DF1F3-5322-49FF-9BEB-563902F187D9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68E5-9CF8-43ED-98EA-318EFA19998B}" type="slidenum">
              <a:rPr lang="zh-TW" altLang="en-US"/>
            </a:fld>
            <a:endParaRPr lang="en-US" altLang="zh-TW"/>
          </a:p>
        </p:txBody>
      </p:sp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DFB5CBA9-5646-4CB6-A3D6-6BDC18D58B0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9D32730-3090-4354-80BB-626FF92FA046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C04C94-3857-4EDF-9CB6-41A2215C9D9A}" type="slidenum">
              <a:rPr lang="zh-TW" altLang="en-US"/>
            </a:fld>
            <a:endParaRPr lang="en-US" altLang="zh-TW"/>
          </a:p>
        </p:txBody>
      </p:sp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7FE039C-2EB9-4E54-9821-A9ACF5465F16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112500B-B911-4D87-A8F4-6FA7C7EEE15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618F85-AAE1-49F4-9163-6387038321FB}" type="slidenum">
              <a:rPr lang="zh-TW" altLang="en-US"/>
            </a:fld>
            <a:endParaRPr lang="en-US" altLang="zh-TW"/>
          </a:p>
        </p:txBody>
      </p:sp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DABAFDF5-41AC-4C2A-842E-8426FF219C7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6DE83245-B569-4574-8C35-EE9B9A95F0E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D6B795-7411-457B-AC63-91E9AA43971F}" type="slidenum">
              <a:rPr lang="zh-TW" altLang="en-US"/>
            </a:fld>
            <a:endParaRPr lang="en-US" altLang="zh-TW"/>
          </a:p>
        </p:txBody>
      </p:sp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E64F88F-0301-44C3-9E76-0DA07FE03B5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B77E07D2-CA5F-4581-B2CA-0C6D41CF281D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CE3587-4419-4A36-8144-D33D8C143300}" type="slidenum">
              <a:rPr lang="zh-TW" altLang="en-US"/>
            </a:fld>
            <a:endParaRPr lang="en-US" altLang="zh-TW"/>
          </a:p>
        </p:txBody>
      </p:sp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920F443-AC5A-420A-A8C3-2910CF1F6E0C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B3BDA75B-5C41-4566-88F8-EA65D77E9C4E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B7C3FD-4BBD-456E-9026-4C8454FE5DD9}" type="slidenum">
              <a:rPr lang="zh-TW" altLang="en-US"/>
            </a:fld>
            <a:endParaRPr lang="en-US" altLang="zh-TW"/>
          </a:p>
        </p:txBody>
      </p:sp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EE247B14-5EFD-400F-A916-1381F21B91C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02A541B-F129-45FE-ABDF-1B75383D802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DD800-C968-4C5F-8E98-4ECDD5A945E2}" type="slidenum">
              <a:rPr lang="zh-TW" altLang="en-US"/>
            </a:fld>
            <a:endParaRPr lang="en-US" altLang="zh-TW"/>
          </a:p>
        </p:txBody>
      </p:sp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34BC003-05CD-41F6-BE40-4F832D83F65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771AAA21-5B2D-4E01-9EDE-B5C5D7A20D5E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B6EB9-3A4B-4F46-8A19-98AA417D3F80}" type="slidenum">
              <a:rPr lang="zh-TW" altLang="en-US"/>
            </a:fld>
            <a:endParaRPr lang="en-US" altLang="zh-TW"/>
          </a:p>
        </p:txBody>
      </p:sp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1FC2F61F-9D76-4686-81F0-43125BA54BC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0FB5476-2520-45C1-9115-2656C6553D6D}" type="slidenum">
              <a:rPr lang="en-US" altLang="zh-TW"/>
            </a:fld>
            <a:endParaRPr lang="en-US" altLang="zh-TW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ED35A94-894E-4F00-B04B-23C8837535F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A9E11-B444-4520-BAAD-26E4A3834B64}" type="slidenum">
              <a:rPr lang="zh-TW" altLang="en-US"/>
            </a:fld>
            <a:endParaRPr lang="en-US" altLang="zh-TW"/>
          </a:p>
        </p:txBody>
      </p:sp>
      <p:sp>
        <p:nvSpPr>
          <p:cNvPr id="7475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599CED7B-56BF-4674-BA51-2E0E2604A21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8FD8C161-FECB-43F8-B17E-8911D82D7FD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0730-74F9-4FFA-BEA4-E3724E28BAC5}" type="slidenum">
              <a:rPr lang="zh-TW" altLang="en-US"/>
            </a:fld>
            <a:endParaRPr lang="en-US" altLang="zh-TW"/>
          </a:p>
        </p:txBody>
      </p:sp>
      <p:sp>
        <p:nvSpPr>
          <p:cNvPr id="7680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D153302-A5F7-4183-98FE-B7224A90BE8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7478B8E-9888-4F25-8D5C-0F242BE5E673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FA28E-5A3A-4821-9D13-EC5BC76477AC}" type="slidenum">
              <a:rPr lang="zh-TW" altLang="en-US"/>
            </a:fld>
            <a:endParaRPr lang="en-US" altLang="zh-TW"/>
          </a:p>
        </p:txBody>
      </p:sp>
      <p:sp>
        <p:nvSpPr>
          <p:cNvPr id="7884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D49155B-7788-4A4B-86B5-1B3865373A2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D9625E1-71DE-48FC-83E9-B84B0681F44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E41264-3E77-4FA0-B8BF-3E50B3921F48}" type="slidenum">
              <a:rPr lang="zh-TW" altLang="en-US"/>
            </a:fld>
            <a:endParaRPr lang="en-US" altLang="zh-TW"/>
          </a:p>
        </p:txBody>
      </p:sp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141ABEE-CF32-4B4A-A8ED-00665872B36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13FFED0-66E0-4A69-92B0-3D6B6354EC83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C8BA4-60AB-415A-A9A1-3CD8AB05C4A6}" type="slidenum">
              <a:rPr lang="zh-TW" altLang="en-US"/>
            </a:fld>
            <a:endParaRPr lang="en-US" altLang="zh-TW"/>
          </a:p>
        </p:txBody>
      </p:sp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D752114-FB10-4128-873E-03B6ACF0F72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70B057E-4161-4ACF-9B1A-25CC08EFE6E6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8E5D2D-F12D-4329-9B1B-B2CF9A717B8B}" type="slidenum">
              <a:rPr lang="zh-TW" altLang="en-US"/>
            </a:fld>
            <a:endParaRPr lang="en-US" altLang="zh-TW"/>
          </a:p>
        </p:txBody>
      </p:sp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28A777E-9899-4F00-8D7F-26BF1370418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1AED1AD-8CD9-4170-A641-DBB902ECE3C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09952-EE2F-482B-9F69-09034D38EA23}" type="slidenum">
              <a:rPr lang="zh-TW" altLang="en-US"/>
            </a:fld>
            <a:endParaRPr lang="en-US" altLang="zh-TW"/>
          </a:p>
        </p:txBody>
      </p:sp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0995041-9231-410E-A665-E720AD6C80E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93D1892-C6B0-4E2C-A098-F3189277E22D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2A06F6-71AC-4831-A15F-CC548A8A5390}" type="slidenum">
              <a:rPr lang="zh-TW" altLang="en-US"/>
            </a:fld>
            <a:endParaRPr lang="en-US" altLang="zh-TW"/>
          </a:p>
        </p:txBody>
      </p:sp>
      <p:sp>
        <p:nvSpPr>
          <p:cNvPr id="8908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CC5FD87-5A09-4993-A8A9-83DAF49822E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1CFA7D-7386-4901-8BD5-FE769484047F}" type="slidenum">
              <a:rPr lang="en-US" altLang="zh-TW"/>
            </a:fld>
            <a:endParaRPr lang="en-US" altLang="zh-TW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C0B8543F-EA2C-4351-A207-C0D8CD58C86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7F980F-5522-4703-9AE2-CD692F8D39DD}" type="slidenum">
              <a:rPr lang="zh-TW" altLang="en-US"/>
            </a:fld>
            <a:endParaRPr lang="en-US" altLang="zh-TW"/>
          </a:p>
        </p:txBody>
      </p:sp>
      <p:sp>
        <p:nvSpPr>
          <p:cNvPr id="9318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5655D61-81B7-4E2B-B4AB-FBECBF9DAAB0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3E3C6D-17CD-45D2-88A1-6B42CF0D3D89}" type="slidenum">
              <a:rPr lang="en-US" altLang="zh-TW"/>
            </a:fld>
            <a:endParaRPr lang="en-US" altLang="zh-TW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830F22F-2F0D-4195-8425-EF8B7B32E163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7CC488-5ED5-4056-B5AD-AFC6C19E151B}" type="slidenum">
              <a:rPr lang="zh-TW" altLang="en-US"/>
            </a:fld>
            <a:endParaRPr lang="en-US" altLang="zh-TW"/>
          </a:p>
        </p:txBody>
      </p:sp>
      <p:sp>
        <p:nvSpPr>
          <p:cNvPr id="9523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A39C79C-F01B-4238-AA55-9D032865863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7F33723-D4D6-481B-9F48-A98B9305CD2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747515-8462-44F9-84E5-B01CE765F4A3}" type="slidenum">
              <a:rPr lang="zh-TW" altLang="en-US"/>
            </a:fld>
            <a:endParaRPr lang="en-US" altLang="zh-TW"/>
          </a:p>
        </p:txBody>
      </p:sp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C71FD7D-CDC8-400E-830A-BD338479F93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7F33723-D4D6-481B-9F48-A98B9305CD2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747515-8462-44F9-84E5-B01CE765F4A3}" type="slidenum">
              <a:rPr lang="zh-TW" altLang="en-US"/>
            </a:fld>
            <a:endParaRPr lang="en-US" altLang="zh-TW"/>
          </a:p>
        </p:txBody>
      </p:sp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C71FD7D-CDC8-400E-830A-BD338479F93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6B9F284C-82F1-4FA2-88DA-3AC48B928468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CBC60-7F3E-4E5B-A65A-73AAB018055E}" type="slidenum">
              <a:rPr lang="zh-TW" altLang="en-US"/>
            </a:fld>
            <a:endParaRPr lang="en-US" altLang="zh-TW"/>
          </a:p>
        </p:txBody>
      </p:sp>
      <p:sp>
        <p:nvSpPr>
          <p:cNvPr id="9932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9D0C162-BB23-47B9-8A48-4E23273DAB2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69E0586-57C7-4470-BFBC-28CA5F84313A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4E4414-9090-4DEE-957B-61DA7A4B238B}" type="slidenum">
              <a:rPr lang="zh-TW" altLang="en-US"/>
            </a:fld>
            <a:endParaRPr lang="en-US" altLang="zh-TW"/>
          </a:p>
        </p:txBody>
      </p:sp>
      <p:sp>
        <p:nvSpPr>
          <p:cNvPr id="10137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8AE821B-8966-4F00-A251-2C45B3E364B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2231BDA-558A-41E1-BC97-470C19B0C3AF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44758-BB6A-44B4-B74C-1D42C73D3700}" type="slidenum">
              <a:rPr lang="zh-TW" altLang="en-US"/>
            </a:fld>
            <a:endParaRPr lang="en-US" altLang="zh-TW"/>
          </a:p>
        </p:txBody>
      </p:sp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E5E2D6D-2E27-469D-8E3C-18DA071F50C7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FBDA140-259A-493B-A062-56A9D21FBC1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B981-C1B3-466E-8280-431E12927E29}" type="slidenum">
              <a:rPr lang="zh-TW" altLang="en-US"/>
            </a:fld>
            <a:endParaRPr lang="en-US" altLang="zh-TW"/>
          </a:p>
        </p:txBody>
      </p:sp>
      <p:sp>
        <p:nvSpPr>
          <p:cNvPr id="10547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DE1292D-CC1A-4277-9E07-55FF3ABE8DD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EB9BB4E8-14D4-4D81-8603-557FC110D7E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2D8A8-C9C3-4276-9A06-2EE8896EB026}" type="slidenum">
              <a:rPr lang="zh-TW" altLang="en-US"/>
            </a:fld>
            <a:endParaRPr lang="en-US" altLang="zh-TW"/>
          </a:p>
        </p:txBody>
      </p:sp>
      <p:sp>
        <p:nvSpPr>
          <p:cNvPr id="10752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291C360-FFE4-47D4-9777-BB7D0ECBF4F3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ADBD72B-76F8-462C-8FFC-90DB9B1D9B53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B49F5-73F9-43C1-8AE3-71F9CF691C18}" type="slidenum">
              <a:rPr lang="zh-TW" altLang="en-US"/>
            </a:fld>
            <a:endParaRPr lang="en-US" altLang="zh-TW"/>
          </a:p>
        </p:txBody>
      </p:sp>
      <p:sp>
        <p:nvSpPr>
          <p:cNvPr id="10956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35A06F44-27C5-4BE5-958A-969E34FCBE76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3073E66-378B-469F-9043-86D20FD5E7D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0F196F-426B-4945-A8B1-63612628051E}" type="slidenum">
              <a:rPr lang="zh-TW" altLang="en-US"/>
            </a:fld>
            <a:endParaRPr lang="en-US" altLang="zh-TW"/>
          </a:p>
        </p:txBody>
      </p:sp>
      <p:sp>
        <p:nvSpPr>
          <p:cNvPr id="11161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5F843C32-3660-4755-BF4D-34AEE305F7C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4390914-84CB-4172-949C-9D86ABC89A7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792C65-AEA4-41F0-A7CB-1C5CC167B7B1}" type="slidenum">
              <a:rPr lang="zh-TW" altLang="en-US"/>
            </a:fld>
            <a:endParaRPr lang="en-US" altLang="zh-TW"/>
          </a:p>
        </p:txBody>
      </p:sp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8AE0349-65CC-436D-BB82-ECE69046996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A2E0954-5850-475B-B016-D6B0D029A97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09834B-AE38-449D-BEBA-9A7D3AA1C1A2}" type="slidenum">
              <a:rPr lang="zh-TW" altLang="en-US"/>
            </a:fld>
            <a:endParaRPr lang="en-US" altLang="zh-TW"/>
          </a:p>
        </p:txBody>
      </p:sp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8E03C2D-0F5C-4AF9-AC39-54B2049EFC8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A45147B-F3C1-4B92-97D7-D5AD62E0E3BB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DE80F-5EE4-4742-A36C-9D9E08981887}" type="slidenum">
              <a:rPr lang="zh-TW" altLang="en-US"/>
            </a:fld>
            <a:endParaRPr lang="en-US" altLang="zh-TW"/>
          </a:p>
        </p:txBody>
      </p:sp>
      <p:sp>
        <p:nvSpPr>
          <p:cNvPr id="11571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537E302-05B2-4770-95FF-3E669F7A956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F63F1E2-3499-40F7-9487-B806E94D8FBF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C447-586D-475B-A602-194BE3D40FD7}" type="slidenum">
              <a:rPr lang="zh-TW" altLang="en-US"/>
            </a:fld>
            <a:endParaRPr lang="en-US" altLang="zh-TW"/>
          </a:p>
        </p:txBody>
      </p:sp>
      <p:sp>
        <p:nvSpPr>
          <p:cNvPr id="11776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0C8C306-F663-4442-B458-05553BE754C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7C122482-48B0-41DB-8B51-98371F8CB52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767AC-E499-4299-A048-9EE6183ACC81}" type="slidenum">
              <a:rPr lang="zh-TW" altLang="en-US"/>
            </a:fld>
            <a:endParaRPr lang="en-US" altLang="zh-TW"/>
          </a:p>
        </p:txBody>
      </p:sp>
      <p:sp>
        <p:nvSpPr>
          <p:cNvPr id="11980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D256BA0-798A-461E-87CD-733692769BEA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FB9B23E-932D-412E-8327-105875DE70F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067B8E-BAA8-497F-B88B-E90991BADAA0}" type="slidenum">
              <a:rPr lang="zh-TW" altLang="en-US"/>
            </a:fld>
            <a:endParaRPr lang="en-US" altLang="zh-TW"/>
          </a:p>
        </p:txBody>
      </p:sp>
      <p:sp>
        <p:nvSpPr>
          <p:cNvPr id="12185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5277531-B1F3-4992-A229-58A3D73FCDB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525E242-0D80-452E-A085-36875A15EAD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6B38E-6CD8-4B24-AB52-C47C1A11118C}" type="slidenum">
              <a:rPr lang="zh-TW" altLang="en-US"/>
            </a:fld>
            <a:endParaRPr lang="en-US" altLang="zh-TW"/>
          </a:p>
        </p:txBody>
      </p:sp>
      <p:sp>
        <p:nvSpPr>
          <p:cNvPr id="12390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F997F68-DD29-4947-8E1D-110296F4017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5E78B93-4C16-4CDE-9237-5C9842933BB6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B92CB-2838-4622-AB1A-3BF8C072B4B6}" type="slidenum">
              <a:rPr lang="zh-TW" altLang="en-US"/>
            </a:fld>
            <a:endParaRPr lang="en-US" altLang="zh-TW"/>
          </a:p>
        </p:txBody>
      </p:sp>
      <p:sp>
        <p:nvSpPr>
          <p:cNvPr id="12595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D1AD2A79-40AA-4801-B8EF-8D23FCEBE5B0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1CD1F19-9C7A-4AC7-8F4A-904680D83BEA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84D57-90FA-42D8-ADFE-EDD0247BBCAC}" type="slidenum">
              <a:rPr lang="zh-TW" altLang="en-US"/>
            </a:fld>
            <a:endParaRPr lang="en-US" altLang="zh-TW"/>
          </a:p>
        </p:txBody>
      </p:sp>
      <p:sp>
        <p:nvSpPr>
          <p:cNvPr id="12800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F88E82F-141C-47DC-9E7A-BC317CC19ED5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2C5C492-F2BB-4FB2-AD82-D54877B03F9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29C5C-46FE-4DA6-A256-DF4FA3A93308}" type="slidenum">
              <a:rPr lang="zh-TW" altLang="en-US"/>
            </a:fld>
            <a:endParaRPr lang="en-US" altLang="zh-TW"/>
          </a:p>
        </p:txBody>
      </p:sp>
      <p:sp>
        <p:nvSpPr>
          <p:cNvPr id="13004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6F1BF37-E76A-4DA2-8D63-AD5C9E6F9FE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66123AF-CDBC-459D-AB18-A165CDD2F4C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082BE-263C-4556-BFE2-0037C7CC1E8C}" type="slidenum">
              <a:rPr lang="zh-TW" altLang="en-US"/>
            </a:fld>
            <a:endParaRPr lang="en-US" altLang="zh-TW"/>
          </a:p>
        </p:txBody>
      </p:sp>
      <p:sp>
        <p:nvSpPr>
          <p:cNvPr id="13209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EA549FCD-87C4-4B30-B7A0-173C90D181FC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4390914-84CB-4172-949C-9D86ABC89A7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792C65-AEA4-41F0-A7CB-1C5CC167B7B1}" type="slidenum">
              <a:rPr lang="zh-TW" altLang="en-US"/>
            </a:fld>
            <a:endParaRPr lang="en-US" altLang="zh-TW"/>
          </a:p>
        </p:txBody>
      </p:sp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8AE0349-65CC-436D-BB82-ECE69046996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8ED63A2-834C-457D-A52E-86E7B395F48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E1E963-7648-48C6-8CBF-9BBF050F1D7D}" type="slidenum">
              <a:rPr lang="zh-TW" altLang="en-US"/>
            </a:fld>
            <a:endParaRPr lang="en-US" altLang="zh-TW"/>
          </a:p>
        </p:txBody>
      </p:sp>
      <p:sp>
        <p:nvSpPr>
          <p:cNvPr id="13414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5A8FA863-5E5D-4A70-B640-BEFB522514C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C7C6D78C-0541-44FE-96B7-BCBE4D58554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17619F-6216-498E-90F5-68018F14E8B8}" type="slidenum">
              <a:rPr lang="zh-TW" altLang="en-US"/>
            </a:fld>
            <a:endParaRPr lang="en-US" altLang="zh-TW"/>
          </a:p>
        </p:txBody>
      </p:sp>
      <p:sp>
        <p:nvSpPr>
          <p:cNvPr id="13619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494A449D-1D8C-4FBD-A98E-409DFE1285C3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B61FA85E-1927-4341-A811-44DEF378D65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B92947-9E1A-417C-8F8F-F3584691D500}" type="slidenum">
              <a:rPr lang="zh-TW" altLang="en-US"/>
            </a:fld>
            <a:endParaRPr lang="en-US" altLang="zh-TW"/>
          </a:p>
        </p:txBody>
      </p:sp>
      <p:sp>
        <p:nvSpPr>
          <p:cNvPr id="13824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A671891-B6B0-4FFB-845D-FDB6E971C1D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0BDF88F-360D-4F84-9E03-5356E9BA520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807FD2-DE08-444E-9F0E-F287AC17484B}" type="slidenum">
              <a:rPr lang="zh-TW" altLang="en-US"/>
            </a:fld>
            <a:endParaRPr lang="en-US" altLang="zh-TW"/>
          </a:p>
        </p:txBody>
      </p:sp>
      <p:sp>
        <p:nvSpPr>
          <p:cNvPr id="14028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4E83C02-8329-41C8-A74D-3ABAB71D5678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52A9F742-76F5-4980-A8D7-B136AE63FA9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5ADCB-BD76-43B4-BD63-BD57AE1364C2}" type="slidenum">
              <a:rPr lang="zh-TW" altLang="en-US"/>
            </a:fld>
            <a:endParaRPr lang="en-US" altLang="zh-TW"/>
          </a:p>
        </p:txBody>
      </p:sp>
      <p:sp>
        <p:nvSpPr>
          <p:cNvPr id="14233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32E599A-A2D5-459D-ABDB-798D1292F9B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670609E5-D691-4AB9-B47C-7DB66173CF57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996DE-1A21-4D35-A04F-51A2B04C6329}" type="slidenum">
              <a:rPr lang="zh-TW" altLang="en-US"/>
            </a:fld>
            <a:endParaRPr lang="en-US" altLang="zh-TW"/>
          </a:p>
        </p:txBody>
      </p:sp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E8934E4A-3BAC-451A-A48D-24D9282D5A6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4BBB73C-A04B-4A31-A8B7-3B683E95D3FB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F3C01-CC38-4EAF-9C2E-E27D2604CCFA}" type="slidenum">
              <a:rPr lang="zh-TW" altLang="en-US"/>
            </a:fld>
            <a:endParaRPr lang="en-US" altLang="zh-TW"/>
          </a:p>
        </p:txBody>
      </p:sp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C905216-5934-47CC-ACE6-CBC82600901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3FAE8417-0EBE-421A-A357-F570FA4534A2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E789AC-EEE9-48F6-9A22-671F7F9FF82A}" type="slidenum">
              <a:rPr lang="zh-TW" altLang="en-US"/>
            </a:fld>
            <a:endParaRPr lang="en-US" altLang="zh-TW"/>
          </a:p>
        </p:txBody>
      </p:sp>
      <p:sp>
        <p:nvSpPr>
          <p:cNvPr id="14848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C680EF0C-9732-4838-B059-B2D4E32D0076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EBB1E7E-5D11-4664-AE90-A3C337159F8B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7CED20-B87E-4E3E-A056-941951E6EACE}" type="slidenum">
              <a:rPr lang="zh-TW" altLang="en-US"/>
            </a:fld>
            <a:endParaRPr lang="en-US" altLang="zh-TW"/>
          </a:p>
        </p:txBody>
      </p:sp>
      <p:sp>
        <p:nvSpPr>
          <p:cNvPr id="15052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0C85521-546F-4763-B618-5A7145AD0DA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9B356BB-8F12-478D-A72C-A9C10848C50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E6DD6-DFE2-4819-A96E-D89A62D4286B}" type="slidenum">
              <a:rPr lang="zh-TW" altLang="en-US"/>
            </a:fld>
            <a:endParaRPr lang="en-US" altLang="zh-TW"/>
          </a:p>
        </p:txBody>
      </p:sp>
      <p:sp>
        <p:nvSpPr>
          <p:cNvPr id="15257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9673A4F-8E36-4110-89D3-5822DCAB6B0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D8528C5-32F6-4071-AA61-F64678EC76D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3837A-921E-475D-9C5C-75E1BC81D7B5}" type="slidenum">
              <a:rPr lang="zh-TW" altLang="en-US"/>
            </a:fld>
            <a:endParaRPr lang="en-US" altLang="zh-TW"/>
          </a:p>
        </p:txBody>
      </p:sp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00D5AD7-3ABB-4417-A3D4-FA8EFF34ED15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6CBF2F4-9770-43AD-A22F-2CAE10FD4746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A3D4EB-D92A-4E08-A4FF-2E6D43998DD9}" type="slidenum">
              <a:rPr lang="zh-TW" altLang="en-US"/>
            </a:fld>
            <a:endParaRPr lang="en-US" altLang="zh-TW"/>
          </a:p>
        </p:txBody>
      </p:sp>
      <p:sp>
        <p:nvSpPr>
          <p:cNvPr id="15462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EB924F75-2FCA-4BB6-A7F3-59F6F4BFED2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9B93348-CB48-4157-846E-A34B0D32F19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029EA-B03A-4427-86C6-B88E064D22A8}" type="slidenum">
              <a:rPr lang="zh-TW" altLang="en-US"/>
            </a:fld>
            <a:endParaRPr lang="en-US" altLang="zh-TW"/>
          </a:p>
        </p:txBody>
      </p:sp>
      <p:sp>
        <p:nvSpPr>
          <p:cNvPr id="15872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1DD15787-F114-4FC0-AB6B-1762446D11B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361304D2-88C8-445A-8FE1-B7A11846EF06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9A06F-9610-446A-9098-04E55E027DD9}" type="slidenum">
              <a:rPr lang="zh-TW" altLang="en-US"/>
            </a:fld>
            <a:endParaRPr lang="en-US" altLang="zh-TW"/>
          </a:p>
        </p:txBody>
      </p:sp>
      <p:sp>
        <p:nvSpPr>
          <p:cNvPr id="15667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B996FAF7-74A5-4A9D-81E0-AFF1C311CE28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65E13EF-35AE-4B3D-9990-4903BFA1E45E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8B156-92BA-4CEF-98D5-70D18C8AB006}" type="slidenum">
              <a:rPr lang="zh-TW" altLang="en-US"/>
            </a:fld>
            <a:endParaRPr lang="en-US" altLang="zh-TW"/>
          </a:p>
        </p:txBody>
      </p:sp>
      <p:sp>
        <p:nvSpPr>
          <p:cNvPr id="16076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CE2FB3A-1653-46DA-B1EF-9C3588D7C88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F58F255-0F51-406A-A08E-E2C5E3F459D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33FA29-7E8D-45CB-A9C6-7EAEDE1E23E9}" type="slidenum">
              <a:rPr lang="zh-TW" altLang="en-US"/>
            </a:fld>
            <a:endParaRPr lang="en-US" altLang="zh-TW"/>
          </a:p>
        </p:txBody>
      </p:sp>
      <p:sp>
        <p:nvSpPr>
          <p:cNvPr id="16281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4934A5DF-D8F9-4923-9613-A8FB7107AD0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8F81476E-A1EF-4001-96D0-E0153ACA4B1D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DDF55-5CF8-4D49-AC43-A8104D323F1A}" type="slidenum">
              <a:rPr lang="zh-TW" altLang="en-US"/>
            </a:fld>
            <a:endParaRPr lang="en-US" altLang="zh-TW"/>
          </a:p>
        </p:txBody>
      </p:sp>
      <p:sp>
        <p:nvSpPr>
          <p:cNvPr id="16691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89D566CC-C8BB-4C4C-8FBB-36BD0C8D9D91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AD90551-45EF-4217-81D1-35B22F8765B2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F6202-FE8C-424A-8537-7A7E7A16F00D}" type="slidenum">
              <a:rPr lang="zh-TW" altLang="en-US"/>
            </a:fld>
            <a:endParaRPr lang="en-US" altLang="zh-TW"/>
          </a:p>
        </p:txBody>
      </p:sp>
      <p:sp>
        <p:nvSpPr>
          <p:cNvPr id="16896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EEE2376-313D-4F23-BCF3-99C6B857730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E9F52E9-A275-4778-9E30-6C59DDD3DBBF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09154A-E2DB-4D66-B91E-A5768060456A}" type="slidenum">
              <a:rPr lang="zh-TW" altLang="en-US"/>
            </a:fld>
            <a:endParaRPr lang="en-US" altLang="zh-TW"/>
          </a:p>
        </p:txBody>
      </p:sp>
      <p:sp>
        <p:nvSpPr>
          <p:cNvPr id="17100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CCE17794-E9AA-40CC-BCB1-FC0D7DF7B48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DAE745E-32FA-48C3-A323-155F254C1932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1F5A-1D2A-4ACB-803E-48D532224129}" type="slidenum">
              <a:rPr lang="zh-TW" altLang="en-US"/>
            </a:fld>
            <a:endParaRPr lang="en-US" altLang="zh-TW"/>
          </a:p>
        </p:txBody>
      </p:sp>
      <p:sp>
        <p:nvSpPr>
          <p:cNvPr id="17305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9B32C22-92FA-4C07-B0E3-6958EAD309D7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1674FC6-87F5-498A-8C9A-1880523B90F4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52792-7141-4B56-B145-651AD9A1F64A}" type="slidenum">
              <a:rPr lang="zh-TW" altLang="en-US"/>
            </a:fld>
            <a:endParaRPr lang="en-US" altLang="zh-TW"/>
          </a:p>
        </p:txBody>
      </p:sp>
      <p:sp>
        <p:nvSpPr>
          <p:cNvPr id="17510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3953288-A34A-4D46-A9B6-22C1D50F0ED5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8C411327-6255-4C18-B730-B92FAD3B15E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6E2CD-456B-4347-AFFB-86609E19884F}" type="slidenum">
              <a:rPr lang="zh-TW" altLang="en-US"/>
            </a:fld>
            <a:endParaRPr lang="en-US" altLang="zh-TW"/>
          </a:p>
        </p:txBody>
      </p:sp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50532323-D6A8-4B09-BC77-E0F66109C436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8E4366D0-5034-4B7F-8832-3A8E22B227AF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2EA83-2A50-4669-97AA-06086D84BCB0}" type="slidenum">
              <a:rPr lang="zh-TW" altLang="en-US"/>
            </a:fld>
            <a:endParaRPr lang="en-US" altLang="zh-TW"/>
          </a:p>
        </p:txBody>
      </p:sp>
      <p:sp>
        <p:nvSpPr>
          <p:cNvPr id="17715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CEAACEF-9A6E-4B3E-BA81-D0522E4D291C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80CE2251-B029-462C-A816-08FA092F385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F9DA-D6DB-4775-8E57-4BCFCAF265C0}" type="slidenum">
              <a:rPr lang="zh-TW" altLang="en-US"/>
            </a:fld>
            <a:endParaRPr lang="en-US" altLang="zh-TW"/>
          </a:p>
        </p:txBody>
      </p:sp>
      <p:sp>
        <p:nvSpPr>
          <p:cNvPr id="17920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AC2FB9E-AF8A-4B8C-BDAE-38DA4BC2147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F4C3FC1-693E-4AB1-950D-7DDEDBB8839B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FFFD-7F12-45B5-A942-31BB0DF7DA23}" type="slidenum">
              <a:rPr lang="zh-TW" altLang="en-US"/>
            </a:fld>
            <a:endParaRPr lang="en-US" altLang="zh-TW"/>
          </a:p>
        </p:txBody>
      </p:sp>
      <p:sp>
        <p:nvSpPr>
          <p:cNvPr id="18124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C673B30E-9AE0-4FCC-ACC1-72480E905344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69AE29E-859F-447B-ADF2-1A8EF0E88552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05C3-CCD5-4848-AAAC-21C5813C274E}" type="slidenum">
              <a:rPr lang="zh-TW" altLang="en-US"/>
            </a:fld>
            <a:endParaRPr lang="en-US" altLang="zh-TW"/>
          </a:p>
        </p:txBody>
      </p:sp>
      <p:sp>
        <p:nvSpPr>
          <p:cNvPr id="18329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069B047C-24BC-4F95-A186-504F15C2E6D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7DEA1BF-ED1F-4845-AF06-66A363D25130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55A1F-146A-4BF2-A503-559AD6F42984}" type="slidenum">
              <a:rPr lang="zh-TW" altLang="en-US"/>
            </a:fld>
            <a:endParaRPr lang="en-US" altLang="zh-TW"/>
          </a:p>
        </p:txBody>
      </p:sp>
      <p:sp>
        <p:nvSpPr>
          <p:cNvPr id="18534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FB951BB8-B8F1-411B-AB34-6B7C16BE786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28B2D34-A3B5-4474-8CCE-5175C057613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38B489-093D-499C-88E5-CB126C37B0A8}" type="slidenum">
              <a:rPr lang="zh-TW" altLang="en-US"/>
            </a:fld>
            <a:endParaRPr lang="en-US" altLang="zh-TW"/>
          </a:p>
        </p:txBody>
      </p:sp>
      <p:sp>
        <p:nvSpPr>
          <p:cNvPr id="18739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CC4BD24A-759F-45F6-A0ED-8B0F864F73B3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0EB8F1D-BC27-484D-A921-133D83331BB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F81A91-012B-4FF4-8864-2D6CF2D14620}" type="slidenum">
              <a:rPr lang="zh-TW" altLang="en-US"/>
            </a:fld>
            <a:endParaRPr lang="en-US" altLang="zh-TW"/>
          </a:p>
        </p:txBody>
      </p:sp>
      <p:sp>
        <p:nvSpPr>
          <p:cNvPr id="189441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6AC2911-07BB-4DA4-BB4E-AB42EA70842E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D9B434B2-3047-4280-907C-0C87D044188A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13DF9A-D28F-437E-BD59-A80F0C776265}" type="slidenum">
              <a:rPr lang="zh-TW" altLang="en-US"/>
            </a:fld>
            <a:endParaRPr lang="en-US" altLang="zh-TW"/>
          </a:p>
        </p:txBody>
      </p:sp>
      <p:sp>
        <p:nvSpPr>
          <p:cNvPr id="19148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93CDB6B-334C-4B79-AA9C-87A375321C0B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4FD0BB6-8FD8-4B56-814B-8BBF8020CBFD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87B42-0A8E-40E4-883F-1D8757A51CE2}" type="slidenum">
              <a:rPr lang="zh-TW" altLang="en-US"/>
            </a:fld>
            <a:endParaRPr lang="en-US" altLang="zh-TW"/>
          </a:p>
        </p:txBody>
      </p:sp>
      <p:sp>
        <p:nvSpPr>
          <p:cNvPr id="19353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D7B05BD-2602-4AB1-BD13-CDE8A971F1F7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BA49AECC-41D0-4FED-8CBD-AD12938C17B5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09C365-160E-40BD-9DCD-F2BE3948E5CC}" type="slidenum">
              <a:rPr lang="zh-TW" altLang="en-US"/>
            </a:fld>
            <a:endParaRPr lang="en-US" altLang="zh-TW"/>
          </a:p>
        </p:txBody>
      </p:sp>
      <p:sp>
        <p:nvSpPr>
          <p:cNvPr id="19558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C1F5F71-BD83-4A5F-A86D-82604862CB42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90F261AC-EF7F-44A3-A137-8194B1E06C4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F03C3F-5803-48F1-BECA-E15345DB0575}" type="slidenum">
              <a:rPr lang="zh-TW" altLang="en-US"/>
            </a:fld>
            <a:endParaRPr lang="en-US" altLang="zh-TW"/>
          </a:p>
        </p:txBody>
      </p:sp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9305D867-7E0F-458F-8B9B-4833DD6B26B5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D55285E-8361-44E5-AE88-E8410AEAA55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C513BC-FA06-47DD-9390-3FA218044F76}" type="slidenum">
              <a:rPr lang="zh-TW" altLang="en-US"/>
            </a:fld>
            <a:endParaRPr lang="en-US" altLang="zh-TW"/>
          </a:p>
        </p:txBody>
      </p:sp>
      <p:sp>
        <p:nvSpPr>
          <p:cNvPr id="201729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29BBC7FC-2AA4-4674-A0DA-4203C789EA1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61CF2037-E602-4F81-BFAF-97C9FE1C976C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F3C218-5E20-49F2-9C61-53D6D3CC8827}" type="slidenum">
              <a:rPr lang="zh-TW" altLang="en-US"/>
            </a:fld>
            <a:endParaRPr lang="en-US" altLang="zh-TW"/>
          </a:p>
        </p:txBody>
      </p:sp>
      <p:sp>
        <p:nvSpPr>
          <p:cNvPr id="203777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765F84DC-8158-4B2B-921D-FDB8F5E7BCEF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F24CD881-FCDC-4B47-BE14-BDE3A31E73FB}" type="datetimeFigureOut">
              <a:rPr lang="en-US" altLang="zh-TW"/>
            </a:fld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D4D6A1-58D1-4410-BAE8-86D20D328E0C}" type="slidenum">
              <a:rPr lang="zh-TW" altLang="en-US"/>
            </a:fld>
            <a:endParaRPr lang="en-US" altLang="zh-TW" dirty="0"/>
          </a:p>
        </p:txBody>
      </p:sp>
      <p:sp>
        <p:nvSpPr>
          <p:cNvPr id="205825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A58B4657-94DC-49C4-8D1A-6A9156EC5FC9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45729686-DDAE-4C54-AF99-B580ADD93E61}" type="datetimeFigureOut">
              <a:rPr lang="en-US" altLang="zh-TW"/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04F11-7A2F-4390-9441-321E7B0A5E7B}" type="slidenum">
              <a:rPr lang="zh-TW" altLang="en-US"/>
            </a:fld>
            <a:endParaRPr lang="en-US" altLang="zh-TW"/>
          </a:p>
        </p:txBody>
      </p:sp>
      <p:sp>
        <p:nvSpPr>
          <p:cNvPr id="207873" name="Rectangle 7"/>
          <p:cNvSpPr txBox="1">
            <a:spLocks noGrp="1" noChangeArrowheads="1"/>
          </p:cNvSpPr>
          <p:nvPr/>
        </p:nvSpPr>
        <p:spPr bwMode="auto">
          <a:xfrm>
            <a:off x="3851487" y="9380539"/>
            <a:ext cx="2946188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03" tIns="45651" rIns="91303" bIns="45651" anchor="b"/>
          <a:lstStyle/>
          <a:p>
            <a:pPr algn="r" defTabSz="912495"/>
            <a:fld id="{69BF0F15-1B8D-45DE-B909-C06ABFE9D38D}" type="slidenum">
              <a:rPr lang="zh-TW" altLang="en-US" sz="120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C40904-9B09-411E-AD54-92428CEEABC5}" type="slidenum">
              <a:rPr lang="en-US" altLang="zh-TW"/>
            </a:fld>
            <a:endParaRPr lang="en-US" altLang="zh-TW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150EBE3-2B7A-4293-A0D2-22BA74593C3C}" type="slidenum">
              <a:rPr lang="en-US" altLang="zh-TW"/>
            </a:fld>
            <a:endParaRPr lang="en-US" altLang="zh-TW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3BCA6B-D14C-4E79-9636-D602FEB2A716}" type="slidenum">
              <a:rPr lang="en-US" altLang="zh-TW"/>
            </a:fld>
            <a:endParaRPr lang="en-US" altLang="zh-TW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238C36-8A3A-45A5-B176-D805A87BDD23}" type="slidenum">
              <a:rPr lang="en-US" altLang="zh-TW"/>
            </a:fld>
            <a:endParaRPr lang="en-US" altLang="zh-TW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238C36-8A3A-45A5-B176-D805A87BDD23}" type="slidenum">
              <a:rPr lang="en-US" altLang="zh-TW"/>
            </a:fld>
            <a:endParaRPr lang="en-US" altLang="zh-TW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62A3D76-23C5-4BAE-9A82-E038A7958D2C}" type="slidenum">
              <a:rPr lang="en-US" altLang="zh-TW"/>
            </a:fld>
            <a:endParaRPr lang="en-US" altLang="zh-TW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962357B-65F8-4CD7-8F06-5009BE7710C5}" type="slidenum">
              <a:rPr lang="en-US" altLang="zh-TW" smtClean="0"/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5D87-95EB-4310-A67C-228AA4766B4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C23B-B1EB-426A-87E4-13FED1520DE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52934FAA-E944-4960-B423-C67088747F4C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DC0D-2E7D-48C2-A940-B1081B4BF57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76F3-990A-496F-82E5-0C428B81AD0C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00C8-2D78-440B-9881-E5B12B83EBB9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DB3E-0E0F-477C-839B-2CEA9A2F8026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C055-B0F4-498D-BE31-8D3A754BEA3C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BE2E-CE5A-4DA7-B9A2-0A2866F256B7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37677-B5C4-4ABE-9A3C-BAB068479246}" type="slidenum">
              <a:rPr lang="en-US" altLang="zh-TW" smtClean="0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kyj@cycu.edu.t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jmwired.net/kernel/Documentation/devices.txt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vncserver@:1.service" TargetMode="Externa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vncserver@:2.service" TargetMode="External"/><Relationship Id="rId1" Type="http://schemas.openxmlformats.org/officeDocument/2006/relationships/hyperlink" Target="mailto:vncserver@:1.service" TargetMode="Externa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VAuuY4u7vrI" TargetMode="Externa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Unix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系統導論 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67944" y="4797152"/>
            <a:ext cx="4752528" cy="1387924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8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資訊系 郭雅貞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8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教學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717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80000"/>
              </a:lnSpc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email: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  <a:hlinkClick r:id="rId1"/>
              </a:rPr>
              <a:t>kyj@cycu.edu.tw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8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2652913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80000"/>
              </a:lnSpc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4495800" y="1038225"/>
            <a:ext cx="2362200" cy="412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kumimoji="0" lang="en-US" altLang="zh-TW" sz="2600" dirty="0">
                <a:latin typeface="Times New Roman" panose="02020603050405020304" pitchFamily="18" charset="0"/>
              </a:rPr>
              <a:t>libraries</a:t>
            </a:r>
            <a:endParaRPr kumimoji="0" lang="en-US" altLang="zh-TW" sz="2600" dirty="0">
              <a:latin typeface="Times New Roman" panose="02020603050405020304" pitchFamily="18" charset="0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828800" y="209550"/>
            <a:ext cx="2667000" cy="5175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</p:spPr>
        <p:txBody>
          <a:bodyPr/>
          <a:lstStyle/>
          <a:p>
            <a:pPr eaLnBrk="0" hangingPunct="0"/>
            <a:r>
              <a:rPr kumimoji="0" lang="en-US" altLang="zh-TW" sz="2600" b="1">
                <a:latin typeface="Times New Roman" panose="02020603050405020304" pitchFamily="18" charset="0"/>
                <a:ea typeface="細明體" panose="02020509000000000000" pitchFamily="49" charset="-120"/>
              </a:rPr>
              <a:t>User</a:t>
            </a:r>
            <a:r>
              <a:rPr kumimoji="0" lang="en-US" altLang="zh-TW" sz="2600">
                <a:latin typeface="Times New Roman" panose="02020603050405020304" pitchFamily="18" charset="0"/>
                <a:ea typeface="細明體" panose="02020509000000000000" pitchFamily="49" charset="-120"/>
              </a:rPr>
              <a:t> </a:t>
            </a:r>
            <a:r>
              <a:rPr kumimoji="0" lang="en-US" altLang="zh-TW" sz="2600" b="1">
                <a:latin typeface="Times New Roman" panose="02020603050405020304" pitchFamily="18" charset="0"/>
                <a:ea typeface="細明體" panose="02020509000000000000" pitchFamily="49" charset="-120"/>
              </a:rPr>
              <a:t>programs</a:t>
            </a:r>
            <a:endParaRPr kumimoji="0" lang="en-US" altLang="zh-TW" sz="2600">
              <a:latin typeface="Times New Roman" panose="02020603050405020304" pitchFamily="18" charset="0"/>
              <a:ea typeface="細明體" panose="02020509000000000000" pitchFamily="49" charset="-120"/>
            </a:endParaRP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3429000" y="623888"/>
            <a:ext cx="1371600" cy="414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219200" y="2176463"/>
            <a:ext cx="6477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189038" y="1658938"/>
            <a:ext cx="2209800" cy="5000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/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  <a:ea typeface="細明體" panose="02020509000000000000" pitchFamily="49" charset="-120"/>
              </a:rPr>
              <a:t>User</a:t>
            </a:r>
            <a:r>
              <a:rPr kumimoji="0" lang="en-US" altLang="zh-TW" sz="2400">
                <a:latin typeface="Times New Roman" panose="02020603050405020304" pitchFamily="18" charset="0"/>
                <a:ea typeface="細明體" panose="02020509000000000000" pitchFamily="49" charset="-120"/>
              </a:rPr>
              <a:t> </a:t>
            </a:r>
            <a:r>
              <a:rPr kumimoji="0" lang="en-US" altLang="zh-TW" sz="2400" b="1">
                <a:latin typeface="Times New Roman" panose="02020603050405020304" pitchFamily="18" charset="0"/>
                <a:ea typeface="細明體" panose="02020509000000000000" pitchFamily="49" charset="-120"/>
              </a:rPr>
              <a:t>level</a:t>
            </a:r>
            <a:endParaRPr kumimoji="0" lang="en-US" altLang="zh-TW" sz="2600">
              <a:latin typeface="Times New Roman" panose="02020603050405020304" pitchFamily="18" charset="0"/>
              <a:ea typeface="細明體" panose="02020509000000000000" pitchFamily="49" charset="-12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219200" y="2279650"/>
            <a:ext cx="1828800" cy="517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/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</a:rPr>
              <a:t>Kernel level</a:t>
            </a:r>
            <a:endParaRPr kumimoji="0" lang="en-US" altLang="zh-TW" sz="2600" b="1">
              <a:latin typeface="Times New Roman" panose="02020603050405020304" pitchFamily="18" charset="0"/>
            </a:endParaRP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2055813" y="2801938"/>
            <a:ext cx="5181600" cy="517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kumimoji="0" lang="en-US" altLang="zh-TW" sz="2600" dirty="0">
                <a:latin typeface="Times New Roman" panose="02020603050405020304" pitchFamily="18" charset="0"/>
              </a:rPr>
              <a:t>system call interface</a:t>
            </a:r>
            <a:endParaRPr kumimoji="0" lang="en-US" altLang="zh-TW" sz="2600" dirty="0">
              <a:latin typeface="Times New Roman" panose="02020603050405020304" pitchFamily="18" charset="0"/>
            </a:endParaRP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471863" y="844550"/>
            <a:ext cx="411162" cy="1952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295400" y="3706813"/>
            <a:ext cx="2895600" cy="1657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kumimoji="0" lang="zh-TW" altLang="en-US" sz="26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600" dirty="0">
                <a:latin typeface="Times New Roman" panose="02020603050405020304" pitchFamily="18" charset="0"/>
              </a:rPr>
              <a:t>file subsystem</a:t>
            </a:r>
            <a:endParaRPr kumimoji="0" lang="en-US" altLang="zh-TW" sz="2600" dirty="0">
              <a:latin typeface="Times New Roman" panose="02020603050405020304" pitchFamily="18" charset="0"/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5780088" y="1609725"/>
            <a:ext cx="0" cy="117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2701925" y="3048000"/>
            <a:ext cx="0" cy="919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4773613" y="3521075"/>
            <a:ext cx="3867150" cy="316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727825" y="3708400"/>
            <a:ext cx="1782763" cy="619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inter-process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6692900" y="5370513"/>
            <a:ext cx="1811338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memory 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management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731000" y="4545013"/>
            <a:ext cx="1782763" cy="619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scheduler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5097463" y="4130675"/>
            <a:ext cx="145415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process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control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subsystem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3563938" y="5373688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2430463" y="5994400"/>
            <a:ext cx="2112962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buffer cache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 flipV="1">
            <a:off x="1908175" y="54483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 flipH="1">
            <a:off x="6311900" y="3162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516" y="585931"/>
            <a:ext cx="7086600" cy="127635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4000" dirty="0">
                <a:solidFill>
                  <a:schemeClr val="tx1"/>
                </a:solidFill>
              </a:rPr>
              <a:t>/</a:t>
            </a:r>
            <a:r>
              <a:rPr lang="en-US" altLang="zh-TW" sz="4000" dirty="0" err="1">
                <a:solidFill>
                  <a:schemeClr val="tx1"/>
                </a:solidFill>
              </a:rPr>
              <a:t>etc</a:t>
            </a:r>
            <a:r>
              <a:rPr lang="en-US" altLang="zh-TW" sz="4000" dirty="0">
                <a:solidFill>
                  <a:schemeClr val="tx1"/>
                </a:solidFill>
              </a:rPr>
              <a:t>/</a:t>
            </a:r>
            <a:r>
              <a:rPr lang="en-US" altLang="zh-TW" sz="4000" dirty="0" err="1">
                <a:solidFill>
                  <a:schemeClr val="tx1"/>
                </a:solidFill>
              </a:rPr>
              <a:t>gshadow</a:t>
            </a:r>
            <a:r>
              <a:rPr lang="en-US" altLang="zh-TW" sz="4000" dirty="0">
                <a:solidFill>
                  <a:schemeClr val="tx1"/>
                </a:solidFill>
              </a:rPr>
              <a:t> file format</a:t>
            </a:r>
            <a:br>
              <a:rPr lang="en-US" altLang="zh-TW" sz="4000" b="1" dirty="0">
                <a:solidFill>
                  <a:schemeClr val="hlink"/>
                </a:solidFill>
              </a:rPr>
            </a:br>
            <a:r>
              <a:rPr lang="en-US" altLang="zh-TW" sz="3200" b="1" dirty="0"/>
              <a:t>                 </a:t>
            </a:r>
            <a:r>
              <a:rPr lang="en-US" altLang="zh-TW" sz="3200" b="1" i="1" dirty="0"/>
              <a:t>     </a:t>
            </a:r>
            <a:r>
              <a:rPr lang="en-US" altLang="zh-TW" sz="2000" i="1" dirty="0"/>
              <a:t>Account management  5</a:t>
            </a:r>
            <a:endParaRPr lang="en-US" altLang="zh-TW" sz="2000" i="1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844824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administrators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members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2"/>
                </a:solidFill>
              </a:rPr>
              <a:t>name</a:t>
            </a:r>
            <a:r>
              <a:rPr lang="en-US" altLang="zh-TW" sz="2400" dirty="0"/>
              <a:t>- group name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tx2"/>
                </a:solidFill>
              </a:rPr>
              <a:t>password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encrypted group password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tx2"/>
                </a:solidFill>
              </a:rPr>
              <a:t>administrators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comma-separated list of user names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tx2"/>
                </a:solidFill>
              </a:rPr>
              <a:t>members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comma-separated list of user names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9" y="476672"/>
            <a:ext cx="6870700" cy="1332384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Add user </a:t>
            </a:r>
            <a:r>
              <a:rPr lang="en-US" altLang="zh-TW" sz="3200" b="1" dirty="0"/>
              <a:t>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      </a:t>
            </a:r>
            <a:r>
              <a:rPr lang="en-US" altLang="zh-TW" sz="2000" b="1" i="1" dirty="0"/>
              <a:t>Account management  6</a:t>
            </a:r>
            <a:endParaRPr lang="en-US" altLang="zh-TW" sz="2000" b="1" i="1" dirty="0"/>
          </a:p>
        </p:txBody>
      </p:sp>
      <p:sp>
        <p:nvSpPr>
          <p:cNvPr id="821251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916832"/>
            <a:ext cx="7696200" cy="3657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chemeClr val="hlink"/>
                </a:solidFill>
              </a:rPr>
              <a:t>Add by command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useradd</a:t>
            </a:r>
            <a:r>
              <a:rPr lang="en-US" altLang="zh-TW" sz="2800" dirty="0">
                <a:solidFill>
                  <a:schemeClr val="tx2"/>
                </a:solidFill>
              </a:rPr>
              <a:t> [</a:t>
            </a:r>
            <a:r>
              <a:rPr lang="en-US" altLang="zh-TW" sz="2800" dirty="0">
                <a:solidFill>
                  <a:schemeClr val="tx2"/>
                </a:solidFill>
                <a:latin typeface="Arial" panose="020B0604020202020204"/>
              </a:rPr>
              <a:t>–</a:t>
            </a:r>
            <a:r>
              <a:rPr lang="en-US" altLang="zh-TW" sz="2800" dirty="0">
                <a:solidFill>
                  <a:schemeClr val="tx2"/>
                </a:solidFill>
              </a:rPr>
              <a:t>u </a:t>
            </a:r>
            <a:r>
              <a:rPr lang="en-US" altLang="zh-TW" sz="2800" dirty="0" err="1">
                <a:solidFill>
                  <a:schemeClr val="tx2"/>
                </a:solidFill>
              </a:rPr>
              <a:t>uid</a:t>
            </a:r>
            <a:r>
              <a:rPr lang="en-US" altLang="zh-TW" sz="2800" dirty="0">
                <a:solidFill>
                  <a:schemeClr val="tx2"/>
                </a:solidFill>
              </a:rPr>
              <a:t>] [-g </a:t>
            </a:r>
            <a:r>
              <a:rPr lang="en-US" altLang="zh-TW" sz="2800" dirty="0" err="1">
                <a:solidFill>
                  <a:schemeClr val="tx2"/>
                </a:solidFill>
              </a:rPr>
              <a:t>grp</a:t>
            </a:r>
            <a:r>
              <a:rPr lang="en-US" altLang="zh-TW" sz="2800" dirty="0">
                <a:solidFill>
                  <a:schemeClr val="tx2"/>
                </a:solidFill>
              </a:rPr>
              <a:t>] [-c comment] [-d home-dir] [-m [-k </a:t>
            </a:r>
            <a:r>
              <a:rPr lang="en-US" altLang="zh-TW" sz="2800" dirty="0" err="1">
                <a:solidFill>
                  <a:schemeClr val="tx2"/>
                </a:solidFill>
              </a:rPr>
              <a:t>skel</a:t>
            </a:r>
            <a:r>
              <a:rPr lang="en-US" altLang="zh-TW" sz="2800" dirty="0">
                <a:solidFill>
                  <a:schemeClr val="tx2"/>
                </a:solidFill>
              </a:rPr>
              <a:t>-dir]] [-s shell] login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400" b="1" dirty="0" err="1">
                <a:solidFill>
                  <a:schemeClr val="tx2"/>
                </a:solidFill>
              </a:rPr>
              <a:t>skel-dir</a:t>
            </a:r>
            <a:r>
              <a:rPr lang="en-US" altLang="zh-TW" sz="2400" b="1" dirty="0"/>
              <a:t>  default </a:t>
            </a:r>
            <a:r>
              <a:rPr lang="en-US" altLang="zh-TW" sz="2400" b="1" dirty="0">
                <a:solidFill>
                  <a:schemeClr val="tx2"/>
                </a:solidFill>
              </a:rPr>
              <a:t>/</a:t>
            </a:r>
            <a:r>
              <a:rPr lang="en-US" altLang="zh-TW" sz="2400" b="1" dirty="0" err="1">
                <a:solidFill>
                  <a:schemeClr val="tx2"/>
                </a:solidFill>
              </a:rPr>
              <a:t>etc</a:t>
            </a:r>
            <a:r>
              <a:rPr lang="en-US" altLang="zh-TW" sz="2400" b="1" dirty="0">
                <a:solidFill>
                  <a:schemeClr val="tx2"/>
                </a:solidFill>
              </a:rPr>
              <a:t>/</a:t>
            </a:r>
            <a:r>
              <a:rPr lang="en-US" altLang="zh-TW" sz="2400" b="1" dirty="0" err="1">
                <a:solidFill>
                  <a:schemeClr val="tx2"/>
                </a:solidFill>
              </a:rPr>
              <a:t>skel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chemeClr val="hlink"/>
                </a:solidFill>
              </a:rPr>
              <a:t>Add manually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add entry for the user into file </a:t>
            </a:r>
            <a:r>
              <a:rPr lang="en-US" altLang="zh-TW" sz="2400" dirty="0">
                <a:solidFill>
                  <a:srgbClr val="0070C0"/>
                </a:solidFill>
              </a:rPr>
              <a:t>/etc/</a:t>
            </a:r>
            <a:r>
              <a:rPr lang="en-US" altLang="zh-TW" sz="2400" dirty="0" err="1">
                <a:solidFill>
                  <a:srgbClr val="0070C0"/>
                </a:solidFill>
              </a:rPr>
              <a:t>passwd</a:t>
            </a:r>
            <a:r>
              <a:rPr lang="en-US" altLang="zh-TW" sz="2400" dirty="0">
                <a:solidFill>
                  <a:schemeClr val="tx2"/>
                </a:solidFill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</a:rPr>
              <a:t>/etc/shadow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create home directory for the user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create login files for the user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setup password for the user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</a:pPr>
            <a:endParaRPr lang="en-US" altLang="zh-TW" sz="2000" b="1" dirty="0"/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589199" cy="128089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Remove user </a:t>
            </a:r>
            <a:r>
              <a:rPr lang="en-US" altLang="zh-TW" sz="3200" dirty="0"/>
              <a:t>	                 </a:t>
            </a:r>
            <a:br>
              <a:rPr lang="en-US" altLang="zh-TW" sz="3200" i="1" dirty="0"/>
            </a:br>
            <a:r>
              <a:rPr lang="en-US" altLang="zh-TW" sz="3200" i="1" dirty="0"/>
              <a:t>		          </a:t>
            </a:r>
            <a:r>
              <a:rPr lang="en-US" altLang="zh-TW" sz="2000" i="1" dirty="0"/>
              <a:t>Account management  7</a:t>
            </a:r>
            <a:endParaRPr lang="en-US" altLang="zh-TW" sz="2000" i="1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>
          <a:xfrm>
            <a:off x="1508543" y="1988840"/>
            <a:ext cx="6591985" cy="377762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2800" dirty="0">
                <a:solidFill>
                  <a:schemeClr val="hlink"/>
                </a:solidFill>
              </a:rPr>
              <a:t>remove by command</a:t>
            </a:r>
            <a:r>
              <a:rPr lang="en-US" altLang="zh-TW" sz="2800" b="1" dirty="0">
                <a:solidFill>
                  <a:schemeClr val="tx2"/>
                </a:solidFill>
              </a:rPr>
              <a:t> 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userdel</a:t>
            </a:r>
            <a:r>
              <a:rPr lang="en-US" altLang="zh-TW" sz="2800" dirty="0">
                <a:solidFill>
                  <a:schemeClr val="tx2"/>
                </a:solidFill>
              </a:rPr>
              <a:t> [-r] login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-r</a:t>
            </a:r>
            <a:r>
              <a:rPr lang="en-US" altLang="zh-TW" sz="2400" dirty="0"/>
              <a:t>  remove user</a:t>
            </a:r>
            <a:r>
              <a:rPr lang="en-US" altLang="zh-TW" sz="2400" dirty="0">
                <a:latin typeface="Arial" panose="020B0604020202020204"/>
              </a:rPr>
              <a:t>’</a:t>
            </a:r>
            <a:r>
              <a:rPr lang="en-US" altLang="zh-TW" sz="2400" dirty="0"/>
              <a:t>s home dir and mail spool</a:t>
            </a:r>
            <a:endParaRPr lang="en-US" altLang="zh-TW" sz="2000" dirty="0"/>
          </a:p>
          <a:p>
            <a:r>
              <a:rPr lang="en-US" altLang="zh-TW" sz="2800" dirty="0">
                <a:solidFill>
                  <a:schemeClr val="hlink"/>
                </a:solidFill>
              </a:rPr>
              <a:t>remove manually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/>
            <a:r>
              <a:rPr lang="en-US" altLang="zh-TW" sz="2400" dirty="0"/>
              <a:t>remove entry of the user from </a:t>
            </a:r>
            <a:r>
              <a:rPr lang="en-US" altLang="zh-TW" sz="2400" dirty="0">
                <a:solidFill>
                  <a:schemeClr val="tx2"/>
                </a:solidFill>
              </a:rPr>
              <a:t>/etc/</a:t>
            </a:r>
            <a:r>
              <a:rPr lang="en-US" altLang="zh-TW" sz="2400" dirty="0" err="1">
                <a:solidFill>
                  <a:schemeClr val="tx2"/>
                </a:solidFill>
              </a:rPr>
              <a:t>passwd</a:t>
            </a:r>
            <a:r>
              <a:rPr lang="en-US" altLang="zh-TW" sz="2400" dirty="0">
                <a:solidFill>
                  <a:schemeClr val="tx2"/>
                </a:solidFill>
              </a:rPr>
              <a:t> /etc/shadow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lvl="1"/>
            <a:r>
              <a:rPr lang="en-US" altLang="zh-TW" sz="2400" dirty="0"/>
              <a:t>remove all files belong to the user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15913"/>
            <a:ext cx="6870700" cy="160020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600" dirty="0">
                <a:solidFill>
                  <a:schemeClr val="tx1"/>
                </a:solidFill>
              </a:rPr>
              <a:t>/etc/</a:t>
            </a:r>
            <a:r>
              <a:rPr lang="en-US" altLang="zh-TW" sz="3600" dirty="0" err="1">
                <a:solidFill>
                  <a:schemeClr val="tx1"/>
                </a:solidFill>
              </a:rPr>
              <a:t>passwd</a:t>
            </a:r>
            <a:r>
              <a:rPr lang="en-US" altLang="zh-TW" sz="3600" dirty="0">
                <a:solidFill>
                  <a:schemeClr val="tx1"/>
                </a:solidFill>
              </a:rPr>
              <a:t> file format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/>
              <a:t>	                 </a:t>
            </a:r>
            <a:br>
              <a:rPr lang="en-US" altLang="zh-TW" sz="3200" i="1" dirty="0"/>
            </a:br>
            <a:r>
              <a:rPr lang="en-US" altLang="zh-TW" sz="3200" i="1" dirty="0"/>
              <a:t>			                 </a:t>
            </a:r>
            <a:r>
              <a:rPr lang="en-US" altLang="zh-TW" sz="2000" i="1" dirty="0"/>
              <a:t>Account management  8</a:t>
            </a:r>
            <a:endParaRPr lang="en-US" altLang="zh-TW" sz="2000" i="1" dirty="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060848"/>
            <a:ext cx="8488362" cy="3657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uid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gid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gcos-field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home_dir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login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_ shell</a:t>
            </a:r>
            <a:endParaRPr lang="en-US" altLang="zh-TW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name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name of user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password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encrypted password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uid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numerical user id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gid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numerical group id 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gcos</a:t>
            </a:r>
            <a:r>
              <a:rPr lang="en-US" altLang="zh-TW" sz="2400" dirty="0">
                <a:solidFill>
                  <a:schemeClr val="tx2"/>
                </a:solidFill>
              </a:rPr>
              <a:t>-field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optional and only used for informational purposes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home_dir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user</a:t>
            </a:r>
            <a:r>
              <a:rPr lang="en-US" altLang="zh-TW" sz="2400" dirty="0">
                <a:latin typeface="Arial" panose="020B0604020202020204"/>
              </a:rPr>
              <a:t>’</a:t>
            </a:r>
            <a:r>
              <a:rPr lang="en-US" altLang="zh-TW" sz="2400" dirty="0"/>
              <a:t>s home directory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login_shell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program to run at login</a:t>
            </a:r>
            <a:endParaRPr lang="en-US" altLang="zh-TW" sz="2400" dirty="0"/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6870700" cy="1600200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/etc/shadow file format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/>
              <a:t>	                 </a:t>
            </a:r>
            <a:br>
              <a:rPr lang="en-US" altLang="zh-TW" sz="3600" i="1" dirty="0"/>
            </a:br>
            <a:r>
              <a:rPr lang="en-US" altLang="zh-TW" sz="3600" i="1" dirty="0"/>
              <a:t>			     </a:t>
            </a:r>
            <a:r>
              <a:rPr lang="en-US" altLang="zh-TW" sz="2400" i="1" dirty="0"/>
              <a:t>Account management  9</a:t>
            </a:r>
            <a:endParaRPr lang="en-US" altLang="zh-TW" sz="2400" i="1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16113"/>
            <a:ext cx="8488362" cy="36576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Field </a:t>
            </a:r>
            <a:r>
              <a:rPr lang="en-US" altLang="zh-TW" sz="2400" dirty="0" err="1"/>
              <a:t>seperator</a:t>
            </a:r>
            <a:r>
              <a:rPr lang="en-US" altLang="zh-TW" sz="2400" dirty="0">
                <a:solidFill>
                  <a:schemeClr val="bg2"/>
                </a:solidFill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: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/>
              <a:t>Fields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name of user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folHlink"/>
                </a:solidFill>
              </a:rPr>
              <a:t>encrypted password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days since Jan 1 1970 that password was last changed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folHlink"/>
                </a:solidFill>
              </a:rPr>
              <a:t>days before password may be changed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days after which password must be changed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folHlink"/>
                </a:solidFill>
              </a:rPr>
              <a:t>days before password is to expire that user is warned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days after password expires that account is disabled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chemeClr val="folHlink"/>
                </a:solidFill>
              </a:rPr>
              <a:t>days since Jan 1 1970 that account is disabled</a:t>
            </a:r>
            <a:endParaRPr lang="en-US" altLang="zh-TW" sz="2000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a reserved field</a:t>
            </a:r>
            <a:endParaRPr lang="en-US" altLang="zh-TW" sz="2000" dirty="0"/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04664"/>
            <a:ext cx="6943725" cy="1439863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Mount &amp; Unmount</a:t>
            </a:r>
            <a:br>
              <a:rPr lang="en-US" altLang="zh-TW" sz="3600" dirty="0">
                <a:solidFill>
                  <a:schemeClr val="hlink"/>
                </a:solidFill>
              </a:rPr>
            </a:br>
            <a:r>
              <a:rPr lang="en-US" altLang="zh-TW" dirty="0"/>
              <a:t>						     </a:t>
            </a:r>
            <a:r>
              <a:rPr lang="en-US" altLang="zh-TW" sz="2000" i="1" dirty="0"/>
              <a:t>Adding new devices 1</a:t>
            </a:r>
            <a:endParaRPr lang="en-US" altLang="zh-TW" sz="2000" i="1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1844527"/>
            <a:ext cx="6591985" cy="377762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Mount</a:t>
            </a:r>
            <a:endParaRPr lang="en-US" altLang="zh-TW" sz="2800" dirty="0">
              <a:solidFill>
                <a:schemeClr val="hlink"/>
              </a:solidFill>
            </a:endParaRPr>
          </a:p>
          <a:p>
            <a:r>
              <a:rPr lang="en-US" altLang="zh-TW" sz="2800" dirty="0"/>
              <a:t>the process that makes a disk</a:t>
            </a:r>
            <a:r>
              <a:rPr lang="en-US" altLang="zh-TW" sz="2800" dirty="0">
                <a:latin typeface="Arial" panose="020B0604020202020204"/>
              </a:rPr>
              <a:t>’</a:t>
            </a:r>
            <a:r>
              <a:rPr lang="en-US" altLang="zh-TW" sz="2800" dirty="0"/>
              <a:t>s contents available to the system, merging it into the system directory tree</a:t>
            </a:r>
            <a:endParaRPr lang="en-US" altLang="zh-TW" sz="2800" dirty="0"/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Unmount</a:t>
            </a:r>
            <a:endParaRPr lang="en-US" altLang="zh-TW" sz="2800" dirty="0">
              <a:solidFill>
                <a:schemeClr val="hlink"/>
              </a:solidFill>
            </a:endParaRPr>
          </a:p>
          <a:p>
            <a:r>
              <a:rPr lang="en-US" altLang="zh-TW" sz="2800" dirty="0"/>
              <a:t>the process that remove a disk</a:t>
            </a:r>
            <a:r>
              <a:rPr lang="en-US" altLang="zh-TW" sz="2800" dirty="0">
                <a:latin typeface="Arial" panose="020B0604020202020204"/>
              </a:rPr>
              <a:t>’</a:t>
            </a:r>
            <a:r>
              <a:rPr lang="en-US" altLang="zh-TW" sz="2800" dirty="0"/>
              <a:t>s contents from the system directory tree</a:t>
            </a:r>
            <a:endParaRPr lang="en-US" altLang="zh-TW" sz="2800" dirty="0"/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0688"/>
            <a:ext cx="6589199" cy="128089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Steps for adding a new disk </a:t>
            </a:r>
            <a:r>
              <a:rPr lang="en-US" altLang="zh-TW" b="1" dirty="0"/>
              <a:t>			     </a:t>
            </a:r>
            <a:r>
              <a:rPr lang="en-US" altLang="zh-TW" sz="2000" i="1" dirty="0"/>
              <a:t>Adding new devices 2</a:t>
            </a:r>
            <a:endParaRPr lang="en-US" altLang="zh-TW" sz="2000" i="1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060848"/>
            <a:ext cx="6591985" cy="377762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/>
              <a:t>connect the disk to the computer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create devices files through which the disk can be accessed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create filesystem within disk partition 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Mount the filesystem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set up automatic mounting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Linux naming scheme </a:t>
            </a:r>
            <a:br>
              <a:rPr lang="en-US" altLang="zh-TW" dirty="0"/>
            </a:br>
            <a:r>
              <a:rPr lang="en-US" altLang="zh-TW" sz="2400" dirty="0"/>
              <a:t>                            </a:t>
            </a:r>
            <a:r>
              <a:rPr lang="en-US" altLang="zh-TW" sz="2400" i="1" dirty="0"/>
              <a:t>Adding new devices 3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2132856"/>
            <a:ext cx="6591985" cy="3777622"/>
          </a:xfrm>
        </p:spPr>
        <p:txBody>
          <a:bodyPr/>
          <a:lstStyle/>
          <a:p>
            <a:r>
              <a:rPr lang="en-US" altLang="zh-TW" dirty="0">
                <a:hlinkClick r:id="rId1"/>
              </a:rPr>
              <a:t>https://www.mjmwired.net/kernel/Documentation/devices.txt</a:t>
            </a:r>
            <a:endParaRPr lang="en-US" altLang="zh-TW" dirty="0"/>
          </a:p>
          <a:p>
            <a:r>
              <a:rPr lang="en-US" altLang="zh-TW" sz="2400" dirty="0"/>
              <a:t>Device files are located in /dev</a:t>
            </a:r>
            <a:endParaRPr lang="en-US" altLang="zh-TW" sz="2400" dirty="0"/>
          </a:p>
          <a:p>
            <a:pPr lvl="1"/>
            <a:r>
              <a:rPr lang="en-US" altLang="zh-TW" sz="2000" dirty="0"/>
              <a:t>Major number</a:t>
            </a:r>
            <a:endParaRPr lang="en-US" altLang="zh-TW" sz="2000" dirty="0"/>
          </a:p>
          <a:p>
            <a:pPr lvl="1"/>
            <a:r>
              <a:rPr lang="en-US" altLang="zh-TW" sz="2000" dirty="0"/>
              <a:t>Minor number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7088188" cy="1439862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4000" dirty="0">
                <a:solidFill>
                  <a:schemeClr val="tx1"/>
                </a:solidFill>
              </a:rPr>
              <a:t>Create device file</a:t>
            </a:r>
            <a:br>
              <a:rPr lang="en-US" altLang="zh-TW" sz="3200" dirty="0">
                <a:solidFill>
                  <a:schemeClr val="tx2"/>
                </a:solidFill>
              </a:rPr>
            </a:br>
            <a:r>
              <a:rPr lang="en-US" altLang="zh-TW" sz="2400" b="1" dirty="0">
                <a:solidFill>
                  <a:schemeClr val="tx2"/>
                </a:solidFill>
              </a:rPr>
              <a:t>                            </a:t>
            </a:r>
            <a:r>
              <a:rPr lang="en-US" altLang="zh-TW" sz="2400" i="1" dirty="0"/>
              <a:t>Adding new devices 4</a:t>
            </a:r>
            <a:endParaRPr lang="en-US" altLang="zh-TW" sz="2400" i="1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2132856"/>
            <a:ext cx="7696200" cy="36576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mknod</a:t>
            </a:r>
            <a:r>
              <a:rPr lang="en-US" altLang="zh-TW" sz="2800" dirty="0">
                <a:solidFill>
                  <a:srgbClr val="FF0000"/>
                </a:solidFill>
              </a:rPr>
              <a:t> [option]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en-US" altLang="zh-TW" sz="2800" dirty="0">
                <a:solidFill>
                  <a:srgbClr val="FF0000"/>
                </a:solidFill>
              </a:rPr>
              <a:t> name type [major |minor]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-m </a:t>
            </a:r>
            <a:r>
              <a:rPr lang="en-US" altLang="zh-TW" sz="2800" dirty="0">
                <a:solidFill>
                  <a:schemeClr val="tx2"/>
                </a:solidFill>
              </a:rPr>
              <a:t>mode</a:t>
            </a:r>
            <a:endParaRPr lang="en-US" altLang="zh-TW" sz="2800" dirty="0">
              <a:solidFill>
                <a:schemeClr val="tx2"/>
              </a:solidFill>
            </a:endParaRPr>
          </a:p>
          <a:p>
            <a:r>
              <a:rPr lang="en-US" altLang="zh-TW" sz="2800" dirty="0">
                <a:solidFill>
                  <a:schemeClr val="tx2"/>
                </a:solidFill>
              </a:rPr>
              <a:t>type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FIFO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block device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c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character device</a:t>
            </a:r>
            <a:endParaRPr lang="en-US" altLang="zh-TW" sz="2400" dirty="0"/>
          </a:p>
          <a:p>
            <a:endParaRPr lang="en-US" altLang="zh-TW" b="1" dirty="0">
              <a:solidFill>
                <a:schemeClr val="tx2"/>
              </a:solidFill>
            </a:endParaRPr>
          </a:p>
          <a:p>
            <a:endParaRPr lang="en-US" altLang="zh-TW" dirty="0"/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0028" y="660775"/>
            <a:ext cx="7776864" cy="924475"/>
          </a:xfrm>
        </p:spPr>
        <p:txBody>
          <a:bodyPr/>
          <a:lstStyle/>
          <a:p>
            <a:pPr algn="l"/>
            <a:r>
              <a:rPr lang="en-US" altLang="zh-TW" sz="2400" dirty="0"/>
              <a:t>Describe MBR, Primary, Extended, and logical partitions</a:t>
            </a:r>
            <a:r>
              <a:rPr lang="en-US" altLang="zh-TW" sz="2800" dirty="0"/>
              <a:t>                  </a:t>
            </a:r>
            <a:r>
              <a:rPr lang="en-US" altLang="zh-TW" sz="2000" i="1" dirty="0"/>
              <a:t>Adding new devices 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628800"/>
            <a:ext cx="7125112" cy="4554421"/>
          </a:xfrm>
        </p:spPr>
        <p:txBody>
          <a:bodyPr>
            <a:normAutofit/>
          </a:bodyPr>
          <a:lstStyle/>
          <a:p>
            <a:r>
              <a:rPr lang="en-US" altLang="zh-TW" dirty="0"/>
              <a:t>IBM PC Disk Partition graphic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MBR only permits 4 primary partitions</a:t>
            </a:r>
            <a:endParaRPr lang="en-US" altLang="zh-TW" sz="2400" dirty="0"/>
          </a:p>
          <a:p>
            <a:r>
              <a:rPr lang="en-US" altLang="zh-TW" sz="2400" dirty="0"/>
              <a:t>One primary can be an extended partition, a container for other logical partitions</a:t>
            </a:r>
            <a:endParaRPr lang="en-US" altLang="zh-TW" sz="2400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4642" y="3159977"/>
            <a:ext cx="216024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0570" y="3159977"/>
            <a:ext cx="9982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7296" y="3159977"/>
            <a:ext cx="9982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5503" y="3159977"/>
            <a:ext cx="9982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02696" y="3159977"/>
            <a:ext cx="998207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2961" y="3159977"/>
            <a:ext cx="2531133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E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33840" y="37376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MBR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32425" y="2578272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sda1</a:t>
            </a:r>
            <a:endParaRPr lang="zh-TW" altLang="en-US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69608" y="259257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sda2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67815" y="259755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sda3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84168" y="260252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sda4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865008" y="3768427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sda5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57750" y="3726772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</a:rPr>
              <a:t>unused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2330450" y="847725"/>
            <a:ext cx="2112963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buffer cache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293813" y="1854200"/>
            <a:ext cx="1825625" cy="77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character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133725" y="1854200"/>
            <a:ext cx="1495425" cy="77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block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293813" y="2630488"/>
            <a:ext cx="3335337" cy="733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device driver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165225" y="3924300"/>
            <a:ext cx="7546975" cy="74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hardware control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874963" y="3205163"/>
            <a:ext cx="0" cy="849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1035050" y="5232400"/>
            <a:ext cx="79073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1116013" y="4662488"/>
            <a:ext cx="16795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Kernel level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1057275" y="5222875"/>
            <a:ext cx="20526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Hardware level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1179513" y="5937250"/>
            <a:ext cx="7589837" cy="60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hardware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3651250" y="1408113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1552575" y="776288"/>
            <a:ext cx="0" cy="136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V="1">
            <a:off x="7202488" y="1481138"/>
            <a:ext cx="0" cy="273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6362700" y="190500"/>
            <a:ext cx="1712913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</a:rPr>
              <a:t>Process </a:t>
            </a:r>
            <a:endParaRPr kumimoji="0" lang="en-US" altLang="zh-TW" sz="2400" b="1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</a:rPr>
              <a:t>control </a:t>
            </a:r>
            <a:endParaRPr kumimoji="0" lang="en-US" altLang="zh-TW" sz="2400" b="1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</a:rPr>
              <a:t>subsystem</a:t>
            </a:r>
            <a:endParaRPr kumimoji="0"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289050" y="244475"/>
            <a:ext cx="2089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b="1">
                <a:latin typeface="Times New Roman" panose="02020603050405020304" pitchFamily="18" charset="0"/>
              </a:rPr>
              <a:t>File subsystem</a:t>
            </a:r>
            <a:endParaRPr kumimoji="0"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 flipH="1">
            <a:off x="2473325" y="6731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Partition  disk</a:t>
            </a:r>
            <a:br>
              <a:rPr lang="en-US" altLang="zh-TW" dirty="0"/>
            </a:br>
            <a:r>
              <a:rPr lang="en-US" altLang="zh-TW" dirty="0"/>
              <a:t>                     </a:t>
            </a:r>
            <a:r>
              <a:rPr lang="en-US" altLang="zh-TW" sz="2000" i="1" dirty="0"/>
              <a:t>Adding new devices 6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3688" y="2060848"/>
            <a:ext cx="6591985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fdisk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device</a:t>
            </a:r>
            <a:endParaRPr lang="en-US" altLang="zh-TW" i="1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	help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		print </a:t>
            </a:r>
            <a:r>
              <a:rPr lang="en-US" altLang="zh-TW" dirty="0" err="1"/>
              <a:t>patition</a:t>
            </a:r>
            <a:r>
              <a:rPr lang="en-US" altLang="zh-TW" dirty="0"/>
              <a:t> table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		add a new partition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		delete a partition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		list known partition types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	</a:t>
            </a:r>
            <a:r>
              <a:rPr lang="en-US" altLang="zh-TW" dirty="0"/>
              <a:t>	change a partition’s system id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	write table to disk and exit</a:t>
            </a:r>
            <a:endParaRPr lang="zh-TW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76672"/>
            <a:ext cx="6870700" cy="127635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create new file system</a:t>
            </a:r>
            <a:br>
              <a:rPr lang="en-US" altLang="zh-TW" sz="4800" b="1" dirty="0">
                <a:solidFill>
                  <a:schemeClr val="tx2"/>
                </a:solidFill>
              </a:rPr>
            </a:br>
            <a:r>
              <a:rPr lang="en-US" altLang="zh-TW" sz="2000" b="1" dirty="0">
                <a:solidFill>
                  <a:schemeClr val="tx2"/>
                </a:solidFill>
              </a:rPr>
              <a:t>                                          </a:t>
            </a:r>
            <a:r>
              <a:rPr lang="en-US" altLang="zh-TW" sz="2000" i="1" dirty="0"/>
              <a:t>Adding new devices 7</a:t>
            </a:r>
            <a:endParaRPr lang="en-US" altLang="zh-TW" sz="2000" i="1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916832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mkfs</a:t>
            </a:r>
            <a:r>
              <a:rPr lang="en-US" altLang="zh-TW" sz="2800" dirty="0">
                <a:solidFill>
                  <a:srgbClr val="FF0000"/>
                </a:solidFill>
              </a:rPr>
              <a:t> [-v][-t </a:t>
            </a:r>
            <a:r>
              <a:rPr lang="en-US" altLang="zh-TW" sz="2800" dirty="0" err="1">
                <a:solidFill>
                  <a:srgbClr val="FF0000"/>
                </a:solidFill>
              </a:rPr>
              <a:t>fstype</a:t>
            </a:r>
            <a:r>
              <a:rPr lang="en-US" altLang="zh-TW" sz="2800" dirty="0">
                <a:solidFill>
                  <a:srgbClr val="FF0000"/>
                </a:solidFill>
              </a:rPr>
              <a:t>] [</a:t>
            </a:r>
            <a:r>
              <a:rPr lang="en-US" altLang="zh-TW" sz="2800" dirty="0" err="1">
                <a:solidFill>
                  <a:srgbClr val="FF0000"/>
                </a:solidFill>
              </a:rPr>
              <a:t>fsoption</a:t>
            </a:r>
            <a:r>
              <a:rPr lang="en-US" altLang="zh-TW" sz="2800" dirty="0">
                <a:solidFill>
                  <a:srgbClr val="FF0000"/>
                </a:solidFill>
              </a:rPr>
              <a:t>] file [blocks] 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-v</a:t>
            </a:r>
            <a:r>
              <a:rPr lang="en-US" altLang="zh-TW" sz="2800" dirty="0"/>
              <a:t> verbose output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-t </a:t>
            </a:r>
            <a:r>
              <a:rPr lang="en-US" altLang="zh-TW" sz="2800" dirty="0" err="1">
                <a:solidFill>
                  <a:srgbClr val="FF0000"/>
                </a:solidFill>
              </a:rPr>
              <a:t>fstype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specify file system type</a:t>
            </a:r>
            <a:endParaRPr lang="en-US" altLang="zh-TW" sz="2800" dirty="0"/>
          </a:p>
          <a:p>
            <a:r>
              <a:rPr lang="en-US" altLang="zh-TW" sz="2800" dirty="0" err="1">
                <a:solidFill>
                  <a:srgbClr val="FF0000"/>
                </a:solidFill>
              </a:rPr>
              <a:t>fsoption</a:t>
            </a:r>
            <a:r>
              <a:rPr lang="en-US" altLang="zh-TW" sz="2800" dirty="0"/>
              <a:t> options for the file system type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file</a:t>
            </a:r>
            <a:r>
              <a:rPr lang="en-US" altLang="zh-TW" sz="2800" dirty="0"/>
              <a:t> device file 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block</a:t>
            </a:r>
            <a:r>
              <a:rPr lang="en-US" altLang="zh-TW" sz="2800" dirty="0"/>
              <a:t>  no. of blocks used for the </a:t>
            </a:r>
            <a:r>
              <a:rPr lang="en-US" altLang="zh-TW" sz="2800" dirty="0" err="1"/>
              <a:t>filesystem</a:t>
            </a:r>
            <a:endParaRPr lang="en-US" altLang="zh-TW" sz="2800" dirty="0"/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74873"/>
            <a:ext cx="6589199" cy="1280890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Mount filesystem</a:t>
            </a:r>
            <a:br>
              <a:rPr lang="en-US" altLang="zh-TW" sz="3200" dirty="0">
                <a:solidFill>
                  <a:schemeClr val="hlink"/>
                </a:solidFill>
              </a:rPr>
            </a:br>
            <a:r>
              <a:rPr lang="en-US" altLang="zh-TW" b="1" dirty="0"/>
              <a:t>						   </a:t>
            </a:r>
            <a:r>
              <a:rPr lang="en-US" altLang="zh-TW" sz="2000" i="1" dirty="0"/>
              <a:t>Adding new devices 8</a:t>
            </a:r>
            <a:endParaRPr lang="en-US" altLang="zh-TW" sz="2000" i="1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497238" y="1988840"/>
            <a:ext cx="7467250" cy="4114800"/>
          </a:xfrm>
          <a:noFill/>
        </p:spPr>
        <p:txBody>
          <a:bodyPr lIns="92075" tIns="46038" rIns="92075" bIns="46038"/>
          <a:lstStyle/>
          <a:p>
            <a:r>
              <a:rPr lang="en-US" altLang="zh-TW" sz="2800" dirty="0"/>
              <a:t>make mount point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mkdir</a:t>
            </a:r>
            <a:r>
              <a:rPr lang="en-US" altLang="zh-TW" sz="2800" dirty="0">
                <a:solidFill>
                  <a:srgbClr val="FF0000"/>
                </a:solidFill>
              </a:rPr>
              <a:t> name 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Mounting file system</a:t>
            </a:r>
            <a:endParaRPr lang="en-US" altLang="zh-TW" sz="28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mount [-t </a:t>
            </a:r>
            <a:r>
              <a:rPr lang="en-US" altLang="zh-TW" sz="2800" dirty="0" err="1">
                <a:solidFill>
                  <a:srgbClr val="FF0000"/>
                </a:solidFill>
              </a:rPr>
              <a:t>fstype</a:t>
            </a:r>
            <a:r>
              <a:rPr lang="en-US" altLang="zh-TW" sz="2800" dirty="0">
                <a:solidFill>
                  <a:srgbClr val="FF0000"/>
                </a:solidFill>
              </a:rPr>
              <a:t>] device-file  mount-point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TW" sz="40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altLang="zh-TW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200" y="620688"/>
            <a:ext cx="6589199" cy="128089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Setting up automatic mounting</a:t>
            </a:r>
            <a:br>
              <a:rPr lang="en-US" altLang="zh-TW" sz="3200" b="1" dirty="0">
                <a:solidFill>
                  <a:schemeClr val="hlink"/>
                </a:solidFill>
              </a:rPr>
            </a:br>
            <a:r>
              <a:rPr lang="en-US" altLang="zh-TW" sz="2400" b="1" dirty="0"/>
              <a:t> 	                        </a:t>
            </a:r>
            <a:r>
              <a:rPr lang="en-US" altLang="zh-TW" sz="2400" i="1" dirty="0"/>
              <a:t>Adding new devices 9</a:t>
            </a:r>
            <a:endParaRPr lang="en-US" altLang="zh-TW" sz="2400" i="1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772400" cy="4114800"/>
          </a:xfrm>
          <a:noFill/>
        </p:spPr>
        <p:txBody>
          <a:bodyPr lIns="92075" tIns="46038" rIns="92075" bIns="46038"/>
          <a:lstStyle/>
          <a:p>
            <a:r>
              <a:rPr lang="en-US" altLang="zh-TW" dirty="0"/>
              <a:t>add entry to 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etc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fstab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File format</a:t>
            </a:r>
            <a:endParaRPr lang="en-US" altLang="zh-TW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rgbClr val="FF9900"/>
                </a:solidFill>
              </a:rPr>
              <a:t>special file</a:t>
            </a:r>
            <a:r>
              <a:rPr lang="en-US" altLang="zh-TW" sz="2800" dirty="0">
                <a:solidFill>
                  <a:srgbClr val="66FF33"/>
                </a:solidFill>
              </a:rPr>
              <a:t>  mount point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type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folHlink"/>
                </a:solidFill>
              </a:rPr>
              <a:t>mount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folHlink"/>
                </a:solidFill>
              </a:rPr>
              <a:t>options</a:t>
            </a:r>
            <a:r>
              <a:rPr lang="en-US" altLang="zh-TW" sz="2800" dirty="0"/>
              <a:t>  </a:t>
            </a:r>
            <a:r>
              <a:rPr lang="en-US" altLang="zh-TW" sz="2800" dirty="0">
                <a:solidFill>
                  <a:srgbClr val="FF6699"/>
                </a:solidFill>
              </a:rPr>
              <a:t>backup frequency</a:t>
            </a:r>
            <a:r>
              <a:rPr lang="en-US" altLang="zh-TW" sz="2800" dirty="0"/>
              <a:t>  </a:t>
            </a:r>
            <a:r>
              <a:rPr lang="en-US" altLang="zh-TW" sz="2800" dirty="0">
                <a:solidFill>
                  <a:srgbClr val="CC66FF"/>
                </a:solidFill>
              </a:rPr>
              <a:t>pass number</a:t>
            </a:r>
            <a:r>
              <a:rPr lang="en-US" altLang="zh-TW" sz="2800" dirty="0"/>
              <a:t>  comment</a:t>
            </a:r>
            <a:endParaRPr lang="en-US" altLang="zh-TW" sz="2800" dirty="0"/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Ex.</a:t>
            </a:r>
            <a:r>
              <a:rPr lang="en-US" altLang="zh-TW" sz="2400" dirty="0">
                <a:solidFill>
                  <a:srgbClr val="FF9900"/>
                </a:solidFill>
              </a:rPr>
              <a:t> </a:t>
            </a:r>
            <a:endParaRPr lang="en-US" altLang="zh-TW" sz="2400" dirty="0">
              <a:solidFill>
                <a:srgbClr val="FF9900"/>
              </a:solidFill>
            </a:endParaRP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9900"/>
                </a:solidFill>
              </a:rPr>
              <a:t>/dev/</a:t>
            </a:r>
            <a:r>
              <a:rPr lang="en-US" altLang="zh-TW" sz="2400" dirty="0" err="1">
                <a:solidFill>
                  <a:srgbClr val="FF9900"/>
                </a:solidFill>
              </a:rPr>
              <a:t>sdb</a:t>
            </a: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rgbClr val="66FF33"/>
                </a:solidFill>
              </a:rPr>
              <a:t>/</a:t>
            </a:r>
            <a:r>
              <a:rPr lang="en-US" altLang="zh-TW" sz="2400" dirty="0" err="1">
                <a:solidFill>
                  <a:srgbClr val="66FF33"/>
                </a:solidFill>
              </a:rPr>
              <a:t>std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accent1"/>
                </a:solidFill>
              </a:rPr>
              <a:t>ext4</a:t>
            </a:r>
            <a:r>
              <a:rPr lang="en-US" altLang="zh-TW" sz="2400" dirty="0"/>
              <a:t>	</a:t>
            </a:r>
            <a:r>
              <a:rPr lang="en-US" altLang="zh-TW" sz="2400" dirty="0" err="1">
                <a:solidFill>
                  <a:schemeClr val="folHlink"/>
                </a:solidFill>
              </a:rPr>
              <a:t>rw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6699"/>
                </a:solidFill>
              </a:rPr>
              <a:t>0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rgbClr val="CC66FF"/>
                </a:solidFill>
              </a:rPr>
              <a:t>0</a:t>
            </a:r>
            <a:r>
              <a:rPr lang="en-US" altLang="zh-TW" sz="2400" dirty="0"/>
              <a:t> #</a:t>
            </a:r>
            <a:r>
              <a:rPr lang="en-US" altLang="zh-TW" sz="2400" dirty="0" err="1"/>
              <a:t>mydata</a:t>
            </a:r>
            <a:endParaRPr lang="en-US" altLang="zh-TW" sz="2400" dirty="0"/>
          </a:p>
          <a:p>
            <a:pPr>
              <a:buFontTx/>
              <a:buNone/>
            </a:pPr>
            <a:endParaRPr lang="en-US" altLang="zh-TW" sz="2400" b="1" dirty="0"/>
          </a:p>
          <a:p>
            <a:endParaRPr lang="en-US" altLang="zh-TW" b="1" dirty="0"/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7315200" cy="127635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Validate a filesystem </a:t>
            </a:r>
            <a:r>
              <a:rPr lang="en-US" altLang="zh-TW" sz="2400" b="1" dirty="0"/>
              <a:t>			           					                    </a:t>
            </a:r>
            <a:r>
              <a:rPr lang="en-US" altLang="zh-TW" sz="2000" i="1" dirty="0"/>
              <a:t>Adding new devices 10</a:t>
            </a:r>
            <a:endParaRPr lang="en-US" altLang="zh-TW" sz="2000" i="1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2132856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fsck</a:t>
            </a:r>
            <a:r>
              <a:rPr lang="en-US" altLang="zh-TW" sz="2000" dirty="0">
                <a:solidFill>
                  <a:srgbClr val="FF0000"/>
                </a:solidFill>
              </a:rPr>
              <a:t> [-</a:t>
            </a:r>
            <a:r>
              <a:rPr lang="en-US" altLang="zh-TW" sz="2000" dirty="0" err="1">
                <a:solidFill>
                  <a:srgbClr val="FF0000"/>
                </a:solidFill>
              </a:rPr>
              <a:t>sARV</a:t>
            </a:r>
            <a:r>
              <a:rPr lang="en-US" altLang="zh-TW" sz="2000" dirty="0">
                <a:solidFill>
                  <a:srgbClr val="FF0000"/>
                </a:solidFill>
              </a:rPr>
              <a:t>][-t </a:t>
            </a:r>
            <a:r>
              <a:rPr lang="en-US" altLang="zh-TW" sz="2000" dirty="0" err="1">
                <a:solidFill>
                  <a:srgbClr val="FF0000"/>
                </a:solidFill>
              </a:rPr>
              <a:t>fstype</a:t>
            </a:r>
            <a:r>
              <a:rPr lang="en-US" altLang="zh-TW" sz="2000" dirty="0">
                <a:solidFill>
                  <a:srgbClr val="FF0000"/>
                </a:solidFill>
              </a:rPr>
              <a:t>] [filesystem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en-US" altLang="zh-TW" sz="2000" dirty="0">
                <a:solidFill>
                  <a:srgbClr val="FF0000"/>
                </a:solidFill>
              </a:rPr>
              <a:t>][--  </a:t>
            </a:r>
            <a:r>
              <a:rPr lang="en-US" altLang="zh-TW" sz="2000" dirty="0" err="1">
                <a:solidFill>
                  <a:srgbClr val="FF0000"/>
                </a:solidFill>
              </a:rPr>
              <a:t>fsck</a:t>
            </a:r>
            <a:r>
              <a:rPr lang="en-US" altLang="zh-TW" sz="2000" dirty="0">
                <a:solidFill>
                  <a:srgbClr val="FF0000"/>
                </a:solidFill>
              </a:rPr>
              <a:t>-options]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-s</a:t>
            </a:r>
            <a:r>
              <a:rPr lang="en-US" altLang="zh-TW" sz="2000" dirty="0"/>
              <a:t> serialize the </a:t>
            </a:r>
            <a:r>
              <a:rPr lang="en-US" altLang="zh-TW" sz="2000" dirty="0" err="1"/>
              <a:t>fsck</a:t>
            </a:r>
            <a:r>
              <a:rPr lang="en-US" altLang="zh-TW" sz="2000" dirty="0"/>
              <a:t> operation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-A </a:t>
            </a:r>
            <a:r>
              <a:rPr lang="en-US" altLang="zh-TW" sz="2000" dirty="0"/>
              <a:t>check file system listed in </a:t>
            </a:r>
            <a:r>
              <a:rPr lang="en-US" altLang="zh-TW" sz="2000" dirty="0">
                <a:solidFill>
                  <a:srgbClr val="0070C0"/>
                </a:solidFill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</a:rPr>
              <a:t>etc</a:t>
            </a:r>
            <a:r>
              <a:rPr lang="en-US" altLang="zh-TW" sz="2000" dirty="0">
                <a:solidFill>
                  <a:srgbClr val="0070C0"/>
                </a:solidFill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</a:rPr>
              <a:t>fstab</a:t>
            </a:r>
            <a:r>
              <a:rPr lang="en-US" altLang="zh-TW" sz="2000" dirty="0"/>
              <a:t>. Skip all </a:t>
            </a:r>
            <a:r>
              <a:rPr lang="en-US" altLang="zh-TW" sz="2000" dirty="0" err="1">
                <a:solidFill>
                  <a:schemeClr val="tx2"/>
                </a:solidFill>
              </a:rPr>
              <a:t>fs_passno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/>
              <a:t>0.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-R </a:t>
            </a:r>
            <a:r>
              <a:rPr lang="en-US" altLang="zh-TW" sz="2000" dirty="0"/>
              <a:t>do not check root file system when with </a:t>
            </a:r>
            <a:r>
              <a:rPr lang="en-US" altLang="zh-TW" sz="2000" dirty="0">
                <a:solidFill>
                  <a:schemeClr val="tx2"/>
                </a:solidFill>
                <a:latin typeface="Arial" panose="020B0604020202020204"/>
              </a:rPr>
              <a:t>–</a:t>
            </a:r>
            <a:r>
              <a:rPr lang="en-US" altLang="zh-TW" sz="2000" dirty="0">
                <a:solidFill>
                  <a:schemeClr val="tx2"/>
                </a:solidFill>
              </a:rPr>
              <a:t>A</a:t>
            </a:r>
            <a:endParaRPr lang="en-US" altLang="zh-TW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-V</a:t>
            </a:r>
            <a:r>
              <a:rPr lang="en-US" altLang="zh-TW" sz="2000" dirty="0"/>
              <a:t> verbose 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-t </a:t>
            </a:r>
            <a:r>
              <a:rPr lang="en-US" altLang="zh-TW" sz="2000" dirty="0" err="1">
                <a:solidFill>
                  <a:srgbClr val="FF0000"/>
                </a:solidFill>
              </a:rPr>
              <a:t>fstype</a:t>
            </a:r>
            <a:r>
              <a:rPr lang="en-US" altLang="zh-TW" sz="2000" dirty="0"/>
              <a:t> specify filesystem type</a:t>
            </a:r>
            <a:endParaRPr lang="en-US" altLang="zh-TW" sz="2000" dirty="0"/>
          </a:p>
          <a:p>
            <a:r>
              <a:rPr lang="en-US" altLang="zh-TW" sz="2000" dirty="0" err="1">
                <a:solidFill>
                  <a:srgbClr val="FF0000"/>
                </a:solidFill>
              </a:rPr>
              <a:t>fsck</a:t>
            </a:r>
            <a:r>
              <a:rPr lang="en-US" altLang="zh-TW" sz="2000" dirty="0">
                <a:solidFill>
                  <a:srgbClr val="FF0000"/>
                </a:solidFill>
              </a:rPr>
              <a:t>-options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options</a:t>
            </a:r>
            <a:r>
              <a:rPr lang="en-US" altLang="zh-TW" sz="2000" dirty="0"/>
              <a:t> to pass to filesystem specific checker</a:t>
            </a:r>
            <a:endParaRPr lang="en-US" altLang="zh-TW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000" dirty="0"/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6947279" cy="128089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General LVM Concepts and Terms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>
                <a:solidFill>
                  <a:schemeClr val="tx1"/>
                </a:solidFill>
              </a:rPr>
              <a:t>                         </a:t>
            </a:r>
            <a:r>
              <a:rPr lang="en-US" altLang="zh-TW" sz="2200" i="1" dirty="0"/>
              <a:t>Adding new devices 11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Physical storage</a:t>
            </a:r>
            <a:endParaRPr lang="en-US" altLang="zh-TW" sz="2400" dirty="0"/>
          </a:p>
          <a:p>
            <a:r>
              <a:rPr lang="en-US" altLang="zh-TW" sz="2400" dirty="0"/>
              <a:t>Physical volume(PV)</a:t>
            </a:r>
            <a:endParaRPr lang="en-US" altLang="zh-TW" sz="2400" dirty="0"/>
          </a:p>
          <a:p>
            <a:r>
              <a:rPr lang="en-US" altLang="zh-TW" sz="2400" dirty="0"/>
              <a:t>Volume group(VG)</a:t>
            </a:r>
            <a:endParaRPr lang="en-US" altLang="zh-TW" sz="2400" dirty="0"/>
          </a:p>
          <a:p>
            <a:r>
              <a:rPr lang="en-US" altLang="zh-TW" sz="2400" dirty="0"/>
              <a:t>Logical volume(LV)</a:t>
            </a:r>
            <a:endParaRPr lang="en-US" altLang="zh-TW" sz="2400" dirty="0"/>
          </a:p>
          <a:p>
            <a:r>
              <a:rPr lang="en-US" altLang="zh-TW" sz="2400" dirty="0"/>
              <a:t>Physical extent(PE)</a:t>
            </a:r>
            <a:endParaRPr lang="en-US" altLang="zh-TW" sz="2400" dirty="0"/>
          </a:p>
          <a:p>
            <a:r>
              <a:rPr lang="en-US" altLang="zh-TW" sz="2400" dirty="0"/>
              <a:t>Logical extent(LE)</a:t>
            </a:r>
            <a:endParaRPr lang="en-US" altLang="zh-TW" sz="24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磁碟 6"/>
          <p:cNvSpPr/>
          <p:nvPr/>
        </p:nvSpPr>
        <p:spPr>
          <a:xfrm>
            <a:off x="1648746" y="602128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磁碟 7"/>
          <p:cNvSpPr/>
          <p:nvPr/>
        </p:nvSpPr>
        <p:spPr>
          <a:xfrm>
            <a:off x="2817642" y="602128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磁碟 8"/>
          <p:cNvSpPr/>
          <p:nvPr/>
        </p:nvSpPr>
        <p:spPr>
          <a:xfrm>
            <a:off x="4025010" y="602128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磁碟 10"/>
          <p:cNvSpPr/>
          <p:nvPr/>
        </p:nvSpPr>
        <p:spPr>
          <a:xfrm rot="5400000">
            <a:off x="1663756" y="494116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磁碟 11"/>
          <p:cNvSpPr/>
          <p:nvPr/>
        </p:nvSpPr>
        <p:spPr>
          <a:xfrm rot="5400000">
            <a:off x="2696107" y="494116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磁碟 12"/>
          <p:cNvSpPr/>
          <p:nvPr/>
        </p:nvSpPr>
        <p:spPr>
          <a:xfrm rot="5400000">
            <a:off x="3931467" y="4941168"/>
            <a:ext cx="864096" cy="216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磁碟 18"/>
          <p:cNvSpPr/>
          <p:nvPr/>
        </p:nvSpPr>
        <p:spPr>
          <a:xfrm rot="5400000">
            <a:off x="2915816" y="1654966"/>
            <a:ext cx="864096" cy="6677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磁碟 19"/>
          <p:cNvSpPr/>
          <p:nvPr/>
        </p:nvSpPr>
        <p:spPr>
          <a:xfrm rot="5400000">
            <a:off x="3082753" y="1821903"/>
            <a:ext cx="864096" cy="333874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磁碟 20"/>
          <p:cNvSpPr/>
          <p:nvPr/>
        </p:nvSpPr>
        <p:spPr>
          <a:xfrm rot="5400000">
            <a:off x="2969568" y="3146377"/>
            <a:ext cx="864096" cy="736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033122" y="5902704"/>
            <a:ext cx="31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Partition physical storage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36819" y="4797151"/>
            <a:ext cx="33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physical volume(PV)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858680" y="3330135"/>
            <a:ext cx="317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volume group(VG)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858680" y="1804174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logical volume(LV)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80694" y="71358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            LVM</a:t>
            </a:r>
            <a:r>
              <a:rPr lang="en-US" altLang="zh-TW" sz="2400" dirty="0">
                <a:solidFill>
                  <a:srgbClr val="FF0000"/>
                </a:solidFill>
              </a:rPr>
              <a:t>                 </a:t>
            </a:r>
            <a:r>
              <a:rPr lang="en-US" altLang="zh-TW" sz="2000" i="1" dirty="0">
                <a:solidFill>
                  <a:schemeClr val="accent1"/>
                </a:solidFill>
              </a:rPr>
              <a:t>Adding new devices 12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924" y="764704"/>
            <a:ext cx="7486600" cy="1188368"/>
          </a:xfrm>
        </p:spPr>
        <p:txBody>
          <a:bodyPr/>
          <a:lstStyle/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Initial LVM Deployment 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>
                <a:solidFill>
                  <a:srgbClr val="FF0000"/>
                </a:solidFill>
              </a:rPr>
              <a:t>                                     </a:t>
            </a:r>
            <a:r>
              <a:rPr lang="en-US" altLang="zh-TW" sz="2000" i="1" dirty="0"/>
              <a:t>Adding new devices 13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Create new partition</a:t>
            </a:r>
            <a:endParaRPr lang="en-US" altLang="zh-TW" sz="2400" dirty="0"/>
          </a:p>
          <a:p>
            <a:pPr lvl="1"/>
            <a:r>
              <a:rPr lang="en-US" altLang="zh-TW" sz="2000" dirty="0"/>
              <a:t>Use Disk utility to create new partition</a:t>
            </a:r>
            <a:endParaRPr lang="en-US" altLang="zh-TW" sz="2000" dirty="0"/>
          </a:p>
          <a:p>
            <a:pPr lvl="1"/>
            <a:r>
              <a:rPr lang="en-US" altLang="zh-TW" sz="2000" dirty="0"/>
              <a:t>Change the partition type to Linux LVM(</a:t>
            </a:r>
            <a:r>
              <a:rPr lang="en-US" altLang="zh-TW" sz="2000" dirty="0">
                <a:solidFill>
                  <a:srgbClr val="FF0000"/>
                </a:solidFill>
              </a:rPr>
              <a:t>0x8e</a:t>
            </a:r>
            <a:r>
              <a:rPr lang="en-US" altLang="zh-TW" sz="2000" dirty="0"/>
              <a:t>)</a:t>
            </a:r>
            <a:endParaRPr lang="en-US" altLang="zh-TW" sz="2000" dirty="0"/>
          </a:p>
          <a:p>
            <a:r>
              <a:rPr lang="en-US" altLang="zh-TW" sz="2400" dirty="0"/>
              <a:t>Create PV</a:t>
            </a:r>
            <a:endParaRPr lang="en-US" altLang="zh-TW" sz="2400" dirty="0"/>
          </a:p>
          <a:p>
            <a:pPr>
              <a:buNone/>
            </a:pPr>
            <a:r>
              <a:rPr lang="en-US" altLang="zh-TW" sz="2600" dirty="0" err="1">
                <a:solidFill>
                  <a:srgbClr val="FF0000"/>
                </a:solidFill>
              </a:rPr>
              <a:t>pvcreate</a:t>
            </a:r>
            <a:r>
              <a:rPr lang="en-US" altLang="zh-TW" sz="2600" dirty="0">
                <a:solidFill>
                  <a:srgbClr val="FF0000"/>
                </a:solidFill>
              </a:rPr>
              <a:t> </a:t>
            </a:r>
            <a:r>
              <a:rPr lang="en-US" altLang="zh-TW" sz="2600" i="1" dirty="0" err="1">
                <a:solidFill>
                  <a:srgbClr val="FF0000"/>
                </a:solidFill>
              </a:rPr>
              <a:t>DevPath</a:t>
            </a:r>
            <a:endParaRPr lang="en-US" altLang="zh-TW" sz="2600" i="1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Create VG</a:t>
            </a:r>
            <a:endParaRPr lang="en-US" altLang="zh-TW" sz="24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vgcreate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VG-Name </a:t>
            </a:r>
            <a:r>
              <a:rPr lang="en-US" altLang="zh-TW" sz="2800" i="1" dirty="0" err="1">
                <a:solidFill>
                  <a:srgbClr val="FF0000"/>
                </a:solidFill>
              </a:rPr>
              <a:t>DevPath</a:t>
            </a:r>
            <a:r>
              <a:rPr lang="en-US" altLang="zh-TW" sz="2800" i="1" dirty="0">
                <a:solidFill>
                  <a:srgbClr val="FF0000"/>
                </a:solidFill>
              </a:rPr>
              <a:t>…</a:t>
            </a:r>
            <a:endParaRPr lang="en-US" altLang="zh-TW" sz="28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sz="2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458" y="620688"/>
            <a:ext cx="7125113" cy="92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Initial LVM Deployment 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>
                <a:solidFill>
                  <a:srgbClr val="FF0000"/>
                </a:solidFill>
              </a:rPr>
              <a:t>                                   </a:t>
            </a:r>
            <a:r>
              <a:rPr lang="en-US" altLang="zh-TW" sz="2000" i="1" dirty="0"/>
              <a:t>Adding new devices 14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2458" y="1772816"/>
            <a:ext cx="7696200" cy="3657600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Create LV</a:t>
            </a:r>
            <a:endParaRPr lang="en-US" altLang="zh-TW" sz="2000" dirty="0"/>
          </a:p>
          <a:p>
            <a:pPr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lvcreate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–l </a:t>
            </a:r>
            <a:r>
              <a:rPr lang="en-US" altLang="zh-TW" sz="2400" i="1" dirty="0" err="1">
                <a:solidFill>
                  <a:srgbClr val="FF0000"/>
                </a:solidFill>
              </a:rPr>
              <a:t>extent_no</a:t>
            </a:r>
            <a:r>
              <a:rPr lang="en-US" altLang="zh-TW" sz="2400" i="1" dirty="0">
                <a:solidFill>
                  <a:srgbClr val="FF0000"/>
                </a:solidFill>
              </a:rPr>
              <a:t> | -L size [-n </a:t>
            </a:r>
            <a:r>
              <a:rPr lang="en-US" altLang="zh-TW" sz="2400" i="1" dirty="0" err="1">
                <a:solidFill>
                  <a:srgbClr val="FF0000"/>
                </a:solidFill>
              </a:rPr>
              <a:t>lvname</a:t>
            </a:r>
            <a:r>
              <a:rPr lang="en-US" altLang="zh-TW" sz="2400" i="1" dirty="0">
                <a:solidFill>
                  <a:srgbClr val="FF0000"/>
                </a:solidFill>
              </a:rPr>
              <a:t>] </a:t>
            </a:r>
            <a:r>
              <a:rPr lang="en-US" altLang="zh-TW" sz="2400" i="1" dirty="0" err="1">
                <a:solidFill>
                  <a:srgbClr val="FF0000"/>
                </a:solidFill>
              </a:rPr>
              <a:t>Vgname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Create </a:t>
            </a:r>
            <a:r>
              <a:rPr lang="en-US" altLang="zh-TW" sz="2000" dirty="0" err="1"/>
              <a:t>filesystem</a:t>
            </a:r>
            <a:r>
              <a:rPr lang="en-US" altLang="zh-TW" sz="2000" dirty="0"/>
              <a:t> on LV</a:t>
            </a:r>
            <a:endParaRPr lang="en-US" altLang="zh-TW" sz="2000" dirty="0"/>
          </a:p>
          <a:p>
            <a:pPr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mkfs</a:t>
            </a:r>
            <a:r>
              <a:rPr lang="en-US" altLang="zh-TW" sz="2400" i="1" dirty="0">
                <a:solidFill>
                  <a:srgbClr val="FF0000"/>
                </a:solidFill>
              </a:rPr>
              <a:t> –t type  LV-path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Make mount point if needed</a:t>
            </a:r>
            <a:endParaRPr lang="en-US" altLang="zh-TW" sz="2000" dirty="0"/>
          </a:p>
          <a:p>
            <a:pPr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mkdir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mount_point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Mount the LV</a:t>
            </a:r>
            <a:endParaRPr lang="en-US" altLang="zh-TW" sz="2000" dirty="0"/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mount</a:t>
            </a:r>
            <a:r>
              <a:rPr lang="en-US" altLang="zh-TW" sz="2400" i="1" dirty="0">
                <a:solidFill>
                  <a:srgbClr val="FF0000"/>
                </a:solidFill>
              </a:rPr>
              <a:t> LV-path </a:t>
            </a:r>
            <a:r>
              <a:rPr lang="en-US" altLang="zh-TW" sz="2400" i="1" dirty="0" err="1">
                <a:solidFill>
                  <a:srgbClr val="FF0000"/>
                </a:solidFill>
              </a:rPr>
              <a:t>mount_point</a:t>
            </a:r>
            <a:endParaRPr lang="en-US" altLang="zh-TW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912768" cy="92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800" dirty="0">
                <a:solidFill>
                  <a:srgbClr val="FF0000"/>
                </a:solidFill>
              </a:rPr>
              <a:t>Displaying current LVM usage</a:t>
            </a:r>
            <a:br>
              <a:rPr lang="en-US" altLang="zh-TW" sz="2800" dirty="0"/>
            </a:br>
            <a:r>
              <a:rPr lang="en-US" altLang="zh-TW" sz="2800" dirty="0"/>
              <a:t>                                   </a:t>
            </a:r>
            <a:r>
              <a:rPr lang="en-US" altLang="zh-TW" sz="2000" i="1" dirty="0"/>
              <a:t>Adding new devices 15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9400" y="1916832"/>
            <a:ext cx="6591985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Display PV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pvdisplay</a:t>
            </a:r>
            <a:r>
              <a:rPr lang="en-US" altLang="zh-TW" sz="2800" dirty="0">
                <a:solidFill>
                  <a:srgbClr val="FF0000"/>
                </a:solidFill>
              </a:rPr>
              <a:t> –v  </a:t>
            </a:r>
            <a:r>
              <a:rPr lang="en-US" altLang="zh-TW" sz="2800" i="1" dirty="0" err="1">
                <a:solidFill>
                  <a:srgbClr val="FF0000"/>
                </a:solidFill>
              </a:rPr>
              <a:t>DevPath</a:t>
            </a:r>
            <a:endParaRPr lang="en-US" altLang="zh-TW" sz="2800" i="1" dirty="0">
              <a:solidFill>
                <a:srgbClr val="FF0000"/>
              </a:solidFill>
            </a:endParaRPr>
          </a:p>
          <a:p>
            <a:r>
              <a:rPr lang="en-US" altLang="zh-TW" sz="2800" i="1" dirty="0"/>
              <a:t>Display VG</a:t>
            </a:r>
            <a:endParaRPr lang="en-US" altLang="zh-TW" sz="2800" i="1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vgdisplay</a:t>
            </a:r>
            <a:r>
              <a:rPr lang="en-US" altLang="zh-TW" sz="2800" dirty="0">
                <a:solidFill>
                  <a:srgbClr val="FF0000"/>
                </a:solidFill>
              </a:rPr>
              <a:t> –v  </a:t>
            </a:r>
            <a:r>
              <a:rPr lang="en-US" altLang="zh-TW" sz="2800" i="1" dirty="0">
                <a:solidFill>
                  <a:srgbClr val="FF0000"/>
                </a:solidFill>
              </a:rPr>
              <a:t>VG-Name</a:t>
            </a:r>
            <a:endParaRPr lang="en-US" altLang="zh-TW" sz="2800" i="1" dirty="0">
              <a:solidFill>
                <a:srgbClr val="FF0000"/>
              </a:solidFill>
            </a:endParaRPr>
          </a:p>
          <a:p>
            <a:r>
              <a:rPr lang="en-US" altLang="zh-TW" sz="2800" i="1" dirty="0"/>
              <a:t>Display LV</a:t>
            </a:r>
            <a:endParaRPr lang="en-US" altLang="zh-TW" sz="2800" i="1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lvdisplay</a:t>
            </a:r>
            <a:r>
              <a:rPr lang="en-US" altLang="zh-TW" sz="2800" dirty="0">
                <a:solidFill>
                  <a:srgbClr val="FF0000"/>
                </a:solidFill>
              </a:rPr>
              <a:t> –v</a:t>
            </a:r>
            <a:r>
              <a:rPr lang="en-US" altLang="zh-TW" sz="2800" i="1" dirty="0">
                <a:solidFill>
                  <a:srgbClr val="FF0000"/>
                </a:solidFill>
              </a:rPr>
              <a:t>  LV-Path</a:t>
            </a:r>
            <a:endParaRPr lang="zh-TW" alt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7197105" cy="5984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/>
              <a:t>Major types of commercial Unix </a:t>
            </a:r>
            <a:endParaRPr lang="en-US" altLang="zh-TW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47665" y="1916832"/>
            <a:ext cx="7272808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u="sng" dirty="0">
                <a:solidFill>
                  <a:schemeClr val="accent1"/>
                </a:solidFill>
              </a:rPr>
              <a:t>Name of Unix</a:t>
            </a:r>
            <a:r>
              <a:rPr lang="en-US" altLang="zh-TW" dirty="0"/>
              <a:t>		</a:t>
            </a:r>
            <a:r>
              <a:rPr lang="en-US" altLang="zh-TW" u="sng" dirty="0">
                <a:solidFill>
                  <a:schemeClr val="hlink"/>
                </a:solidFill>
              </a:rPr>
              <a:t>Company</a:t>
            </a:r>
            <a:r>
              <a:rPr lang="zh-TW" altLang="en-US" u="sng" dirty="0">
                <a:solidFill>
                  <a:schemeClr val="hlink"/>
                </a:solidFill>
              </a:rPr>
              <a:t>                                                     </a:t>
            </a:r>
            <a:endParaRPr lang="en-US" altLang="zh-TW" u="sng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AIX				IBM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HP-UX			Hewlett-</a:t>
            </a:r>
            <a:r>
              <a:rPr lang="en-US" altLang="zh-TW" sz="2800" dirty="0" err="1"/>
              <a:t>Parckard</a:t>
            </a:r>
            <a:r>
              <a:rPr lang="en-US" altLang="zh-TW" sz="2800" dirty="0"/>
              <a:t>(HP)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Solaris			Sun Microsystems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err="1"/>
              <a:t>Irix</a:t>
            </a:r>
            <a:r>
              <a:rPr lang="en-US" altLang="zh-TW" sz="2800" dirty="0"/>
              <a:t>					Silicon Graphics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Ultrix				</a:t>
            </a:r>
            <a:r>
              <a:rPr lang="en-US" altLang="zh-TW" sz="2400" dirty="0"/>
              <a:t>Digital Equipment Corporation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/>
              <a:t>SCO	Unix		Santa Cruz Operation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 err="1"/>
              <a:t>Unixware</a:t>
            </a:r>
            <a:r>
              <a:rPr lang="en-US" altLang="zh-TW" sz="2800" dirty="0"/>
              <a:t>		Novell 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磁碟 9"/>
          <p:cNvSpPr/>
          <p:nvPr/>
        </p:nvSpPr>
        <p:spPr>
          <a:xfrm rot="5400000">
            <a:off x="2488517" y="1778668"/>
            <a:ext cx="864096" cy="798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521155" y="4565911"/>
            <a:ext cx="31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Partition physical storage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01480" y="3460358"/>
            <a:ext cx="33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physical volume(PV)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46713" y="1993342"/>
            <a:ext cx="321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 volume group(VG)</a:t>
            </a:r>
            <a:endParaRPr lang="zh-TW" altLang="en-US" dirty="0"/>
          </a:p>
        </p:txBody>
      </p:sp>
      <p:sp>
        <p:nvSpPr>
          <p:cNvPr id="14" name="流程圖: 磁碟 13"/>
          <p:cNvSpPr/>
          <p:nvPr/>
        </p:nvSpPr>
        <p:spPr>
          <a:xfrm rot="5400000">
            <a:off x="2087724" y="3609020"/>
            <a:ext cx="864096" cy="21602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磁碟 14"/>
          <p:cNvSpPr/>
          <p:nvPr/>
        </p:nvSpPr>
        <p:spPr>
          <a:xfrm>
            <a:off x="2123728" y="4725144"/>
            <a:ext cx="864096" cy="21602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磁碟 15"/>
          <p:cNvSpPr/>
          <p:nvPr/>
        </p:nvSpPr>
        <p:spPr>
          <a:xfrm rot="5400000">
            <a:off x="2061861" y="2023851"/>
            <a:ext cx="864096" cy="30831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03648" y="735453"/>
            <a:ext cx="6840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Extending a Volume Group   </a:t>
            </a:r>
            <a:endParaRPr lang="en-US" altLang="zh-TW" sz="2400" dirty="0"/>
          </a:p>
          <a:p>
            <a:r>
              <a:rPr lang="en-US" altLang="zh-TW" sz="2400" i="1" dirty="0">
                <a:solidFill>
                  <a:srgbClr val="FF0000"/>
                </a:solidFill>
              </a:rPr>
              <a:t>                                  </a:t>
            </a:r>
            <a:r>
              <a:rPr lang="en-US" altLang="zh-TW" sz="2000" i="1" dirty="0">
                <a:solidFill>
                  <a:schemeClr val="accent1"/>
                </a:solidFill>
              </a:rPr>
              <a:t>Adding new devices 16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764704"/>
            <a:ext cx="7450987" cy="92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Extending a Volume Group 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/>
              <a:t>                                  </a:t>
            </a:r>
            <a:r>
              <a:rPr lang="en-US" altLang="zh-TW" sz="2000" i="1" dirty="0"/>
              <a:t>Adding new devices 17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1988840"/>
            <a:ext cx="659198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dirty="0"/>
              <a:t>Steps</a:t>
            </a:r>
            <a:endParaRPr lang="en-US" altLang="zh-TW" sz="2800" dirty="0"/>
          </a:p>
          <a:p>
            <a:r>
              <a:rPr lang="en-US" altLang="zh-TW" sz="2800" dirty="0"/>
              <a:t>Partition physical storage</a:t>
            </a:r>
            <a:endParaRPr lang="en-US" altLang="zh-TW" sz="2800" dirty="0"/>
          </a:p>
          <a:p>
            <a:r>
              <a:rPr lang="en-US" altLang="zh-TW" sz="2800" dirty="0"/>
              <a:t>Create physical volume(PV)</a:t>
            </a:r>
            <a:endParaRPr lang="en-US" altLang="zh-TW" sz="2800" dirty="0"/>
          </a:p>
          <a:p>
            <a:r>
              <a:rPr lang="en-US" altLang="zh-TW" sz="2800" dirty="0"/>
              <a:t>Extend volume group (VG)</a:t>
            </a:r>
            <a:endParaRPr lang="en-US" altLang="zh-TW" sz="2000" dirty="0"/>
          </a:p>
          <a:p>
            <a:pPr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vgextend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VG-Name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DevPath</a:t>
            </a:r>
            <a:r>
              <a:rPr lang="en-US" altLang="zh-TW" sz="2400" i="1" dirty="0">
                <a:solidFill>
                  <a:srgbClr val="FF0000"/>
                </a:solidFill>
              </a:rPr>
              <a:t>  </a:t>
            </a:r>
            <a:endParaRPr lang="zh-TW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圖: 磁碟 7"/>
          <p:cNvSpPr/>
          <p:nvPr/>
        </p:nvSpPr>
        <p:spPr>
          <a:xfrm rot="5400000">
            <a:off x="3543468" y="3576508"/>
            <a:ext cx="864096" cy="2880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磁碟 8"/>
          <p:cNvSpPr/>
          <p:nvPr/>
        </p:nvSpPr>
        <p:spPr>
          <a:xfrm rot="5400000">
            <a:off x="3741490" y="3558508"/>
            <a:ext cx="864096" cy="324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 rot="5400000">
            <a:off x="1835696" y="3568371"/>
            <a:ext cx="864096" cy="2880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磁碟 3"/>
          <p:cNvSpPr/>
          <p:nvPr/>
        </p:nvSpPr>
        <p:spPr>
          <a:xfrm rot="5400000">
            <a:off x="2033718" y="3550371"/>
            <a:ext cx="864096" cy="324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磁碟 6"/>
          <p:cNvSpPr/>
          <p:nvPr/>
        </p:nvSpPr>
        <p:spPr>
          <a:xfrm rot="5400000">
            <a:off x="3959932" y="3540504"/>
            <a:ext cx="864096" cy="36004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 rot="5400000">
            <a:off x="5544108" y="3576508"/>
            <a:ext cx="864096" cy="2880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磁碟 10"/>
          <p:cNvSpPr/>
          <p:nvPr/>
        </p:nvSpPr>
        <p:spPr>
          <a:xfrm rot="5400000">
            <a:off x="5742130" y="3558508"/>
            <a:ext cx="864096" cy="324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磁碟 11"/>
          <p:cNvSpPr/>
          <p:nvPr/>
        </p:nvSpPr>
        <p:spPr>
          <a:xfrm rot="5400000">
            <a:off x="5960572" y="3540504"/>
            <a:ext cx="864096" cy="360040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弧形接點 20"/>
          <p:cNvCxnSpPr/>
          <p:nvPr/>
        </p:nvCxnSpPr>
        <p:spPr>
          <a:xfrm>
            <a:off x="2303748" y="4293096"/>
            <a:ext cx="540060" cy="432048"/>
          </a:xfrm>
          <a:prstGeom prst="curvedConnector3">
            <a:avLst>
              <a:gd name="adj1" fmla="val 189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/>
          <p:nvPr/>
        </p:nvCxnSpPr>
        <p:spPr>
          <a:xfrm>
            <a:off x="4644008" y="4293096"/>
            <a:ext cx="540060" cy="432048"/>
          </a:xfrm>
          <a:prstGeom prst="curvedConnector3">
            <a:avLst>
              <a:gd name="adj1" fmla="val 1890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弧形接點 29"/>
          <p:cNvCxnSpPr/>
          <p:nvPr/>
        </p:nvCxnSpPr>
        <p:spPr>
          <a:xfrm rot="5400000" flipH="1" flipV="1">
            <a:off x="5838859" y="4322381"/>
            <a:ext cx="432048" cy="373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/>
          <p:nvPr/>
        </p:nvCxnSpPr>
        <p:spPr>
          <a:xfrm rot="5400000" flipH="1" flipV="1">
            <a:off x="3687190" y="4331373"/>
            <a:ext cx="432048" cy="373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686186" y="4941168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Grow LV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901326" y="49411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Grow FS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331640" y="76470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Extending a Logical Volume </a:t>
            </a:r>
            <a:endParaRPr lang="en-US" altLang="zh-TW" sz="2400" dirty="0"/>
          </a:p>
          <a:p>
            <a:r>
              <a:rPr lang="en-US" altLang="zh-TW" sz="2400" i="1" dirty="0"/>
              <a:t>                                  </a:t>
            </a:r>
            <a:r>
              <a:rPr lang="en-US" altLang="zh-TW" sz="2000" i="1" dirty="0">
                <a:solidFill>
                  <a:schemeClr val="accent1"/>
                </a:solidFill>
              </a:rPr>
              <a:t>Adding new devices 18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200800" cy="92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Extending a Logical Volume  </a:t>
            </a:r>
            <a:br>
              <a:rPr lang="en-US" altLang="zh-TW" sz="2800" dirty="0"/>
            </a:br>
            <a:r>
              <a:rPr lang="en-US" altLang="zh-TW" sz="2800" dirty="0"/>
              <a:t>                                   </a:t>
            </a:r>
            <a:r>
              <a:rPr lang="en-US" altLang="zh-TW" sz="2000" i="1" dirty="0"/>
              <a:t>Adding new devices 19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Grow LV</a:t>
            </a:r>
            <a:endParaRPr lang="en-US" altLang="zh-TW" sz="3200" dirty="0"/>
          </a:p>
          <a:p>
            <a:pPr marL="342900" lvl="1" indent="-34290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lvextend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–l [+]</a:t>
            </a:r>
            <a:r>
              <a:rPr lang="en-US" altLang="zh-TW" sz="2400" i="1" dirty="0" err="1">
                <a:solidFill>
                  <a:srgbClr val="FF0000"/>
                </a:solidFill>
              </a:rPr>
              <a:t>extent_no</a:t>
            </a:r>
            <a:r>
              <a:rPr lang="en-US" altLang="zh-TW" sz="2400" i="1" dirty="0">
                <a:solidFill>
                  <a:srgbClr val="FF0000"/>
                </a:solidFill>
              </a:rPr>
              <a:t> | -L [+]size  </a:t>
            </a:r>
            <a:r>
              <a:rPr lang="en-US" altLang="zh-TW" sz="2400" i="1" dirty="0" err="1">
                <a:solidFill>
                  <a:srgbClr val="FF0000"/>
                </a:solidFill>
              </a:rPr>
              <a:t>lvname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pPr marL="342900" lvl="1" indent="-342900">
              <a:buNone/>
            </a:pPr>
            <a:r>
              <a:rPr lang="en-US" altLang="zh-TW" sz="2400" dirty="0"/>
              <a:t>Grow FS</a:t>
            </a:r>
            <a:endParaRPr lang="en-US" altLang="zh-TW" sz="2400" dirty="0"/>
          </a:p>
          <a:p>
            <a:pPr marL="342900" lvl="1" indent="-34290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resize2fs </a:t>
            </a:r>
            <a:r>
              <a:rPr lang="en-US" altLang="zh-TW" sz="2400" i="1" dirty="0" err="1">
                <a:solidFill>
                  <a:srgbClr val="FF0000"/>
                </a:solidFill>
              </a:rPr>
              <a:t>DevPath</a:t>
            </a:r>
            <a:endParaRPr lang="en-US" altLang="zh-TW" sz="2400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4981" y="764704"/>
            <a:ext cx="7739019" cy="924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3100" dirty="0"/>
              <a:t>Removing a physical volume  </a:t>
            </a:r>
            <a:br>
              <a:rPr lang="en-US" altLang="zh-TW" sz="2800" dirty="0"/>
            </a:br>
            <a:r>
              <a:rPr lang="en-US" altLang="zh-TW" sz="2800" dirty="0"/>
              <a:t>                                   </a:t>
            </a:r>
            <a:r>
              <a:rPr lang="en-US" altLang="zh-TW" sz="2000" i="1" dirty="0"/>
              <a:t>Adding new devices 20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916832"/>
            <a:ext cx="76962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Migrate all physical extents from the physical partition which will be removed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pvmove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[</a:t>
            </a:r>
            <a:r>
              <a:rPr lang="en-US" altLang="zh-TW" sz="2800" i="1" dirty="0" err="1">
                <a:solidFill>
                  <a:srgbClr val="FF0000"/>
                </a:solidFill>
              </a:rPr>
              <a:t>sourcePV</a:t>
            </a:r>
            <a:r>
              <a:rPr lang="en-US" altLang="zh-TW" sz="2800" i="1" dirty="0">
                <a:solidFill>
                  <a:srgbClr val="FF0000"/>
                </a:solidFill>
              </a:rPr>
              <a:t>] [</a:t>
            </a:r>
            <a:r>
              <a:rPr lang="en-US" altLang="zh-TW" sz="2800" i="1" dirty="0" err="1">
                <a:solidFill>
                  <a:srgbClr val="FF0000"/>
                </a:solidFill>
              </a:rPr>
              <a:t>DestPV</a:t>
            </a:r>
            <a:r>
              <a:rPr lang="en-US" altLang="zh-TW" sz="2800" i="1" dirty="0">
                <a:solidFill>
                  <a:srgbClr val="FF0000"/>
                </a:solidFill>
              </a:rPr>
              <a:t>]</a:t>
            </a:r>
            <a:endParaRPr lang="en-US" altLang="zh-TW" sz="2800" dirty="0"/>
          </a:p>
          <a:p>
            <a:r>
              <a:rPr lang="en-US" altLang="zh-TW" sz="2800" dirty="0"/>
              <a:t>Remove the physical volume(PV) from volume group(VG)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vgreduce</a:t>
            </a:r>
            <a:r>
              <a:rPr lang="en-US" altLang="zh-TW" sz="2800" dirty="0">
                <a:solidFill>
                  <a:srgbClr val="FF0000"/>
                </a:solidFill>
              </a:rPr>
              <a:t> VG-name </a:t>
            </a:r>
            <a:r>
              <a:rPr lang="en-US" altLang="zh-TW" sz="2800" dirty="0" err="1">
                <a:solidFill>
                  <a:srgbClr val="FF0000"/>
                </a:solidFill>
              </a:rPr>
              <a:t>DevPath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Remove the physical volume(PV) from LVM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pvremove</a:t>
            </a:r>
            <a:r>
              <a:rPr lang="en-US" altLang="zh-TW" sz="2800" dirty="0">
                <a:solidFill>
                  <a:srgbClr val="FF0000"/>
                </a:solidFill>
              </a:rPr>
              <a:t>  </a:t>
            </a:r>
            <a:r>
              <a:rPr lang="en-US" altLang="zh-TW" sz="2800" dirty="0" err="1">
                <a:solidFill>
                  <a:srgbClr val="FF0000"/>
                </a:solidFill>
              </a:rPr>
              <a:t>DevPath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04516"/>
            <a:ext cx="6589199" cy="1280890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Planning disk quotas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/>
              <a:t>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  </a:t>
            </a:r>
            <a:r>
              <a:rPr lang="en-US" altLang="zh-TW" sz="2000" i="1" dirty="0"/>
              <a:t>Adding new devices 21</a:t>
            </a:r>
            <a:endParaRPr lang="en-US" altLang="zh-TW" sz="1400" i="1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391700" y="1885406"/>
            <a:ext cx="7696200" cy="332898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hlink"/>
                </a:solidFill>
              </a:rPr>
              <a:t>Planning disk quotas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r>
              <a:rPr lang="en-US" altLang="zh-TW" sz="2800" b="1" dirty="0"/>
              <a:t>Which file system requires disk quotas</a:t>
            </a:r>
            <a:endParaRPr lang="en-US" altLang="zh-TW" sz="2800" b="1" dirty="0"/>
          </a:p>
          <a:p>
            <a:r>
              <a:rPr lang="en-US" altLang="zh-TW" sz="2800" b="1" dirty="0"/>
              <a:t>What limits to set</a:t>
            </a:r>
            <a:endParaRPr lang="en-US" altLang="zh-TW" sz="2800" b="1" dirty="0"/>
          </a:p>
          <a:p>
            <a:pPr lvl="1"/>
            <a:r>
              <a:rPr lang="en-US" altLang="zh-TW" sz="2400" b="1" dirty="0"/>
              <a:t>soft and hard limits?</a:t>
            </a:r>
            <a:endParaRPr lang="en-US" altLang="zh-TW" sz="2400" b="1" dirty="0"/>
          </a:p>
          <a:p>
            <a:pPr lvl="1"/>
            <a:r>
              <a:rPr lang="en-US" altLang="zh-TW" sz="2400" b="1" dirty="0"/>
              <a:t>limits for each user?</a:t>
            </a:r>
            <a:endParaRPr lang="en-US" altLang="zh-TW" sz="2400" b="1" dirty="0"/>
          </a:p>
          <a:p>
            <a:pPr lvl="1"/>
            <a:r>
              <a:rPr lang="en-US" altLang="zh-TW" sz="2400" dirty="0"/>
              <a:t> </a:t>
            </a:r>
            <a:r>
              <a:rPr lang="en-US" altLang="zh-TW" sz="2400" b="1" dirty="0"/>
              <a:t>How long can a user exceed soft limits?</a:t>
            </a:r>
            <a:endParaRPr lang="en-US" altLang="zh-TW" sz="2400" b="1" dirty="0"/>
          </a:p>
          <a:p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696075" cy="1312441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3600" dirty="0">
                <a:solidFill>
                  <a:schemeClr val="tx1"/>
                </a:solidFill>
              </a:rPr>
              <a:t>How to set up disk quotas</a:t>
            </a:r>
            <a:br>
              <a:rPr lang="en-US" altLang="zh-TW" sz="3600" b="1" dirty="0">
                <a:solidFill>
                  <a:schemeClr val="tx1"/>
                </a:solidFill>
              </a:rPr>
            </a:br>
            <a:r>
              <a:rPr lang="en-US" altLang="zh-TW" sz="3600" b="1" dirty="0">
                <a:solidFill>
                  <a:schemeClr val="hlink"/>
                </a:solidFill>
              </a:rPr>
              <a:t>          </a:t>
            </a:r>
            <a:r>
              <a:rPr lang="en-US" altLang="zh-TW" sz="2000" b="1" dirty="0"/>
              <a:t>	                 </a:t>
            </a:r>
            <a:r>
              <a:rPr lang="en-US" altLang="zh-TW" sz="2000" i="1" dirty="0"/>
              <a:t>Adding new devices 22</a:t>
            </a:r>
            <a:endParaRPr lang="en-US" altLang="zh-TW" sz="2000" b="1" i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/>
              <a:t>Mount the filesystem with </a:t>
            </a:r>
            <a:r>
              <a:rPr lang="en-US" altLang="zh-TW" sz="2800" b="1" dirty="0" err="1">
                <a:solidFill>
                  <a:srgbClr val="FF0000"/>
                </a:solidFill>
              </a:rPr>
              <a:t>quota</a:t>
            </a:r>
            <a:r>
              <a:rPr lang="en-US" altLang="zh-TW" sz="2800" b="1" dirty="0" err="1"/>
              <a:t>|</a:t>
            </a:r>
            <a:r>
              <a:rPr lang="en-US" altLang="zh-TW" sz="2800" b="1" dirty="0" err="1">
                <a:solidFill>
                  <a:srgbClr val="FF0000"/>
                </a:solidFill>
              </a:rPr>
              <a:t>usrquota</a:t>
            </a:r>
            <a:r>
              <a:rPr lang="en-US" altLang="zh-TW" sz="2800" b="1" dirty="0" err="1"/>
              <a:t>|</a:t>
            </a:r>
            <a:r>
              <a:rPr lang="en-US" altLang="zh-TW" sz="2800" b="1" dirty="0" err="1">
                <a:solidFill>
                  <a:srgbClr val="FF0000"/>
                </a:solidFill>
              </a:rPr>
              <a:t>grpquota</a:t>
            </a:r>
            <a:r>
              <a:rPr lang="en-US" altLang="zh-TW" sz="2800" b="1" dirty="0"/>
              <a:t> option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Execute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quotacheck</a:t>
            </a:r>
            <a:r>
              <a:rPr lang="en-US" altLang="zh-TW" sz="2800" b="1" i="1" dirty="0">
                <a:solidFill>
                  <a:srgbClr val="FF0000"/>
                </a:solidFill>
              </a:rPr>
              <a:t> /Path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/>
              <a:t>to create</a:t>
            </a:r>
            <a:r>
              <a:rPr lang="en-US" altLang="zh-TW" sz="2800" dirty="0"/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aquota.user</a:t>
            </a:r>
            <a:r>
              <a:rPr lang="en-US" altLang="zh-TW" sz="2800" b="1" i="1" dirty="0"/>
              <a:t>  </a:t>
            </a:r>
            <a:r>
              <a:rPr lang="en-US" altLang="zh-TW" sz="2800" b="1" dirty="0"/>
              <a:t>file in root level of the file system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Execute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quotacheck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latin typeface="Tahoma" panose="020B0604030504040204"/>
              </a:rPr>
              <a:t>–</a:t>
            </a:r>
            <a:r>
              <a:rPr lang="en-US" altLang="zh-TW" sz="2800" b="1" i="1" dirty="0">
                <a:solidFill>
                  <a:srgbClr val="FF0000"/>
                </a:solidFill>
              </a:rPr>
              <a:t>g /Path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/>
              <a:t>to create</a:t>
            </a:r>
            <a:r>
              <a:rPr lang="en-US" altLang="zh-TW" sz="2800" dirty="0"/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aquota.group</a:t>
            </a:r>
            <a:r>
              <a:rPr lang="en-US" altLang="zh-TW" sz="2800" b="1" i="1" dirty="0"/>
              <a:t> </a:t>
            </a:r>
            <a:r>
              <a:rPr lang="en-US" altLang="zh-TW" sz="2800" b="1" dirty="0"/>
              <a:t>file in root level of the file system</a:t>
            </a:r>
            <a:endParaRPr lang="en-US" altLang="zh-TW" sz="2800" b="1" i="1" dirty="0"/>
          </a:p>
          <a:p>
            <a:pPr lvl="1">
              <a:lnSpc>
                <a:spcPct val="90000"/>
              </a:lnSpc>
            </a:pPr>
            <a:endParaRPr lang="en-US" altLang="zh-TW" sz="2400" b="1" dirty="0"/>
          </a:p>
        </p:txBody>
      </p:sp>
    </p:spTree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76672"/>
            <a:ext cx="6870700" cy="160020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600" dirty="0">
                <a:solidFill>
                  <a:schemeClr val="tx1"/>
                </a:solidFill>
              </a:rPr>
              <a:t>How to set up disk quotas</a:t>
            </a:r>
            <a:br>
              <a:rPr lang="en-US" altLang="zh-TW" sz="3600" b="1" dirty="0">
                <a:solidFill>
                  <a:schemeClr val="tx1"/>
                </a:solidFill>
              </a:rPr>
            </a:br>
            <a:r>
              <a:rPr lang="en-US" altLang="zh-TW" sz="3600" b="1" dirty="0">
                <a:solidFill>
                  <a:schemeClr val="hlink"/>
                </a:solidFill>
              </a:rPr>
              <a:t>    </a:t>
            </a:r>
            <a:r>
              <a:rPr lang="en-US" altLang="zh-TW" sz="3200" b="1" dirty="0"/>
              <a:t>             </a:t>
            </a:r>
            <a:r>
              <a:rPr lang="en-US" altLang="zh-TW" sz="1800" b="1" dirty="0"/>
              <a:t>    </a:t>
            </a:r>
            <a:r>
              <a:rPr lang="en-US" altLang="zh-TW" sz="2000" i="1" dirty="0"/>
              <a:t>Adding new devices 23</a:t>
            </a:r>
            <a:endParaRPr lang="en-US" altLang="zh-TW" sz="2000" b="1" i="1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3200" b="1" dirty="0"/>
              <a:t>Set user quota by executing</a:t>
            </a:r>
            <a:r>
              <a:rPr lang="en-US" altLang="zh-TW" sz="3200" b="1" i="1" dirty="0"/>
              <a:t> </a:t>
            </a:r>
            <a:endParaRPr lang="en-US" altLang="zh-TW" sz="3200" b="1" i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3200" b="1" i="1" dirty="0" err="1">
                <a:solidFill>
                  <a:srgbClr val="FF0000"/>
                </a:solidFill>
              </a:rPr>
              <a:t>edquota</a:t>
            </a:r>
            <a:r>
              <a:rPr lang="en-US" altLang="zh-TW" sz="3200" b="1" i="1" dirty="0">
                <a:solidFill>
                  <a:srgbClr val="FF0000"/>
                </a:solidFill>
              </a:rPr>
              <a:t> user</a:t>
            </a:r>
            <a:endParaRPr lang="en-US" altLang="zh-TW" sz="3200" b="1" i="1" dirty="0">
              <a:solidFill>
                <a:srgbClr val="FF0000"/>
              </a:solidFill>
            </a:endParaRPr>
          </a:p>
          <a:p>
            <a:r>
              <a:rPr lang="en-US" altLang="zh-TW" sz="3200" b="1" dirty="0"/>
              <a:t>Set</a:t>
            </a:r>
            <a:r>
              <a:rPr lang="en-US" altLang="zh-TW" sz="3200" b="1" i="1" dirty="0"/>
              <a:t> </a:t>
            </a:r>
            <a:r>
              <a:rPr lang="en-US" altLang="zh-TW" sz="3200" b="1" dirty="0"/>
              <a:t>group quota by executing</a:t>
            </a:r>
            <a:endParaRPr lang="en-US" altLang="zh-TW" sz="3200" b="1" dirty="0"/>
          </a:p>
          <a:p>
            <a:pPr>
              <a:buFontTx/>
              <a:buNone/>
            </a:pPr>
            <a:r>
              <a:rPr lang="en-US" altLang="zh-TW" sz="3200" b="1" i="1" dirty="0"/>
              <a:t> </a:t>
            </a:r>
            <a:r>
              <a:rPr lang="en-US" altLang="zh-TW" sz="3200" b="1" i="1" dirty="0" err="1">
                <a:solidFill>
                  <a:srgbClr val="FF0000"/>
                </a:solidFill>
              </a:rPr>
              <a:t>edquota</a:t>
            </a:r>
            <a:r>
              <a:rPr lang="en-US" altLang="zh-TW" sz="3200" b="1" i="1" dirty="0">
                <a:solidFill>
                  <a:srgbClr val="FF0000"/>
                </a:solidFill>
              </a:rPr>
              <a:t>  </a:t>
            </a:r>
            <a:r>
              <a:rPr lang="en-US" altLang="zh-TW" sz="3200" b="1" i="1" dirty="0">
                <a:solidFill>
                  <a:srgbClr val="FF0000"/>
                </a:solidFill>
                <a:latin typeface="Arial" panose="020B0604020202020204"/>
              </a:rPr>
              <a:t>–</a:t>
            </a:r>
            <a:r>
              <a:rPr lang="en-US" altLang="zh-TW" sz="3200" b="1" i="1" dirty="0">
                <a:solidFill>
                  <a:srgbClr val="FF0000"/>
                </a:solidFill>
              </a:rPr>
              <a:t>g group</a:t>
            </a:r>
            <a:endParaRPr lang="en-US" altLang="zh-TW" sz="3200" b="1" i="1" dirty="0">
              <a:solidFill>
                <a:srgbClr val="FF0000"/>
              </a:solidFill>
            </a:endParaRPr>
          </a:p>
          <a:p>
            <a:r>
              <a:rPr lang="en-US" altLang="zh-TW" sz="3200" b="1" dirty="0"/>
              <a:t>Execute  </a:t>
            </a:r>
            <a:r>
              <a:rPr lang="en-US" altLang="zh-TW" sz="3200" b="1" i="1" dirty="0" err="1">
                <a:solidFill>
                  <a:srgbClr val="FF0000"/>
                </a:solidFill>
              </a:rPr>
              <a:t>quotaon</a:t>
            </a:r>
            <a:r>
              <a:rPr lang="en-US" altLang="zh-TW" sz="3200" b="1" i="1" dirty="0">
                <a:solidFill>
                  <a:srgbClr val="FF0000"/>
                </a:solidFill>
              </a:rPr>
              <a:t> /Path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endParaRPr lang="en-US" altLang="zh-TW" b="1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04664"/>
            <a:ext cx="6694487" cy="160020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Automatic mount filesystem with quota options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    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i="1" dirty="0">
                <a:solidFill>
                  <a:schemeClr val="tx1"/>
                </a:solidFill>
              </a:rPr>
              <a:t>                    </a:t>
            </a:r>
            <a:r>
              <a:rPr lang="en-US" altLang="zh-TW" sz="2000" i="1" dirty="0"/>
              <a:t>Adding new devices 24</a:t>
            </a:r>
            <a:endParaRPr lang="en-US" altLang="zh-TW" sz="2000" b="1" i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2133600"/>
            <a:ext cx="7632847" cy="377762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/>
              <a:t>Edit</a:t>
            </a:r>
            <a:r>
              <a:rPr lang="en-US" altLang="zh-TW" sz="2400" b="1" i="1" dirty="0"/>
              <a:t> </a:t>
            </a:r>
            <a:r>
              <a:rPr lang="en-US" altLang="zh-TW" sz="2400" b="1" i="1" dirty="0">
                <a:solidFill>
                  <a:schemeClr val="tx2"/>
                </a:solidFill>
              </a:rPr>
              <a:t>/</a:t>
            </a:r>
            <a:r>
              <a:rPr lang="en-US" altLang="zh-TW" sz="2400" b="1" i="1" dirty="0" err="1">
                <a:solidFill>
                  <a:schemeClr val="tx2"/>
                </a:solidFill>
              </a:rPr>
              <a:t>etc</a:t>
            </a:r>
            <a:r>
              <a:rPr lang="en-US" altLang="zh-TW" sz="2400" b="1" i="1" dirty="0">
                <a:solidFill>
                  <a:schemeClr val="tx2"/>
                </a:solidFill>
              </a:rPr>
              <a:t>/ </a:t>
            </a:r>
            <a:r>
              <a:rPr lang="en-US" altLang="zh-TW" sz="2400" b="1" i="1" dirty="0" err="1">
                <a:solidFill>
                  <a:schemeClr val="tx2"/>
                </a:solidFill>
              </a:rPr>
              <a:t>fstab</a:t>
            </a:r>
            <a:endParaRPr lang="en-US" altLang="zh-TW" sz="2400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9900"/>
                </a:solidFill>
              </a:rPr>
              <a:t>special file</a:t>
            </a:r>
            <a:r>
              <a:rPr lang="en-US" altLang="zh-TW" sz="2400" dirty="0">
                <a:solidFill>
                  <a:srgbClr val="66FF33"/>
                </a:solidFill>
              </a:rPr>
              <a:t>, mount point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chemeClr val="accent1"/>
                </a:solidFill>
              </a:rPr>
              <a:t>type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chemeClr val="folHlink"/>
                </a:solidFill>
              </a:rPr>
              <a:t>options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6699"/>
                </a:solidFill>
              </a:rPr>
              <a:t>backup frequency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CC66FF"/>
                </a:solidFill>
              </a:rPr>
              <a:t>pass number</a:t>
            </a:r>
            <a:r>
              <a:rPr lang="en-US" altLang="zh-TW" sz="2400" dirty="0"/>
              <a:t> , comment</a:t>
            </a:r>
            <a:endParaRPr lang="en-US" altLang="zh-TW" sz="3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Ex.</a:t>
            </a:r>
            <a:r>
              <a:rPr lang="en-US" altLang="zh-TW" sz="2400" dirty="0">
                <a:solidFill>
                  <a:srgbClr val="FF9900"/>
                </a:solidFill>
              </a:rPr>
              <a:t> </a:t>
            </a:r>
            <a:endParaRPr lang="en-US" altLang="zh-TW" sz="2400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9900"/>
                </a:solidFill>
              </a:rPr>
              <a:t>/dev/</a:t>
            </a:r>
            <a:r>
              <a:rPr lang="en-US" altLang="zh-TW" sz="2400" dirty="0" err="1">
                <a:solidFill>
                  <a:srgbClr val="FF9900"/>
                </a:solidFill>
              </a:rPr>
              <a:t>sdb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rgbClr val="66FF33"/>
                </a:solidFill>
              </a:rPr>
              <a:t>/test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accent1"/>
                </a:solidFill>
              </a:rPr>
              <a:t>ext4</a:t>
            </a:r>
            <a:r>
              <a:rPr lang="en-US" altLang="zh-TW" sz="2400" dirty="0"/>
              <a:t>  </a:t>
            </a:r>
            <a:r>
              <a:rPr lang="en-US" altLang="zh-TW" sz="2400" dirty="0" err="1">
                <a:solidFill>
                  <a:schemeClr val="folHlink"/>
                </a:solidFill>
              </a:rPr>
              <a:t>rw,usrquota,grpquota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rgbClr val="FF6699"/>
                </a:solidFill>
              </a:rPr>
              <a:t>0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C66FF"/>
                </a:solidFill>
              </a:rPr>
              <a:t>4</a:t>
            </a:r>
            <a:r>
              <a:rPr lang="en-US" altLang="zh-TW" sz="2400" dirty="0"/>
              <a:t> #</a:t>
            </a:r>
            <a:r>
              <a:rPr lang="en-US" altLang="zh-TW" sz="2400" dirty="0" err="1"/>
              <a:t>userdata</a:t>
            </a:r>
            <a:endParaRPr lang="en-US" altLang="zh-TW" sz="2400" dirty="0"/>
          </a:p>
        </p:txBody>
      </p:sp>
    </p:spTree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821" y="620688"/>
            <a:ext cx="6589199" cy="128089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Set user quotas </a:t>
            </a:r>
            <a:r>
              <a:rPr lang="en-US" altLang="zh-TW" sz="3200" b="1" dirty="0"/>
              <a:t>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   </a:t>
            </a:r>
            <a:r>
              <a:rPr lang="en-US" altLang="zh-TW" sz="1800" i="1" dirty="0"/>
              <a:t>Adding new devices 25</a:t>
            </a:r>
            <a:endParaRPr lang="en-US" altLang="zh-TW" sz="1800" b="1" i="1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475926" y="2204864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400" b="1" i="1" dirty="0" err="1">
                <a:solidFill>
                  <a:schemeClr val="tx2"/>
                </a:solidFill>
              </a:rPr>
              <a:t>edquota</a:t>
            </a:r>
            <a:r>
              <a:rPr lang="en-US" altLang="zh-TW" sz="2400" b="1" i="1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[-p proto-user] </a:t>
            </a:r>
            <a:r>
              <a:rPr lang="en-US" altLang="zh-TW" sz="2400" b="1" i="1" dirty="0">
                <a:solidFill>
                  <a:schemeClr val="tx2"/>
                </a:solidFill>
              </a:rPr>
              <a:t>username</a:t>
            </a:r>
            <a:endParaRPr lang="en-US" altLang="zh-TW" sz="2400" b="1" i="1" dirty="0">
              <a:solidFill>
                <a:schemeClr val="tx2"/>
              </a:solidFill>
            </a:endParaRPr>
          </a:p>
          <a:p>
            <a:r>
              <a:rPr lang="en-US" altLang="zh-TW" sz="2400" dirty="0"/>
              <a:t>block size = 1KB</a:t>
            </a:r>
            <a:endParaRPr lang="en-US" altLang="zh-TW" sz="2400" dirty="0"/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Ex.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/>
              <a:t>Disk quotas for user xxx (</a:t>
            </a:r>
            <a:r>
              <a:rPr lang="en-US" altLang="zh-TW" sz="2400" b="1" dirty="0" err="1"/>
              <a:t>uid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zzz</a:t>
            </a:r>
            <a:r>
              <a:rPr lang="en-US" altLang="zh-TW" sz="2400" b="1" dirty="0"/>
              <a:t>):</a:t>
            </a:r>
            <a:endParaRPr lang="en-US" altLang="zh-TW" sz="2400" b="1" dirty="0"/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 err="1">
                <a:solidFill>
                  <a:srgbClr val="002060"/>
                </a:solidFill>
              </a:rPr>
              <a:t>Filesystem</a:t>
            </a: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FF9900"/>
                </a:solidFill>
              </a:rPr>
              <a:t>blocks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66FF33"/>
                </a:solidFill>
              </a:rPr>
              <a:t>soft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rgbClr val="CC66FF"/>
                </a:solidFill>
              </a:rPr>
              <a:t>hard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hlink"/>
                </a:solidFill>
              </a:rPr>
              <a:t>inodes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6699"/>
                </a:solidFill>
              </a:rPr>
              <a:t>soft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folHlink"/>
                </a:solidFill>
              </a:rPr>
              <a:t>hard</a:t>
            </a:r>
            <a:endParaRPr lang="en-US" altLang="zh-TW" sz="2400" dirty="0"/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002060"/>
                </a:solidFill>
              </a:rPr>
              <a:t>/dev/</a:t>
            </a:r>
            <a:r>
              <a:rPr lang="en-US" altLang="zh-TW" sz="2400" dirty="0" err="1">
                <a:solidFill>
                  <a:srgbClr val="002060"/>
                </a:solidFill>
              </a:rPr>
              <a:t>hdb</a:t>
            </a: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FF9900"/>
                </a:solidFill>
              </a:rPr>
              <a:t>124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66FF33"/>
                </a:solidFill>
              </a:rPr>
              <a:t>900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C66FF"/>
                </a:solidFill>
              </a:rPr>
              <a:t>1024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hlink"/>
                </a:solidFill>
              </a:rPr>
              <a:t>50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6699"/>
                </a:solidFill>
              </a:rPr>
              <a:t>90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folHlink"/>
                </a:solidFill>
              </a:rPr>
              <a:t>100</a:t>
            </a:r>
            <a:endParaRPr lang="en-US" altLang="zh-TW" sz="240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870700" cy="908720"/>
          </a:xfrm>
        </p:spPr>
        <p:txBody>
          <a:bodyPr/>
          <a:lstStyle/>
          <a:p>
            <a:pPr eaLnBrk="1" hangingPunct="1"/>
            <a:r>
              <a:rPr lang="en-US" altLang="zh-TW" dirty="0"/>
              <a:t>Major types of free Unix</a:t>
            </a:r>
            <a:endParaRPr lang="en-US" altLang="zh-TW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15013" y="1772816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3600" dirty="0">
                <a:solidFill>
                  <a:schemeClr val="hlink"/>
                </a:solidFill>
              </a:rPr>
              <a:t>Linux</a:t>
            </a:r>
            <a:endParaRPr lang="en-US" altLang="zh-TW" sz="36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3200" dirty="0" err="1"/>
              <a:t>Redhat</a:t>
            </a:r>
            <a:r>
              <a:rPr lang="en-US" altLang="zh-TW" sz="3200" dirty="0"/>
              <a:t> Linux</a:t>
            </a:r>
            <a:endParaRPr lang="en-US" altLang="zh-TW" sz="3200" dirty="0"/>
          </a:p>
          <a:p>
            <a:pPr lvl="1" eaLnBrk="1" hangingPunct="1"/>
            <a:r>
              <a:rPr lang="en-US" altLang="zh-TW" sz="3200" dirty="0" err="1"/>
              <a:t>Debian</a:t>
            </a:r>
            <a:r>
              <a:rPr lang="en-US" altLang="zh-TW" sz="3200" dirty="0"/>
              <a:t> Linux</a:t>
            </a:r>
            <a:endParaRPr lang="en-US" altLang="zh-TW" sz="3200" dirty="0"/>
          </a:p>
          <a:p>
            <a:pPr lvl="1" eaLnBrk="1" hangingPunct="1"/>
            <a:r>
              <a:rPr lang="en-US" altLang="zh-TW" sz="3200" dirty="0"/>
              <a:t>SUSE Linux</a:t>
            </a:r>
            <a:endParaRPr lang="en-US" altLang="zh-TW" sz="3200" dirty="0"/>
          </a:p>
          <a:p>
            <a:pPr lvl="1" eaLnBrk="1" hangingPunct="1"/>
            <a:r>
              <a:rPr lang="en-US" altLang="zh-TW" sz="3200" dirty="0"/>
              <a:t>Ubuntu Linux</a:t>
            </a:r>
            <a:endParaRPr lang="en-US" altLang="zh-TW" sz="3200" dirty="0"/>
          </a:p>
          <a:p>
            <a:pPr lvl="1" eaLnBrk="1" hangingPunct="1"/>
            <a:r>
              <a:rPr lang="en-US" altLang="zh-TW" sz="3200" dirty="0">
                <a:latin typeface="Arial" panose="020B0604020202020204" pitchFamily="34" charset="0"/>
              </a:rPr>
              <a:t>…</a:t>
            </a:r>
            <a:endParaRPr lang="en-US" altLang="zh-TW" sz="3200" dirty="0"/>
          </a:p>
          <a:p>
            <a:pPr eaLnBrk="1" hangingPunct="1"/>
            <a:r>
              <a:rPr lang="en-US" altLang="zh-TW" sz="3600" dirty="0">
                <a:solidFill>
                  <a:schemeClr val="hlink"/>
                </a:solidFill>
              </a:rPr>
              <a:t>FreeBSD</a:t>
            </a:r>
            <a:endParaRPr lang="en-US" altLang="zh-TW" sz="36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Set user quotas </a:t>
            </a:r>
            <a:r>
              <a:rPr lang="en-US" altLang="zh-TW" sz="3200" b="1" dirty="0"/>
              <a:t>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      </a:t>
            </a:r>
            <a:r>
              <a:rPr lang="en-US" altLang="zh-TW" sz="1800" i="1" dirty="0"/>
              <a:t>Adding new devices 26</a:t>
            </a:r>
            <a:endParaRPr lang="en-US" altLang="zh-TW" sz="1800" b="1" i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edquota</a:t>
            </a:r>
            <a:r>
              <a:rPr lang="en-US" altLang="zh-TW" sz="3200" dirty="0">
                <a:solidFill>
                  <a:srgbClr val="FF0000"/>
                </a:solidFill>
              </a:rPr>
              <a:t> -t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TW" sz="2000" b="1" dirty="0" err="1">
                <a:solidFill>
                  <a:srgbClr val="CC66FF"/>
                </a:solidFill>
              </a:rPr>
              <a:t>Filesystem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002060"/>
                </a:solidFill>
              </a:rPr>
              <a:t>Block grace period </a:t>
            </a:r>
            <a:r>
              <a:rPr lang="en-US" altLang="zh-TW" sz="2000" b="1" dirty="0" err="1">
                <a:solidFill>
                  <a:srgbClr val="FF6699"/>
                </a:solidFill>
              </a:rPr>
              <a:t>Inode</a:t>
            </a:r>
            <a:r>
              <a:rPr lang="en-US" altLang="zh-TW" sz="2000" b="1" dirty="0">
                <a:solidFill>
                  <a:srgbClr val="FF6699"/>
                </a:solidFill>
              </a:rPr>
              <a:t> grace period</a:t>
            </a:r>
            <a:endParaRPr lang="en-US" altLang="zh-TW" sz="2000" b="1" dirty="0">
              <a:solidFill>
                <a:srgbClr val="FF6699"/>
              </a:solidFill>
            </a:endParaRPr>
          </a:p>
          <a:p>
            <a:pPr lvl="1">
              <a:buFontTx/>
              <a:buNone/>
            </a:pPr>
            <a:r>
              <a:rPr lang="en-US" altLang="zh-TW" sz="2000" b="1" dirty="0">
                <a:solidFill>
                  <a:srgbClr val="CC66FF"/>
                </a:solidFill>
              </a:rPr>
              <a:t>/dev/</a:t>
            </a:r>
            <a:r>
              <a:rPr lang="en-US" altLang="zh-TW" sz="2000" b="1" dirty="0" err="1">
                <a:solidFill>
                  <a:srgbClr val="CC66FF"/>
                </a:solidFill>
              </a:rPr>
              <a:t>sdb</a:t>
            </a:r>
            <a:r>
              <a:rPr lang="en-US" altLang="zh-TW" sz="2000" b="1" dirty="0"/>
              <a:t>  </a:t>
            </a:r>
            <a:r>
              <a:rPr lang="en-US" altLang="zh-TW" sz="2000" b="1" dirty="0">
                <a:solidFill>
                  <a:srgbClr val="002060"/>
                </a:solidFill>
              </a:rPr>
              <a:t>7days</a:t>
            </a:r>
            <a:r>
              <a:rPr lang="en-US" altLang="zh-TW" sz="2000" b="1" dirty="0"/>
              <a:t>  </a:t>
            </a:r>
            <a:r>
              <a:rPr lang="en-US" altLang="zh-TW" sz="2000" b="1" dirty="0" err="1">
                <a:solidFill>
                  <a:srgbClr val="FF6699"/>
                </a:solidFill>
              </a:rPr>
              <a:t>7days</a:t>
            </a:r>
            <a:endParaRPr lang="en-US" altLang="zh-TW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3" y="548680"/>
            <a:ext cx="6589199" cy="1280890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User quotas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/>
              <a:t>	</a:t>
            </a:r>
            <a:r>
              <a:rPr lang="en-US" altLang="zh-TW" sz="3200" b="1" dirty="0"/>
              <a:t>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</a:t>
            </a:r>
            <a:r>
              <a:rPr lang="en-US" altLang="zh-TW" sz="2000" i="1" dirty="0"/>
              <a:t>Adding new devices 27</a:t>
            </a:r>
            <a:endParaRPr lang="en-US" altLang="zh-TW" sz="2000" b="1" i="1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619673" y="2133600"/>
            <a:ext cx="7344816" cy="377762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2800" dirty="0"/>
              <a:t>Summarize quotas for a file system (each user)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b="1" dirty="0" err="1">
                <a:solidFill>
                  <a:srgbClr val="FF0000"/>
                </a:solidFill>
              </a:rPr>
              <a:t>repquota</a:t>
            </a:r>
            <a:r>
              <a:rPr lang="en-US" altLang="zh-TW" sz="2400" dirty="0">
                <a:solidFill>
                  <a:srgbClr val="FF0000"/>
                </a:solidFill>
              </a:rPr>
              <a:t>  </a:t>
            </a:r>
            <a:r>
              <a:rPr lang="en-US" altLang="zh-TW" sz="2400" b="1" dirty="0">
                <a:solidFill>
                  <a:srgbClr val="FF0000"/>
                </a:solidFill>
              </a:rPr>
              <a:t>/Path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Report individual Usage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quota -v user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3" y="548680"/>
            <a:ext cx="6589199" cy="128089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Boot process   </a:t>
            </a:r>
            <a:br>
              <a:rPr lang="en-US" altLang="zh-TW" sz="4000" dirty="0"/>
            </a:br>
            <a:r>
              <a:rPr lang="en-US" altLang="zh-TW" sz="4000" dirty="0"/>
              <a:t>                  </a:t>
            </a:r>
            <a:r>
              <a:rPr lang="en-US" altLang="zh-TW" sz="2400" i="1" dirty="0"/>
              <a:t>Startup</a:t>
            </a:r>
            <a:r>
              <a:rPr lang="en-US" altLang="zh-TW" sz="3200" i="1" dirty="0"/>
              <a:t> </a:t>
            </a:r>
            <a:r>
              <a:rPr lang="en-US" altLang="zh-TW" sz="2400" i="1" dirty="0"/>
              <a:t>&amp; Shutdown</a:t>
            </a:r>
            <a:r>
              <a:rPr lang="en-US" altLang="zh-TW" sz="2800" i="1" dirty="0"/>
              <a:t>   </a:t>
            </a:r>
            <a:r>
              <a:rPr lang="en-US" altLang="zh-TW" sz="2000" i="1" dirty="0"/>
              <a:t>1</a:t>
            </a:r>
            <a:endParaRPr lang="en-US" altLang="zh-TW" sz="2000" i="1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001925" y="2464929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ahoma" panose="020B0604030504040204" pitchFamily="34" charset="0"/>
              </a:rPr>
              <a:t>BIOS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692363" y="3150729"/>
            <a:ext cx="20161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ahoma" panose="020B0604030504040204" pitchFamily="34" charset="0"/>
              </a:rPr>
              <a:t>GRUB</a:t>
            </a:r>
            <a:endParaRPr lang="en-US" altLang="zh-TW" sz="2400">
              <a:latin typeface="Tahoma" panose="020B060403050404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97125" y="3836529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Tahoma" panose="020B0604030504040204" pitchFamily="34" charset="0"/>
              </a:rPr>
              <a:t>Load Kernel</a:t>
            </a:r>
            <a:endParaRPr lang="en-US" altLang="zh-TW" sz="2400" dirty="0">
              <a:latin typeface="Tahoma" panose="020B060403050404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01925" y="4522329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err="1">
                <a:latin typeface="Tahoma" panose="020B0604030504040204" pitchFamily="34" charset="0"/>
              </a:rPr>
              <a:t>systemd</a:t>
            </a:r>
            <a:endParaRPr lang="en-US" altLang="zh-TW" sz="2400" dirty="0">
              <a:latin typeface="Tahoma" panose="020B0604030504040204" pitchFamily="34" charset="0"/>
            </a:endParaRPr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3535325" y="2845929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3535325" y="3531729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3535325" y="4217529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1877029" y="5331892"/>
            <a:ext cx="1867819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2"/>
                </a:solidFill>
                <a:latin typeface="Tahoma" panose="020B0604030504040204" pitchFamily="34" charset="0"/>
              </a:rPr>
              <a:t>GUI(</a:t>
            </a:r>
            <a:r>
              <a:rPr lang="en-US" altLang="zh-TW" sz="1600" b="1" dirty="0" err="1">
                <a:solidFill>
                  <a:schemeClr val="tx2"/>
                </a:solidFill>
                <a:latin typeface="Tahoma" panose="020B0604030504040204" pitchFamily="34" charset="0"/>
              </a:rPr>
              <a:t>runlevel</a:t>
            </a:r>
            <a:r>
              <a:rPr lang="en-US" altLang="zh-TW" sz="1600" b="1" dirty="0">
                <a:solidFill>
                  <a:schemeClr val="tx2"/>
                </a:solidFill>
                <a:latin typeface="Tahoma" panose="020B0604030504040204" pitchFamily="34" charset="0"/>
              </a:rPr>
              <a:t> 5) </a:t>
            </a:r>
            <a:endParaRPr lang="en-US" altLang="zh-TW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lang="en-US" altLang="zh-TW" sz="1600" b="1" dirty="0" err="1">
                <a:solidFill>
                  <a:srgbClr val="00B050"/>
                </a:solidFill>
              </a:rPr>
              <a:t>graphical.target</a:t>
            </a:r>
            <a:endParaRPr lang="en-US" altLang="zh-TW" sz="1600" b="1" dirty="0">
              <a:solidFill>
                <a:schemeClr val="tx2"/>
              </a:solidFill>
            </a:endParaRPr>
          </a:p>
          <a:p>
            <a:endParaRPr lang="en-US" altLang="zh-TW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5474346" y="5314474"/>
            <a:ext cx="276389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2"/>
                </a:solidFill>
                <a:latin typeface="Tahoma" panose="020B0604030504040204" pitchFamily="34" charset="0"/>
              </a:rPr>
              <a:t>Text  console(</a:t>
            </a:r>
            <a:r>
              <a:rPr lang="en-US" altLang="zh-TW" sz="1600" b="1" dirty="0" err="1">
                <a:solidFill>
                  <a:schemeClr val="tx2"/>
                </a:solidFill>
                <a:latin typeface="Tahoma" panose="020B0604030504040204" pitchFamily="34" charset="0"/>
              </a:rPr>
              <a:t>runlevel</a:t>
            </a:r>
            <a:r>
              <a:rPr lang="en-US" altLang="zh-TW" sz="1600" b="1" dirty="0">
                <a:solidFill>
                  <a:schemeClr val="tx2"/>
                </a:solidFill>
                <a:latin typeface="Tahoma" panose="020B0604030504040204" pitchFamily="34" charset="0"/>
              </a:rPr>
              <a:t> 3)</a:t>
            </a:r>
            <a:endParaRPr lang="en-US" altLang="zh-TW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lang="en-US" altLang="zh-TW" sz="16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multi-</a:t>
            </a:r>
            <a:r>
              <a:rPr lang="en-US" altLang="zh-TW" sz="1600" b="1" dirty="0" err="1">
                <a:solidFill>
                  <a:srgbClr val="00B050"/>
                </a:solidFill>
              </a:rPr>
              <a:t>user.target</a:t>
            </a:r>
            <a:endParaRPr lang="en-US" altLang="zh-TW" sz="1600" b="1" dirty="0">
              <a:solidFill>
                <a:schemeClr val="tx2"/>
              </a:solidFill>
            </a:endParaRPr>
          </a:p>
          <a:p>
            <a:endParaRPr lang="en-US" altLang="zh-TW" sz="16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3" name="Line 42"/>
          <p:cNvSpPr>
            <a:spLocks noChangeShapeType="1"/>
          </p:cNvSpPr>
          <p:nvPr/>
        </p:nvSpPr>
        <p:spPr bwMode="auto">
          <a:xfrm>
            <a:off x="4297325" y="4866318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4572000" y="3848197"/>
            <a:ext cx="424847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6699"/>
                </a:solidFill>
                <a:latin typeface="Tahoma" panose="020B0604030504040204" pitchFamily="34" charset="0"/>
              </a:rPr>
              <a:t>/boot/vmlinuz-3.10.0-1127.el7.x86_64</a:t>
            </a:r>
            <a:endParaRPr lang="en-US" altLang="zh-TW" dirty="0">
              <a:solidFill>
                <a:srgbClr val="FF6699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4749944" y="3129023"/>
            <a:ext cx="30972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6699"/>
                </a:solidFill>
              </a:rPr>
              <a:t>/</a:t>
            </a:r>
            <a:r>
              <a:rPr lang="en-US" altLang="zh-TW" sz="2000" dirty="0">
                <a:solidFill>
                  <a:srgbClr val="FF6699"/>
                </a:solidFill>
              </a:rPr>
              <a:t>boot/grub2/</a:t>
            </a:r>
            <a:r>
              <a:rPr lang="en-US" altLang="zh-TW" sz="2000" dirty="0" err="1">
                <a:solidFill>
                  <a:srgbClr val="FF6699"/>
                </a:solidFill>
              </a:rPr>
              <a:t>grub.conf</a:t>
            </a:r>
            <a:endParaRPr lang="en-US" altLang="zh-TW" sz="2000" dirty="0">
              <a:solidFill>
                <a:srgbClr val="FF6699"/>
              </a:solidFill>
            </a:endParaRP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990774" y="3129024"/>
            <a:ext cx="1568966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6699"/>
                </a:solidFill>
              </a:rPr>
              <a:t>OS loader</a:t>
            </a:r>
            <a:endParaRPr lang="en-US" altLang="zh-TW" sz="2000" dirty="0">
              <a:solidFill>
                <a:srgbClr val="FF6699"/>
              </a:solidFill>
            </a:endParaRPr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H="1">
            <a:off x="1828093" y="4866318"/>
            <a:ext cx="1097632" cy="420189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Initial loader  &amp;</a:t>
            </a:r>
            <a:r>
              <a:rPr lang="en-US" altLang="zh-TW" sz="3200" i="1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System startup</a:t>
            </a:r>
            <a:br>
              <a:rPr lang="en-US" altLang="zh-TW" sz="3200" i="1" dirty="0"/>
            </a:br>
            <a:r>
              <a:rPr lang="en-US" altLang="zh-TW" sz="3200" i="1" dirty="0"/>
              <a:t>                              </a:t>
            </a:r>
            <a:r>
              <a:rPr lang="en-US" altLang="zh-TW" sz="2000" i="1" dirty="0" err="1"/>
              <a:t>Startup</a:t>
            </a:r>
            <a:r>
              <a:rPr lang="en-US" altLang="zh-TW" sz="2800" i="1" dirty="0"/>
              <a:t> </a:t>
            </a:r>
            <a:r>
              <a:rPr lang="en-US" altLang="zh-TW" sz="2000" i="1" dirty="0"/>
              <a:t>&amp; Shutdown     2</a:t>
            </a:r>
            <a:endParaRPr lang="en-US" altLang="zh-TW" sz="2000" i="1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2204864"/>
            <a:ext cx="7200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err="1"/>
              <a:t>BIOS:Firmware</a:t>
            </a:r>
            <a:r>
              <a:rPr lang="en-US" altLang="zh-TW" sz="2400" dirty="0"/>
              <a:t> that runs at power on, enables features of built-in hardware and determines device to boot from</a:t>
            </a:r>
            <a:endParaRPr lang="en-US" altLang="zh-TW" sz="2400" dirty="0"/>
          </a:p>
          <a:p>
            <a:r>
              <a:rPr lang="en-US" altLang="zh-TW" sz="2400" dirty="0"/>
              <a:t>GRUB(Grand Unified Bootloader): program loaded from the boot device that determines the operating system kernel to load</a:t>
            </a:r>
            <a:endParaRPr lang="en-US" altLang="zh-TW" sz="2400" dirty="0"/>
          </a:p>
          <a:p>
            <a:r>
              <a:rPr lang="en-US" altLang="zh-TW" sz="2400" dirty="0"/>
              <a:t>Linux Kernel: core operating system executable responsible for coordinating software access to hardware </a:t>
            </a:r>
            <a:r>
              <a:rPr lang="en-US" altLang="zh-TW" sz="2400" dirty="0" err="1"/>
              <a:t>resoursces</a:t>
            </a:r>
            <a:endParaRPr lang="en-US" altLang="zh-TW" sz="2400" dirty="0"/>
          </a:p>
          <a:p>
            <a:r>
              <a:rPr lang="en-US" altLang="zh-TW" sz="2400" dirty="0" err="1"/>
              <a:t>systemd</a:t>
            </a:r>
            <a:r>
              <a:rPr lang="en-US" altLang="zh-TW" sz="2400" dirty="0"/>
              <a:t> : First </a:t>
            </a:r>
            <a:r>
              <a:rPr lang="en-US" altLang="zh-TW" sz="2400" dirty="0" err="1"/>
              <a:t>linux</a:t>
            </a:r>
            <a:r>
              <a:rPr lang="en-US" altLang="zh-TW" sz="2400" dirty="0"/>
              <a:t> process started, ultimately starts all other processes</a:t>
            </a:r>
            <a:endParaRPr lang="zh-TW" altLang="en-US" sz="2400" dirty="0"/>
          </a:p>
          <a:p>
            <a:endParaRPr lang="en-US" altLang="zh-TW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00364"/>
            <a:ext cx="6589199" cy="128089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 sz="4800" dirty="0">
                <a:solidFill>
                  <a:schemeClr val="tx1"/>
                </a:solidFill>
              </a:rPr>
              <a:t>Run levels</a:t>
            </a:r>
            <a:br>
              <a:rPr lang="en-US" altLang="zh-TW" sz="4800" b="1" dirty="0">
                <a:solidFill>
                  <a:schemeClr val="hlink"/>
                </a:solidFill>
              </a:rPr>
            </a:br>
            <a:r>
              <a:rPr lang="en-US" altLang="zh-TW" sz="3600" b="1" dirty="0"/>
              <a:t> 			  </a:t>
            </a:r>
            <a:r>
              <a:rPr lang="en-US" altLang="zh-TW" sz="3600" b="1" i="1" dirty="0"/>
              <a:t>			   </a:t>
            </a:r>
            <a:r>
              <a:rPr lang="en-US" altLang="zh-TW" sz="2000" b="1" i="1" dirty="0"/>
              <a:t>Startup</a:t>
            </a:r>
            <a:r>
              <a:rPr lang="en-US" altLang="zh-TW" sz="2800" b="1" i="1" dirty="0"/>
              <a:t> </a:t>
            </a:r>
            <a:r>
              <a:rPr lang="en-US" altLang="zh-TW" sz="2000" b="1" i="1" dirty="0"/>
              <a:t>&amp; Shutdown  3</a:t>
            </a:r>
            <a:endParaRPr lang="en-US" altLang="zh-TW" sz="2000" b="1" i="1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2743200"/>
            <a:ext cx="7776864" cy="41148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Run levels: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0</a:t>
            </a:r>
            <a:r>
              <a:rPr lang="en-US" altLang="zh-TW" sz="2400" b="1" dirty="0"/>
              <a:t> - for halt system                              		</a:t>
            </a:r>
            <a:r>
              <a:rPr lang="en-US" altLang="zh-TW" sz="2400" b="1" dirty="0" err="1">
                <a:solidFill>
                  <a:srgbClr val="00B050"/>
                </a:solidFill>
              </a:rPr>
              <a:t>poweroff.target</a:t>
            </a:r>
            <a:endParaRPr lang="en-US" altLang="zh-TW" sz="24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1 </a:t>
            </a:r>
            <a:r>
              <a:rPr lang="en-US" altLang="zh-TW" sz="2400" b="1" dirty="0"/>
              <a:t>-</a:t>
            </a:r>
            <a:r>
              <a:rPr lang="en-US" altLang="zh-TW" sz="2400" b="1" dirty="0">
                <a:solidFill>
                  <a:schemeClr val="tx2"/>
                </a:solidFill>
              </a:rPr>
              <a:t> </a:t>
            </a:r>
            <a:r>
              <a:rPr lang="en-US" altLang="zh-TW" sz="2400" b="1" dirty="0"/>
              <a:t>for system </a:t>
            </a:r>
            <a:r>
              <a:rPr lang="en-US" altLang="zh-TW" sz="2400" b="1" dirty="0" err="1"/>
              <a:t>maintainance</a:t>
            </a:r>
            <a:r>
              <a:rPr lang="en-US" altLang="zh-TW" sz="2400" b="1" dirty="0"/>
              <a:t>			</a:t>
            </a:r>
            <a:r>
              <a:rPr lang="en-US" altLang="zh-TW" sz="2400" b="1" dirty="0" err="1">
                <a:solidFill>
                  <a:srgbClr val="00B050"/>
                </a:solidFill>
              </a:rPr>
              <a:t>rescure.target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2 </a:t>
            </a:r>
            <a:r>
              <a:rPr lang="en-US" altLang="zh-TW" sz="2400" b="1" dirty="0"/>
              <a:t>-</a:t>
            </a:r>
            <a:r>
              <a:rPr lang="en-US" altLang="zh-TW" sz="2400" b="1" dirty="0">
                <a:solidFill>
                  <a:schemeClr val="tx2"/>
                </a:solidFill>
              </a:rPr>
              <a:t> </a:t>
            </a:r>
            <a:r>
              <a:rPr lang="en-US" altLang="zh-TW" sz="2400" b="1" dirty="0"/>
              <a:t>multiuser mode without NFS		</a:t>
            </a:r>
            <a:r>
              <a:rPr lang="en-US" altLang="zh-TW" sz="2400" b="1" dirty="0">
                <a:solidFill>
                  <a:srgbClr val="00B050"/>
                </a:solidFill>
              </a:rPr>
              <a:t>multi-</a:t>
            </a:r>
            <a:r>
              <a:rPr lang="en-US" altLang="zh-TW" sz="2400" b="1" dirty="0" err="1">
                <a:solidFill>
                  <a:srgbClr val="00B050"/>
                </a:solidFill>
              </a:rPr>
              <a:t>user.target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3</a:t>
            </a:r>
            <a:r>
              <a:rPr lang="en-US" altLang="zh-TW" sz="2400" b="1" dirty="0"/>
              <a:t> - full multiuser mode					</a:t>
            </a:r>
            <a:r>
              <a:rPr lang="en-US" altLang="zh-TW" sz="2400" b="1" dirty="0">
                <a:solidFill>
                  <a:srgbClr val="00B050"/>
                </a:solidFill>
              </a:rPr>
              <a:t>multi-</a:t>
            </a:r>
            <a:r>
              <a:rPr lang="en-US" altLang="zh-TW" sz="2400" b="1" dirty="0" err="1">
                <a:solidFill>
                  <a:srgbClr val="00B050"/>
                </a:solidFill>
              </a:rPr>
              <a:t>user.target</a:t>
            </a:r>
            <a:endParaRPr lang="en-US" altLang="zh-TW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4</a:t>
            </a:r>
            <a:r>
              <a:rPr lang="en-US" altLang="zh-TW" sz="2400" b="1" dirty="0"/>
              <a:t> - not used							</a:t>
            </a:r>
            <a:r>
              <a:rPr lang="en-US" altLang="zh-TW" sz="2400" b="1" dirty="0">
                <a:solidFill>
                  <a:srgbClr val="00B050"/>
                </a:solidFill>
              </a:rPr>
              <a:t>multi-</a:t>
            </a:r>
            <a:r>
              <a:rPr lang="en-US" altLang="zh-TW" sz="2400" b="1" dirty="0" err="1">
                <a:solidFill>
                  <a:srgbClr val="00B050"/>
                </a:solidFill>
              </a:rPr>
              <a:t>user.target</a:t>
            </a:r>
            <a:endParaRPr lang="en-US" altLang="zh-TW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5</a:t>
            </a:r>
            <a:r>
              <a:rPr lang="en-US" altLang="zh-TW" sz="2400" b="1" dirty="0"/>
              <a:t> - for X11 environment				</a:t>
            </a:r>
            <a:r>
              <a:rPr lang="en-US" altLang="zh-TW" sz="2400" b="1" dirty="0" err="1">
                <a:solidFill>
                  <a:srgbClr val="00B050"/>
                </a:solidFill>
              </a:rPr>
              <a:t>graphical.target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6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Arial" panose="020B0604020202020204"/>
              </a:rPr>
              <a:t>–</a:t>
            </a:r>
            <a:r>
              <a:rPr lang="en-US" altLang="zh-TW" sz="2400" b="1" dirty="0"/>
              <a:t> for reboot							</a:t>
            </a:r>
            <a:r>
              <a:rPr lang="en-US" altLang="zh-TW" sz="2400" b="1" dirty="0" err="1">
                <a:solidFill>
                  <a:srgbClr val="00B050"/>
                </a:solidFill>
              </a:rPr>
              <a:t>reboot.target</a:t>
            </a:r>
            <a:endParaRPr lang="en-US" altLang="zh-TW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b="1" dirty="0"/>
              <a:t>Change run level:</a:t>
            </a:r>
            <a:endParaRPr lang="en-US" altLang="zh-TW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</a:rPr>
              <a:t>init</a:t>
            </a:r>
            <a:r>
              <a:rPr lang="en-US" altLang="zh-TW" sz="2400" b="1" dirty="0">
                <a:solidFill>
                  <a:srgbClr val="FF0000"/>
                </a:solidFill>
              </a:rPr>
              <a:t> [0123456]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sz="2400" b="1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endParaRPr lang="en-US" altLang="zh-TW" sz="2800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883035" cy="924475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Getting Past a GRUB Misconfiguration</a:t>
            </a:r>
            <a:br>
              <a:rPr lang="en-US" altLang="zh-TW" sz="2800" dirty="0"/>
            </a:br>
            <a:r>
              <a:rPr lang="en-US" altLang="zh-TW" sz="2800" dirty="0"/>
              <a:t>                            </a:t>
            </a:r>
            <a:r>
              <a:rPr lang="en-US" altLang="zh-TW" sz="2000" i="1" dirty="0"/>
              <a:t>Startup &amp; Shutdown  4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204864"/>
            <a:ext cx="7704667" cy="333281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Interrupt Grub countdown</a:t>
            </a:r>
            <a:endParaRPr lang="en-US" altLang="zh-TW" sz="2400" dirty="0"/>
          </a:p>
          <a:p>
            <a:r>
              <a:rPr lang="en-US" altLang="zh-TW" sz="2400" dirty="0"/>
              <a:t>Use ‘e’ to edit current configuration</a:t>
            </a:r>
            <a:endParaRPr lang="en-US" altLang="zh-TW" sz="2400" dirty="0"/>
          </a:p>
          <a:p>
            <a:r>
              <a:rPr lang="en-US" altLang="zh-TW" sz="2400" dirty="0"/>
              <a:t>append </a:t>
            </a:r>
            <a:r>
              <a:rPr lang="en-US" altLang="zh-TW" sz="2400" i="1" dirty="0"/>
              <a:t>number</a:t>
            </a:r>
            <a:r>
              <a:rPr lang="en-US" altLang="zh-TW" sz="2400" dirty="0"/>
              <a:t> at the end of the </a:t>
            </a:r>
            <a:r>
              <a:rPr lang="en-US" altLang="zh-TW" sz="2400" i="1" dirty="0"/>
              <a:t>linux16 </a:t>
            </a:r>
            <a:r>
              <a:rPr lang="en-US" altLang="zh-TW" sz="2400" dirty="0"/>
              <a:t>line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i="1" dirty="0"/>
              <a:t>number</a:t>
            </a:r>
            <a:r>
              <a:rPr lang="en-US" altLang="zh-TW" sz="2400" dirty="0"/>
              <a:t> has to be a separate argument so a space is required before the </a:t>
            </a:r>
            <a:r>
              <a:rPr lang="en-US" altLang="zh-TW" sz="2400" i="1" dirty="0"/>
              <a:t>number</a:t>
            </a:r>
            <a:endParaRPr lang="zh-TW" altLang="en-US" sz="2400" i="1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Making persistent GRUB changes</a:t>
            </a:r>
            <a:br>
              <a:rPr lang="en-US" altLang="zh-TW" sz="3200" dirty="0"/>
            </a:br>
            <a:r>
              <a:rPr lang="en-US" altLang="zh-TW" sz="3200" dirty="0"/>
              <a:t>                     </a:t>
            </a:r>
            <a:r>
              <a:rPr lang="en-US" altLang="zh-TW" sz="2000" i="1" dirty="0"/>
              <a:t>Startup &amp; Shutdown  5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2204864"/>
            <a:ext cx="7704667" cy="33328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/default/grub</a:t>
            </a:r>
            <a:endParaRPr lang="en-US" altLang="zh-TW" dirty="0"/>
          </a:p>
          <a:p>
            <a:r>
              <a:rPr lang="en-US" altLang="zh-TW" dirty="0"/>
              <a:t>GRUB_TIMEOUT=5</a:t>
            </a:r>
            <a:endParaRPr lang="en-US" altLang="zh-TW" dirty="0"/>
          </a:p>
          <a:p>
            <a:pPr lvl="1"/>
            <a:r>
              <a:rPr lang="en-US" altLang="zh-TW" dirty="0"/>
              <a:t>how long countdown occurs</a:t>
            </a:r>
            <a:endParaRPr lang="en-US" altLang="zh-TW" dirty="0"/>
          </a:p>
          <a:p>
            <a:r>
              <a:rPr lang="en-US" altLang="zh-TW" dirty="0"/>
              <a:t>GRUB_CMDLINE_LINUX="</a:t>
            </a:r>
            <a:r>
              <a:rPr lang="en-US" altLang="zh-TW" dirty="0" err="1"/>
              <a:t>crashkernel</a:t>
            </a:r>
            <a:r>
              <a:rPr lang="en-US" altLang="zh-TW" dirty="0"/>
              <a:t>=auto rd.lvm.lv=centos/root rd.lvm.lv=centos/swap                                                                                                                                                              </a:t>
            </a:r>
            <a:r>
              <a:rPr lang="en-US" altLang="zh-TW" dirty="0" err="1"/>
              <a:t>rhgb</a:t>
            </a:r>
            <a:r>
              <a:rPr lang="en-US" altLang="zh-TW" dirty="0"/>
              <a:t>  quiet“</a:t>
            </a:r>
            <a:endParaRPr lang="en-US" altLang="zh-TW" dirty="0"/>
          </a:p>
          <a:p>
            <a:pPr lvl="1"/>
            <a:r>
              <a:rPr lang="en-US" altLang="zh-TW" dirty="0" err="1"/>
              <a:t>rhgb</a:t>
            </a:r>
            <a:r>
              <a:rPr lang="en-US" altLang="zh-TW" dirty="0"/>
              <a:t>   </a:t>
            </a:r>
            <a:r>
              <a:rPr lang="en-US" altLang="zh-TW" dirty="0" err="1"/>
              <a:t>redhat</a:t>
            </a:r>
            <a:r>
              <a:rPr lang="en-US" altLang="zh-TW" dirty="0"/>
              <a:t> graphical boot</a:t>
            </a:r>
            <a:endParaRPr lang="en-US" altLang="zh-TW" dirty="0"/>
          </a:p>
          <a:p>
            <a:pPr lvl="1"/>
            <a:r>
              <a:rPr lang="en-US" altLang="zh-TW" dirty="0"/>
              <a:t>quiet  hides the majority of boot messages before </a:t>
            </a:r>
            <a:r>
              <a:rPr lang="en-US" altLang="zh-TW" dirty="0" err="1"/>
              <a:t>rhgb</a:t>
            </a:r>
            <a:r>
              <a:rPr lang="en-US" altLang="zh-TW" dirty="0"/>
              <a:t> starts.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Update /boot/grub2/</a:t>
            </a:r>
            <a:r>
              <a:rPr lang="en-US" altLang="zh-TW" dirty="0" err="1"/>
              <a:t>grub.cfg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grub2-mkconfig -o /boot/grub2/</a:t>
            </a:r>
            <a:r>
              <a:rPr lang="en-US" altLang="zh-TW" dirty="0" err="1">
                <a:solidFill>
                  <a:srgbClr val="0070C0"/>
                </a:solidFill>
              </a:rPr>
              <a:t>grub.cfg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92696"/>
            <a:ext cx="7811027" cy="924475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Changing default </a:t>
            </a:r>
            <a:r>
              <a:rPr lang="en-US" altLang="zh-TW" sz="3200" dirty="0" err="1">
                <a:solidFill>
                  <a:schemeClr val="tx1"/>
                </a:solidFill>
              </a:rPr>
              <a:t>runlevel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3200" dirty="0"/>
              <a:t>                                </a:t>
            </a:r>
            <a:r>
              <a:rPr lang="en-US" altLang="zh-TW" sz="2000" i="1" dirty="0"/>
              <a:t>Startup &amp; Shutdown  6</a:t>
            </a:r>
            <a:br>
              <a:rPr lang="en-US" altLang="zh-TW" sz="24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916832"/>
            <a:ext cx="7704667" cy="333281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cat /</a:t>
            </a:r>
            <a:r>
              <a:rPr lang="en-US" altLang="zh-TW" sz="4000" dirty="0" err="1"/>
              <a:t>etc</a:t>
            </a:r>
            <a:r>
              <a:rPr lang="en-US" altLang="zh-TW" sz="4000" dirty="0"/>
              <a:t>/</a:t>
            </a:r>
            <a:r>
              <a:rPr lang="en-US" altLang="zh-TW" sz="4000" dirty="0" err="1"/>
              <a:t>inittab</a:t>
            </a:r>
            <a:endParaRPr lang="en-US" altLang="zh-TW" sz="4000" dirty="0"/>
          </a:p>
          <a:p>
            <a:r>
              <a:rPr lang="en-US" altLang="zh-TW" sz="4000" dirty="0"/>
              <a:t>To view current default target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3300" dirty="0" err="1">
                <a:solidFill>
                  <a:srgbClr val="0070C0"/>
                </a:solidFill>
              </a:rPr>
              <a:t>systemctl</a:t>
            </a:r>
            <a:r>
              <a:rPr lang="en-US" altLang="zh-TW" sz="3300" dirty="0">
                <a:solidFill>
                  <a:srgbClr val="0070C0"/>
                </a:solidFill>
              </a:rPr>
              <a:t> get-default</a:t>
            </a:r>
            <a:endParaRPr lang="en-US" altLang="zh-TW" sz="33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836712"/>
            <a:ext cx="7811027" cy="924475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Changing default </a:t>
            </a:r>
            <a:r>
              <a:rPr lang="en-US" altLang="zh-TW" sz="3200" dirty="0" err="1">
                <a:solidFill>
                  <a:schemeClr val="tx1"/>
                </a:solidFill>
              </a:rPr>
              <a:t>runlevel</a:t>
            </a:r>
            <a:br>
              <a:rPr lang="en-US" altLang="zh-TW" sz="3200" dirty="0"/>
            </a:br>
            <a:r>
              <a:rPr lang="en-US" altLang="zh-TW" sz="3200" dirty="0"/>
              <a:t>                          </a:t>
            </a:r>
            <a:r>
              <a:rPr lang="en-US" altLang="zh-TW" sz="2000" i="1" dirty="0"/>
              <a:t>Startup &amp; Shutdown  7</a:t>
            </a:r>
            <a:br>
              <a:rPr lang="en-US" altLang="zh-TW" sz="2000" dirty="0"/>
            </a:br>
            <a:br>
              <a:rPr lang="en-US" altLang="zh-TW" sz="3200" dirty="0"/>
            </a:b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3" y="2133600"/>
            <a:ext cx="6914728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To set a default target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3000" dirty="0" err="1">
                <a:solidFill>
                  <a:srgbClr val="002060"/>
                </a:solidFill>
              </a:rPr>
              <a:t>systemctl</a:t>
            </a:r>
            <a:r>
              <a:rPr lang="en-US" altLang="zh-TW" sz="3000" dirty="0">
                <a:solidFill>
                  <a:srgbClr val="002060"/>
                </a:solidFill>
              </a:rPr>
              <a:t> set-default</a:t>
            </a:r>
            <a:r>
              <a:rPr lang="en-US" altLang="zh-TW" sz="3000" dirty="0"/>
              <a:t> </a:t>
            </a:r>
            <a:r>
              <a:rPr lang="en-US" altLang="zh-TW" sz="3000" i="1" dirty="0" err="1">
                <a:solidFill>
                  <a:srgbClr val="0070C0"/>
                </a:solidFill>
              </a:rPr>
              <a:t>TARGET.target</a:t>
            </a:r>
            <a:endParaRPr lang="en-US" altLang="zh-TW" sz="3000" i="1" dirty="0">
              <a:solidFill>
                <a:srgbClr val="0070C0"/>
              </a:solidFill>
            </a:endParaRPr>
          </a:p>
          <a:p>
            <a:pPr lvl="1"/>
            <a:r>
              <a:rPr lang="en-US" altLang="zh-TW" sz="2800" i="1" dirty="0" err="1">
                <a:solidFill>
                  <a:srgbClr val="0070C0"/>
                </a:solidFill>
              </a:rPr>
              <a:t>poweroff.target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runlevel</a:t>
            </a:r>
            <a:r>
              <a:rPr lang="en-US" altLang="zh-TW" sz="2800" dirty="0"/>
              <a:t> 0</a:t>
            </a:r>
            <a:endParaRPr lang="en-US" altLang="zh-TW" sz="2800" dirty="0"/>
          </a:p>
          <a:p>
            <a:pPr lvl="1"/>
            <a:r>
              <a:rPr lang="en-US" altLang="zh-TW" sz="2800" i="1" dirty="0" err="1">
                <a:solidFill>
                  <a:srgbClr val="0070C0"/>
                </a:solidFill>
              </a:rPr>
              <a:t>rescue.target</a:t>
            </a:r>
            <a:r>
              <a:rPr lang="en-US" altLang="zh-TW" sz="2800" i="1" dirty="0"/>
              <a:t>: </a:t>
            </a:r>
            <a:r>
              <a:rPr lang="en-US" altLang="zh-TW" sz="2800" dirty="0" err="1"/>
              <a:t>runlevel</a:t>
            </a:r>
            <a:r>
              <a:rPr lang="en-US" altLang="zh-TW" sz="2800" i="1" dirty="0"/>
              <a:t> </a:t>
            </a:r>
            <a:r>
              <a:rPr lang="en-US" altLang="zh-TW" sz="2800" dirty="0"/>
              <a:t>1, s, single</a:t>
            </a:r>
            <a:endParaRPr lang="en-US" altLang="zh-TW" sz="2800" dirty="0"/>
          </a:p>
          <a:p>
            <a:pPr lvl="1"/>
            <a:r>
              <a:rPr lang="en-US" altLang="zh-TW" sz="2800" i="1" dirty="0">
                <a:solidFill>
                  <a:srgbClr val="0070C0"/>
                </a:solidFill>
              </a:rPr>
              <a:t>multi-</a:t>
            </a:r>
            <a:r>
              <a:rPr lang="en-US" altLang="zh-TW" sz="2800" i="1" dirty="0" err="1">
                <a:solidFill>
                  <a:srgbClr val="0070C0"/>
                </a:solidFill>
              </a:rPr>
              <a:t>user.target</a:t>
            </a:r>
            <a:r>
              <a:rPr lang="en-US" altLang="zh-TW" sz="2800" i="1" dirty="0"/>
              <a:t> 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runlevel</a:t>
            </a:r>
            <a:r>
              <a:rPr lang="en-US" altLang="zh-TW" sz="2800" dirty="0"/>
              <a:t> 3</a:t>
            </a:r>
            <a:endParaRPr lang="en-US" altLang="zh-TW" sz="2800" dirty="0"/>
          </a:p>
          <a:p>
            <a:pPr lvl="1"/>
            <a:r>
              <a:rPr lang="en-US" altLang="zh-TW" sz="2800" i="1" dirty="0" err="1">
                <a:solidFill>
                  <a:srgbClr val="0070C0"/>
                </a:solidFill>
              </a:rPr>
              <a:t>graphical.target</a:t>
            </a:r>
            <a:r>
              <a:rPr lang="en-US" altLang="zh-TW" sz="2800" i="1" dirty="0"/>
              <a:t> 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runlevel</a:t>
            </a:r>
            <a:r>
              <a:rPr lang="en-US" altLang="zh-TW" sz="2800" dirty="0"/>
              <a:t> 5</a:t>
            </a:r>
            <a:endParaRPr lang="en-US" altLang="zh-TW" sz="2800" dirty="0"/>
          </a:p>
          <a:p>
            <a:pPr lvl="1"/>
            <a:r>
              <a:rPr lang="en-US" altLang="zh-TW" sz="2900" i="1" dirty="0" err="1">
                <a:solidFill>
                  <a:srgbClr val="0070C0"/>
                </a:solidFill>
              </a:rPr>
              <a:t>emergency.target</a:t>
            </a:r>
            <a:r>
              <a:rPr lang="en-US" altLang="zh-TW" sz="2900" dirty="0"/>
              <a:t>: </a:t>
            </a:r>
            <a:r>
              <a:rPr lang="en-US" altLang="zh-TW" sz="2600" dirty="0"/>
              <a:t>emergency</a:t>
            </a:r>
            <a:endParaRPr lang="en-US" altLang="zh-TW" sz="46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620688"/>
            <a:ext cx="7086600" cy="127635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Why shut down the system?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3200" dirty="0"/>
              <a:t>                          </a:t>
            </a:r>
            <a:r>
              <a:rPr lang="en-US" altLang="zh-TW" sz="2000" i="1" dirty="0"/>
              <a:t>Startup</a:t>
            </a:r>
            <a:r>
              <a:rPr lang="en-US" altLang="zh-TW" sz="2800" i="1" dirty="0"/>
              <a:t> </a:t>
            </a:r>
            <a:r>
              <a:rPr lang="en-US" altLang="zh-TW" sz="2000" i="1" dirty="0"/>
              <a:t>&amp; Shutdown  8</a:t>
            </a:r>
            <a:endParaRPr lang="en-US" altLang="zh-TW" sz="2000" i="1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2060848"/>
            <a:ext cx="7772400" cy="4114800"/>
          </a:xfrm>
          <a:noFill/>
        </p:spPr>
        <p:txBody>
          <a:bodyPr lIns="92075" tIns="46038" rIns="92075" bIns="46038"/>
          <a:lstStyle/>
          <a:p>
            <a:r>
              <a:rPr lang="en-US" altLang="zh-TW" b="1" dirty="0"/>
              <a:t>to conduct administrative activities</a:t>
            </a:r>
            <a:endParaRPr lang="en-US" altLang="zh-TW" b="1" dirty="0"/>
          </a:p>
          <a:p>
            <a:pPr lvl="1"/>
            <a:r>
              <a:rPr lang="en-US" altLang="zh-TW" b="1" dirty="0"/>
              <a:t>check file systems</a:t>
            </a:r>
            <a:endParaRPr lang="en-US" altLang="zh-TW" b="1" dirty="0"/>
          </a:p>
          <a:p>
            <a:pPr lvl="1"/>
            <a:r>
              <a:rPr lang="en-US" altLang="zh-TW" b="1" dirty="0"/>
              <a:t>system updates</a:t>
            </a:r>
            <a:endParaRPr lang="en-US" altLang="zh-TW" b="1" dirty="0"/>
          </a:p>
          <a:p>
            <a:pPr lvl="1"/>
            <a:r>
              <a:rPr lang="en-US" altLang="zh-TW" b="1" dirty="0"/>
              <a:t>add hardware</a:t>
            </a:r>
            <a:endParaRPr lang="en-US" altLang="zh-TW" b="1" dirty="0"/>
          </a:p>
          <a:p>
            <a:pPr lvl="1"/>
            <a:r>
              <a:rPr lang="en-US" altLang="zh-TW" b="1" dirty="0"/>
              <a:t>…</a:t>
            </a:r>
            <a:endParaRPr lang="en-US" altLang="zh-TW" b="1" dirty="0"/>
          </a:p>
          <a:p>
            <a:r>
              <a:rPr lang="en-US" altLang="zh-TW" b="1" dirty="0"/>
              <a:t>to halt the system so it can be turned off</a:t>
            </a:r>
            <a:endParaRPr lang="en-US" altLang="zh-TW" b="1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700683" y="396875"/>
            <a:ext cx="6980634" cy="927100"/>
          </a:xfrm>
        </p:spPr>
        <p:txBody>
          <a:bodyPr/>
          <a:lstStyle/>
          <a:p>
            <a:pPr eaLnBrk="1" hangingPunct="1"/>
            <a:r>
              <a:rPr lang="en-US" altLang="zh-TW" dirty="0"/>
              <a:t>The Unix Connection  </a:t>
            </a:r>
            <a:r>
              <a:rPr lang="en-US" altLang="zh-TW" sz="2000" dirty="0"/>
              <a:t>Host- Terminal</a:t>
            </a:r>
            <a:endParaRPr lang="en-US" altLang="zh-TW" sz="2000" dirty="0"/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068763" y="3048000"/>
            <a:ext cx="1782762" cy="1252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Host 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1687513" y="1333500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>
            <a:off x="2801938" y="2435225"/>
            <a:ext cx="138906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4884738" y="2449513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 flipH="1">
            <a:off x="5646738" y="2408238"/>
            <a:ext cx="1360487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3962400" y="1363663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6192838" y="1335088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6235700" y="4833938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3948113" y="4929188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X 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Display, Mouse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899" name="Oval 12"/>
          <p:cNvSpPr>
            <a:spLocks noChangeArrowheads="1"/>
          </p:cNvSpPr>
          <p:nvPr/>
        </p:nvSpPr>
        <p:spPr bwMode="auto">
          <a:xfrm>
            <a:off x="1652588" y="4903788"/>
            <a:ext cx="2120900" cy="1089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X 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Display, Mouse</a:t>
            </a:r>
            <a:endParaRPr kumimoji="0" lang="en-US" altLang="zh-TW" sz="20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Keyboard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2774950" y="4191000"/>
            <a:ext cx="1293813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4965700" y="4300538"/>
            <a:ext cx="0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5849938" y="4095750"/>
            <a:ext cx="407987" cy="4079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6257925" y="4327525"/>
            <a:ext cx="273050" cy="1905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6530975" y="4341813"/>
            <a:ext cx="515938" cy="515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6084888" y="3932238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Telephone connection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331640" y="548680"/>
            <a:ext cx="7086600" cy="127635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Shutdown	 command</a:t>
            </a:r>
            <a:br>
              <a:rPr lang="en-US" altLang="zh-TW" sz="3200" dirty="0">
                <a:solidFill>
                  <a:schemeClr val="hlink"/>
                </a:solidFill>
              </a:rPr>
            </a:br>
            <a:r>
              <a:rPr lang="en-US" altLang="zh-TW" sz="3200" dirty="0"/>
              <a:t>		  </a:t>
            </a:r>
            <a:r>
              <a:rPr lang="en-US" altLang="zh-TW" sz="3200" i="1" dirty="0"/>
              <a:t>	              </a:t>
            </a:r>
            <a:r>
              <a:rPr lang="en-US" altLang="zh-TW" sz="2000" i="1" dirty="0"/>
              <a:t>Startup</a:t>
            </a:r>
            <a:r>
              <a:rPr lang="en-US" altLang="zh-TW" sz="2800" i="1" dirty="0"/>
              <a:t> </a:t>
            </a:r>
            <a:r>
              <a:rPr lang="en-US" altLang="zh-TW" sz="2000" i="1" dirty="0"/>
              <a:t>&amp; Shutdown  9</a:t>
            </a:r>
            <a:endParaRPr lang="en-US" altLang="zh-TW" sz="2000" i="1" dirty="0"/>
          </a:p>
        </p:txBody>
      </p:sp>
      <p:sp>
        <p:nvSpPr>
          <p:cNvPr id="502787" name="Rectangle 3075"/>
          <p:cNvSpPr>
            <a:spLocks noGrp="1" noChangeArrowheads="1"/>
          </p:cNvSpPr>
          <p:nvPr>
            <p:ph idx="1"/>
          </p:nvPr>
        </p:nvSpPr>
        <p:spPr>
          <a:xfrm>
            <a:off x="899592" y="2132856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shutdown [-</a:t>
            </a:r>
            <a:r>
              <a:rPr lang="en-US" altLang="zh-TW" sz="2800" b="1" dirty="0" err="1">
                <a:solidFill>
                  <a:srgbClr val="FF0000"/>
                </a:solidFill>
              </a:rPr>
              <a:t>hrc</a:t>
            </a:r>
            <a:r>
              <a:rPr lang="en-US" altLang="zh-TW" sz="2800" b="1" dirty="0">
                <a:solidFill>
                  <a:srgbClr val="FF0000"/>
                </a:solidFill>
              </a:rPr>
              <a:t>]  time [message]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en-US" altLang="zh-TW" sz="2800" b="1" dirty="0">
                <a:solidFill>
                  <a:srgbClr val="FF0000"/>
                </a:solidFill>
              </a:rPr>
              <a:t>-h </a:t>
            </a:r>
            <a:r>
              <a:rPr lang="en-US" altLang="zh-TW" sz="2800" b="1" dirty="0"/>
              <a:t>halt after shutdown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-r </a:t>
            </a:r>
            <a:r>
              <a:rPr lang="en-US" altLang="zh-TW" sz="2800" b="1" dirty="0"/>
              <a:t>reboot after shutdown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-c </a:t>
            </a:r>
            <a:r>
              <a:rPr lang="en-US" altLang="zh-TW" sz="2800" b="1" dirty="0" err="1"/>
              <a:t>cancle</a:t>
            </a:r>
            <a:r>
              <a:rPr lang="en-US" altLang="zh-TW" sz="2800" b="1" dirty="0"/>
              <a:t> an already shutdown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time</a:t>
            </a:r>
            <a:r>
              <a:rPr lang="en-US" altLang="zh-TW" sz="2800" b="1" dirty="0"/>
              <a:t> </a:t>
            </a:r>
            <a:r>
              <a:rPr lang="en-US" altLang="zh-TW" sz="2800" b="1" dirty="0" err="1"/>
              <a:t>hh:mm</a:t>
            </a:r>
            <a:r>
              <a:rPr lang="en-US" altLang="zh-TW" sz="2800" b="1" dirty="0"/>
              <a:t>/+m/now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message</a:t>
            </a:r>
            <a:r>
              <a:rPr lang="en-US" altLang="zh-TW" sz="2800" b="1" dirty="0"/>
              <a:t>  warning message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47664" y="661539"/>
            <a:ext cx="6870700" cy="115212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Shutdown	&amp; reboot	</a:t>
            </a:r>
            <a:r>
              <a:rPr lang="en-US" altLang="zh-TW" sz="3200" dirty="0" err="1">
                <a:solidFill>
                  <a:schemeClr val="tx1"/>
                </a:solidFill>
              </a:rPr>
              <a:t>cmds</a:t>
            </a:r>
            <a:br>
              <a:rPr lang="en-US" altLang="zh-TW" sz="3200" dirty="0">
                <a:solidFill>
                  <a:schemeClr val="hlink"/>
                </a:solidFill>
              </a:rPr>
            </a:br>
            <a:r>
              <a:rPr lang="en-US" altLang="zh-TW" sz="3200" dirty="0"/>
              <a:t>	  </a:t>
            </a:r>
            <a:r>
              <a:rPr lang="en-US" altLang="zh-TW" sz="3200" i="1" dirty="0"/>
              <a:t>		            </a:t>
            </a:r>
            <a:r>
              <a:rPr lang="en-US" altLang="zh-TW" sz="2000" i="1" dirty="0"/>
              <a:t>Startup</a:t>
            </a:r>
            <a:r>
              <a:rPr lang="en-US" altLang="zh-TW" sz="2800" i="1" dirty="0"/>
              <a:t> </a:t>
            </a:r>
            <a:r>
              <a:rPr lang="en-US" altLang="zh-TW" sz="2000" i="1" dirty="0"/>
              <a:t>&amp; Shutdown  10</a:t>
            </a:r>
            <a:endParaRPr lang="en-US" altLang="zh-TW" sz="2000" i="1" dirty="0"/>
          </a:p>
        </p:txBody>
      </p:sp>
      <p:sp>
        <p:nvSpPr>
          <p:cNvPr id="506883" name="Rectangle 1027"/>
          <p:cNvSpPr>
            <a:spLocks noGrp="1" noChangeArrowheads="1"/>
          </p:cNvSpPr>
          <p:nvPr>
            <p:ph idx="1"/>
          </p:nvPr>
        </p:nvSpPr>
        <p:spPr>
          <a:xfrm>
            <a:off x="1457035" y="1844824"/>
            <a:ext cx="76962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halt [-p] 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-p</a:t>
            </a:r>
            <a:r>
              <a:rPr lang="en-US" altLang="zh-TW" sz="2800" b="1" dirty="0"/>
              <a:t> do </a:t>
            </a:r>
            <a:r>
              <a:rPr lang="en-US" altLang="zh-TW" sz="2800" b="1" dirty="0" err="1"/>
              <a:t>poweroff</a:t>
            </a:r>
            <a:r>
              <a:rPr lang="en-US" altLang="zh-TW" sz="2800" b="1" dirty="0"/>
              <a:t> after halt</a:t>
            </a:r>
            <a:endParaRPr lang="en-US" altLang="zh-TW" sz="2800" b="1" dirty="0"/>
          </a:p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reboot 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TW" sz="2800" b="1" dirty="0" err="1">
                <a:solidFill>
                  <a:srgbClr val="FF0000"/>
                </a:solidFill>
              </a:rPr>
              <a:t>poweroff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chemeClr val="tx2"/>
                </a:solidFill>
              </a:rPr>
              <a:t>	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552450"/>
            <a:ext cx="6884987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TCP/IP network model</a:t>
            </a:r>
            <a:r>
              <a:rPr lang="en-US" altLang="zh-TW" sz="2800" dirty="0">
                <a:solidFill>
                  <a:schemeClr val="tx1"/>
                </a:solidFill>
              </a:rPr>
              <a:t> Concept</a:t>
            </a:r>
            <a:br>
              <a:rPr lang="en-US" altLang="zh-TW" sz="3200" dirty="0"/>
            </a:br>
            <a:r>
              <a:rPr lang="en-US" altLang="zh-TW" sz="2000" dirty="0"/>
              <a:t>			                              </a:t>
            </a:r>
            <a:r>
              <a:rPr lang="en-US" altLang="zh-TW" sz="2000" i="1" dirty="0"/>
              <a:t>TCP/IP networking   1</a:t>
            </a:r>
            <a:endParaRPr lang="en-US" altLang="zh-TW" sz="2000" i="1" dirty="0"/>
          </a:p>
        </p:txBody>
      </p:sp>
      <p:sp>
        <p:nvSpPr>
          <p:cNvPr id="214021" name="Rectangle 5"/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772400" cy="4114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800" b="1">
                <a:solidFill>
                  <a:schemeClr val="hlink"/>
                </a:solidFill>
              </a:rPr>
              <a:t>Application layer</a:t>
            </a:r>
            <a:endParaRPr lang="en-US" altLang="zh-TW" sz="2800" b="1">
              <a:solidFill>
                <a:schemeClr val="hlink"/>
              </a:solidFill>
            </a:endParaRPr>
          </a:p>
          <a:p>
            <a:pPr lvl="1"/>
            <a:r>
              <a:rPr lang="en-US" altLang="zh-TW" sz="2400" b="1"/>
              <a:t>end-user application programs</a:t>
            </a:r>
            <a:endParaRPr lang="en-US" altLang="zh-TW" sz="2400" b="1"/>
          </a:p>
          <a:p>
            <a:r>
              <a:rPr lang="en-US" altLang="zh-TW" sz="2800" b="1">
                <a:solidFill>
                  <a:schemeClr val="hlink"/>
                </a:solidFill>
              </a:rPr>
              <a:t>Transport layer (TCP/UDP)</a:t>
            </a:r>
            <a:endParaRPr lang="en-US" altLang="zh-TW" sz="2800" b="1">
              <a:solidFill>
                <a:schemeClr val="hlink"/>
              </a:solidFill>
            </a:endParaRPr>
          </a:p>
          <a:p>
            <a:pPr lvl="1"/>
            <a:r>
              <a:rPr lang="en-US" altLang="zh-TW" sz="2400" b="1"/>
              <a:t>communication among programs on the net</a:t>
            </a:r>
            <a:endParaRPr lang="en-US" altLang="zh-TW" sz="2400" b="1"/>
          </a:p>
          <a:p>
            <a:r>
              <a:rPr lang="en-US" altLang="zh-TW" sz="2800" b="1">
                <a:solidFill>
                  <a:schemeClr val="hlink"/>
                </a:solidFill>
              </a:rPr>
              <a:t>Network layer (IP)</a:t>
            </a:r>
            <a:endParaRPr lang="en-US" altLang="zh-TW" sz="2800" b="1">
              <a:solidFill>
                <a:schemeClr val="hlink"/>
              </a:solidFill>
            </a:endParaRPr>
          </a:p>
          <a:p>
            <a:pPr lvl="1"/>
            <a:r>
              <a:rPr lang="en-US" altLang="zh-TW" sz="2400" b="1"/>
              <a:t>basic communication, addressing, and routing</a:t>
            </a:r>
            <a:endParaRPr lang="en-US" altLang="zh-TW" sz="2400" b="1"/>
          </a:p>
          <a:p>
            <a:r>
              <a:rPr lang="en-US" altLang="zh-TW" sz="2800" b="1">
                <a:solidFill>
                  <a:schemeClr val="hlink"/>
                </a:solidFill>
              </a:rPr>
              <a:t>Link layer</a:t>
            </a:r>
            <a:endParaRPr lang="en-US" altLang="zh-TW" sz="2800" b="1">
              <a:solidFill>
                <a:schemeClr val="hlink"/>
              </a:solidFill>
            </a:endParaRPr>
          </a:p>
          <a:p>
            <a:pPr lvl="1"/>
            <a:r>
              <a:rPr lang="en-US" altLang="zh-TW" sz="2400" b="1"/>
              <a:t>network hardware &amp; device driver</a:t>
            </a:r>
            <a:endParaRPr lang="en-US" altLang="zh-TW" sz="2400" b="1"/>
          </a:p>
        </p:txBody>
      </p:sp>
    </p:spTree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57064"/>
            <a:ext cx="7520880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4000" dirty="0">
                <a:solidFill>
                  <a:schemeClr val="tx1"/>
                </a:solidFill>
              </a:rPr>
              <a:t>Packet addressing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br>
              <a:rPr lang="en-US" altLang="zh-TW" sz="3200" dirty="0"/>
            </a:br>
            <a:r>
              <a:rPr lang="en-US" altLang="zh-TW" sz="2000" dirty="0"/>
              <a:t>		                                </a:t>
            </a:r>
            <a:r>
              <a:rPr lang="en-US" altLang="zh-TW" sz="2000" i="1" dirty="0"/>
              <a:t>TCP/IP networking  2</a:t>
            </a:r>
            <a:endParaRPr lang="en-US" altLang="zh-TW" sz="2000" i="1" dirty="0"/>
          </a:p>
        </p:txBody>
      </p:sp>
      <p:sp>
        <p:nvSpPr>
          <p:cNvPr id="220165" name="Rectangle 5"/>
          <p:cNvSpPr>
            <a:spLocks noGrp="1" noChangeArrowheads="1"/>
          </p:cNvSpPr>
          <p:nvPr>
            <p:ph idx="1"/>
          </p:nvPr>
        </p:nvSpPr>
        <p:spPr>
          <a:xfrm>
            <a:off x="1371600" y="1916832"/>
            <a:ext cx="7448872" cy="4114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800" b="1" dirty="0">
                <a:solidFill>
                  <a:schemeClr val="hlink"/>
                </a:solidFill>
              </a:rPr>
              <a:t>Hardware addressing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/>
            <a:r>
              <a:rPr lang="en-US" altLang="zh-TW" sz="2400" b="1" dirty="0"/>
              <a:t>the lowest addressing</a:t>
            </a:r>
            <a:endParaRPr lang="en-US" altLang="zh-TW" sz="2400" b="1" dirty="0"/>
          </a:p>
          <a:p>
            <a:r>
              <a:rPr lang="en-US" altLang="zh-TW" sz="2800" b="1" dirty="0">
                <a:solidFill>
                  <a:schemeClr val="hlink"/>
                </a:solidFill>
              </a:rPr>
              <a:t>Internet addressing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/>
            <a:r>
              <a:rPr lang="en-US" altLang="zh-TW" sz="2400" b="1" dirty="0"/>
              <a:t>IP addressing</a:t>
            </a:r>
            <a:endParaRPr lang="en-US" altLang="zh-TW" sz="2400" b="1" dirty="0"/>
          </a:p>
          <a:p>
            <a:pPr lvl="1"/>
            <a:r>
              <a:rPr lang="en-US" altLang="zh-TW" sz="2400" b="1" dirty="0"/>
              <a:t>mapping between IP address &amp; hardware address is implemented at the link layer</a:t>
            </a:r>
            <a:endParaRPr lang="en-US" altLang="zh-TW" sz="2400" b="1" dirty="0"/>
          </a:p>
          <a:p>
            <a:r>
              <a:rPr lang="en-US" altLang="zh-TW" sz="2800" b="1" dirty="0">
                <a:solidFill>
                  <a:schemeClr val="hlink"/>
                </a:solidFill>
              </a:rPr>
              <a:t>Ports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/>
            <a:r>
              <a:rPr lang="en-US" altLang="zh-TW" sz="2400" b="1" dirty="0"/>
              <a:t>address particular processes or services</a:t>
            </a:r>
            <a:endParaRPr lang="en-US" altLang="zh-TW" sz="2400" b="1" dirty="0"/>
          </a:p>
        </p:txBody>
      </p:sp>
    </p:spTree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446" y="620688"/>
            <a:ext cx="7489034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Internet address(IP address)</a:t>
            </a:r>
            <a:br>
              <a:rPr lang="en-US" altLang="zh-TW" sz="4000" dirty="0">
                <a:solidFill>
                  <a:schemeClr val="tx1"/>
                </a:solidFill>
              </a:rPr>
            </a:br>
            <a:r>
              <a:rPr lang="en-US" altLang="zh-TW" sz="3100" dirty="0"/>
              <a:t>                        </a:t>
            </a:r>
            <a:r>
              <a:rPr lang="en-US" altLang="zh-TW" sz="2000" i="1" dirty="0"/>
              <a:t>TCP/IP networking  3</a:t>
            </a:r>
            <a:endParaRPr lang="en-US" altLang="zh-TW" sz="2000" i="1" dirty="0"/>
          </a:p>
        </p:txBody>
      </p:sp>
      <p:sp>
        <p:nvSpPr>
          <p:cNvPr id="222213" name="Rectangle 5"/>
          <p:cNvSpPr>
            <a:spLocks noGrp="1" noChangeArrowheads="1"/>
          </p:cNvSpPr>
          <p:nvPr>
            <p:ph idx="1"/>
          </p:nvPr>
        </p:nvSpPr>
        <p:spPr>
          <a:xfrm>
            <a:off x="1475656" y="1763688"/>
            <a:ext cx="7772400" cy="4416425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Internet address(IP address)</a:t>
            </a:r>
            <a:endParaRPr lang="en-US" altLang="zh-TW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4 bytes</a:t>
            </a:r>
            <a:endParaRPr lang="en-US" altLang="zh-TW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N</a:t>
            </a:r>
            <a:r>
              <a:rPr lang="en-US" altLang="zh-TW" sz="2400" b="1" dirty="0"/>
              <a:t>: network part</a:t>
            </a:r>
            <a:endParaRPr lang="en-US" altLang="zh-TW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H</a:t>
            </a:r>
            <a:r>
              <a:rPr lang="en-US" altLang="zh-TW" sz="2400" b="1" dirty="0"/>
              <a:t>: host part</a:t>
            </a:r>
            <a:endParaRPr lang="en-US" altLang="zh-TW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Class A</a:t>
            </a:r>
            <a:r>
              <a:rPr lang="en-US" altLang="zh-TW" sz="2400" b="1" dirty="0"/>
              <a:t>   1-126.X.X.X   </a:t>
            </a:r>
            <a:r>
              <a:rPr lang="en-US" altLang="zh-TW" sz="2400" b="1" dirty="0">
                <a:solidFill>
                  <a:schemeClr val="tx2"/>
                </a:solidFill>
              </a:rPr>
              <a:t>N.H.H.H  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Private </a:t>
            </a:r>
            <a:r>
              <a:rPr lang="en-US" altLang="zh-TW" sz="2000" b="1" dirty="0" err="1">
                <a:solidFill>
                  <a:schemeClr val="tx2"/>
                </a:solidFill>
              </a:rPr>
              <a:t>ip</a:t>
            </a:r>
            <a:r>
              <a:rPr lang="en-US" altLang="zh-TW" sz="2000" b="1" dirty="0">
                <a:solidFill>
                  <a:schemeClr val="tx2"/>
                </a:solidFill>
              </a:rPr>
              <a:t> 10.0.0.0 ~ 10.255.255.255 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Class B</a:t>
            </a:r>
            <a:r>
              <a:rPr lang="en-US" altLang="zh-TW" sz="2400" b="1" dirty="0"/>
              <a:t>   128-191.X.X.X </a:t>
            </a:r>
            <a:r>
              <a:rPr lang="en-US" altLang="zh-TW" sz="2400" b="1" dirty="0">
                <a:solidFill>
                  <a:schemeClr val="tx2"/>
                </a:solidFill>
              </a:rPr>
              <a:t>N.N.H.H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Private </a:t>
            </a:r>
            <a:r>
              <a:rPr lang="en-US" altLang="zh-TW" sz="2000" b="1" dirty="0" err="1">
                <a:solidFill>
                  <a:schemeClr val="tx2"/>
                </a:solidFill>
              </a:rPr>
              <a:t>ip</a:t>
            </a:r>
            <a:r>
              <a:rPr lang="en-US" altLang="zh-TW" sz="2000" b="1" dirty="0">
                <a:solidFill>
                  <a:schemeClr val="tx2"/>
                </a:solidFill>
              </a:rPr>
              <a:t> 172.16.0.0 ~ 172.31.255.255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Class C</a:t>
            </a:r>
            <a:r>
              <a:rPr lang="en-US" altLang="zh-TW" sz="2400" b="1" dirty="0"/>
              <a:t>   192-223.X.X.X </a:t>
            </a:r>
            <a:r>
              <a:rPr lang="en-US" altLang="zh-TW" sz="2400" b="1" dirty="0">
                <a:solidFill>
                  <a:schemeClr val="tx2"/>
                </a:solidFill>
              </a:rPr>
              <a:t>N.N.N.H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Private </a:t>
            </a:r>
            <a:r>
              <a:rPr lang="en-US" altLang="zh-TW" sz="2000" b="1" dirty="0" err="1">
                <a:solidFill>
                  <a:schemeClr val="tx2"/>
                </a:solidFill>
              </a:rPr>
              <a:t>ip</a:t>
            </a:r>
            <a:r>
              <a:rPr lang="en-US" altLang="zh-TW" sz="2000" b="1" dirty="0">
                <a:solidFill>
                  <a:schemeClr val="tx2"/>
                </a:solidFill>
              </a:rPr>
              <a:t> 192.168.0.0 ~ 192.168.255.255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Class D</a:t>
            </a:r>
            <a:r>
              <a:rPr lang="en-US" altLang="zh-TW" sz="2400" b="1" dirty="0"/>
              <a:t>   224-239.X.X.X </a:t>
            </a:r>
            <a:r>
              <a:rPr lang="en-US" altLang="zh-TW" sz="2400" b="1" dirty="0">
                <a:solidFill>
                  <a:schemeClr val="tx2"/>
                </a:solidFill>
              </a:rPr>
              <a:t>H.H.H.H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chemeClr val="hlink"/>
                </a:solidFill>
              </a:rPr>
              <a:t>Class E</a:t>
            </a:r>
            <a:r>
              <a:rPr lang="en-US" altLang="zh-TW" sz="2400" b="1" dirty="0"/>
              <a:t>   240-255.X.X.X  for IETF research</a:t>
            </a:r>
            <a:endParaRPr lang="en-US" altLang="zh-TW" sz="2400" b="1" dirty="0"/>
          </a:p>
        </p:txBody>
      </p:sp>
    </p:spTree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619879"/>
            <a:ext cx="7232848" cy="114300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Concept</a:t>
            </a:r>
            <a:br>
              <a:rPr lang="en-US" altLang="zh-TW" sz="3200" dirty="0"/>
            </a:br>
            <a:r>
              <a:rPr lang="en-US" altLang="zh-TW" sz="2000" dirty="0"/>
              <a:t>			                      </a:t>
            </a:r>
            <a:r>
              <a:rPr lang="en-US" altLang="zh-TW" sz="2000" i="1" dirty="0"/>
              <a:t>TCP/IP networking  4</a:t>
            </a:r>
            <a:endParaRPr lang="en-US" altLang="zh-TW" sz="2000" i="1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idx="1"/>
          </p:nvPr>
        </p:nvSpPr>
        <p:spPr>
          <a:xfrm>
            <a:off x="1331640" y="1948239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steps in setting up a network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Obtain an unused IP address from network administrator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Install the network hardware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configure network interfaces (at boot time)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/>
              <a:t>Set up default gateway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2" y="620688"/>
            <a:ext cx="7181478" cy="1143000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Configure network interface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sz="2000" dirty="0"/>
              <a:t>		             	           </a:t>
            </a:r>
            <a:r>
              <a:rPr lang="en-US" altLang="zh-TW" sz="2000" i="1" dirty="0"/>
              <a:t>TCP/IP networking  5</a:t>
            </a:r>
            <a:endParaRPr lang="en-US" altLang="zh-TW" sz="2000" i="1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204864"/>
            <a:ext cx="7696200" cy="3657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err="1">
                <a:solidFill>
                  <a:srgbClr val="FF0000"/>
                </a:solidFill>
              </a:rPr>
              <a:t>ifconfig</a:t>
            </a:r>
            <a:r>
              <a:rPr lang="en-US" altLang="zh-TW" sz="2800" b="1" dirty="0">
                <a:solidFill>
                  <a:srgbClr val="FF0000"/>
                </a:solidFill>
              </a:rPr>
              <a:t> [interface]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 err="1">
                <a:solidFill>
                  <a:srgbClr val="FF0000"/>
                </a:solidFill>
              </a:rPr>
              <a:t>ifconfig</a:t>
            </a:r>
            <a:r>
              <a:rPr lang="en-US" altLang="zh-TW" sz="2800" b="1" dirty="0">
                <a:solidFill>
                  <a:srgbClr val="FF0000"/>
                </a:solidFill>
              </a:rPr>
              <a:t> interface [</a:t>
            </a:r>
            <a:r>
              <a:rPr lang="en-US" altLang="zh-TW" sz="2800" b="1" dirty="0" err="1">
                <a:solidFill>
                  <a:srgbClr val="FF0000"/>
                </a:solidFill>
              </a:rPr>
              <a:t>address_family</a:t>
            </a:r>
            <a:r>
              <a:rPr lang="en-US" altLang="zh-TW" sz="2800" b="1" dirty="0">
                <a:solidFill>
                  <a:srgbClr val="FF0000"/>
                </a:solidFill>
              </a:rPr>
              <a:t> ] options | address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/>
              </a:rPr>
              <a:t>…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interface</a:t>
            </a:r>
            <a:r>
              <a:rPr lang="en-US" altLang="zh-TW" sz="2800" b="1" dirty="0"/>
              <a:t> name of the interface, driver name followed by a unit number. 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b="1" dirty="0" err="1">
                <a:solidFill>
                  <a:srgbClr val="FF0000"/>
                </a:solidFill>
              </a:rPr>
              <a:t>address_family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b="1" dirty="0" err="1"/>
              <a:t>inet</a:t>
            </a:r>
            <a:r>
              <a:rPr lang="en-US" altLang="zh-TW" sz="2400" b="1" dirty="0"/>
              <a:t>	TCP/IP, default</a:t>
            </a:r>
            <a:endParaRPr lang="en-US" altLang="zh-TW" sz="2400" b="1" dirty="0"/>
          </a:p>
          <a:p>
            <a:pPr lvl="1">
              <a:lnSpc>
                <a:spcPct val="90000"/>
              </a:lnSpc>
            </a:pPr>
            <a:r>
              <a:rPr lang="en-US" altLang="zh-TW" sz="2400" b="1" dirty="0"/>
              <a:t>inet6	IPv6</a:t>
            </a:r>
            <a:endParaRPr lang="en-US" altLang="zh-TW" sz="2400" b="1" dirty="0"/>
          </a:p>
          <a:p>
            <a:pPr lvl="1">
              <a:lnSpc>
                <a:spcPct val="90000"/>
              </a:lnSpc>
            </a:pPr>
            <a:r>
              <a:rPr lang="en-US" altLang="zh-TW" sz="2400" b="1" dirty="0" err="1"/>
              <a:t>ipx</a:t>
            </a:r>
            <a:r>
              <a:rPr lang="en-US" altLang="zh-TW" sz="2400" b="1" dirty="0"/>
              <a:t>	Novell IPX</a:t>
            </a:r>
            <a:endParaRPr lang="en-US" altLang="zh-TW" sz="2400" b="1" dirty="0"/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latin typeface="Arial" panose="020B0604020202020204"/>
              </a:rPr>
              <a:t>…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870700" cy="1131887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Configure network interface</a:t>
            </a:r>
            <a:br>
              <a:rPr lang="en-US" altLang="zh-TW" dirty="0"/>
            </a:br>
            <a:r>
              <a:rPr lang="en-US" altLang="zh-TW" sz="2000" dirty="0"/>
              <a:t>		             	             </a:t>
            </a:r>
            <a:r>
              <a:rPr lang="en-US" altLang="zh-TW" sz="2000" i="1" dirty="0"/>
              <a:t>TCP/IP networking  6</a:t>
            </a:r>
            <a:endParaRPr lang="en-US" altLang="zh-TW" sz="2000" i="1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options</a:t>
            </a:r>
            <a:endParaRPr lang="en-US" altLang="zh-TW" sz="32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up</a:t>
            </a:r>
            <a:r>
              <a:rPr lang="en-US" altLang="zh-TW" sz="3200" b="1" dirty="0"/>
              <a:t> 	activate the interface</a:t>
            </a:r>
            <a:endParaRPr lang="en-US" altLang="zh-TW" sz="32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down</a:t>
            </a:r>
            <a:r>
              <a:rPr lang="en-US" altLang="zh-TW" sz="3200" b="1" dirty="0"/>
              <a:t> shutdown the interface</a:t>
            </a:r>
            <a:endParaRPr lang="en-US" altLang="zh-TW" sz="3200" b="1" dirty="0"/>
          </a:p>
          <a:p>
            <a:r>
              <a:rPr lang="en-US" altLang="zh-TW" sz="3200" b="1" dirty="0" err="1">
                <a:solidFill>
                  <a:srgbClr val="FF0000"/>
                </a:solidFill>
              </a:rPr>
              <a:t>netmask</a:t>
            </a:r>
            <a:r>
              <a:rPr lang="en-US" altLang="zh-TW" sz="3200" b="1" dirty="0">
                <a:solidFill>
                  <a:schemeClr val="tx2"/>
                </a:solidFill>
              </a:rPr>
              <a:t> </a:t>
            </a:r>
            <a:r>
              <a:rPr lang="en-US" altLang="zh-TW" sz="3200" b="1" dirty="0" err="1"/>
              <a:t>addr</a:t>
            </a:r>
            <a:r>
              <a:rPr lang="en-US" altLang="zh-TW" sz="3200" b="1" dirty="0"/>
              <a:t> set </a:t>
            </a:r>
            <a:r>
              <a:rPr lang="en-US" altLang="zh-TW" sz="3200" b="1" dirty="0" err="1"/>
              <a:t>netmask</a:t>
            </a:r>
            <a:endParaRPr lang="en-US" altLang="zh-TW" sz="32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address</a:t>
            </a:r>
            <a:r>
              <a:rPr lang="en-US" altLang="zh-TW" sz="3200" b="1" dirty="0">
                <a:solidFill>
                  <a:schemeClr val="tx2"/>
                </a:solidFill>
              </a:rPr>
              <a:t> </a:t>
            </a:r>
            <a:r>
              <a:rPr lang="en-US" altLang="zh-TW" sz="3200" b="1" dirty="0"/>
              <a:t>	IP address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481013"/>
            <a:ext cx="7772400" cy="114300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Manipulate routing table</a:t>
            </a:r>
            <a:r>
              <a:rPr lang="en-US" altLang="zh-TW" sz="2000" dirty="0"/>
              <a:t>			                              		                               </a:t>
            </a:r>
            <a:r>
              <a:rPr lang="en-US" altLang="zh-TW" sz="2000" i="1" dirty="0"/>
              <a:t>TCP/IP networking  7</a:t>
            </a:r>
            <a:endParaRPr lang="en-US" altLang="zh-TW" sz="2000" i="1" dirty="0"/>
          </a:p>
        </p:txBody>
      </p:sp>
      <p:sp>
        <p:nvSpPr>
          <p:cNvPr id="228357" name="Rectangle 5"/>
          <p:cNvSpPr>
            <a:spLocks noGrp="1" noChangeArrowheads="1"/>
          </p:cNvSpPr>
          <p:nvPr>
            <p:ph idx="1"/>
          </p:nvPr>
        </p:nvSpPr>
        <p:spPr>
          <a:xfrm>
            <a:off x="1259632" y="1916832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route add [-net|-host] target  [</a:t>
            </a:r>
            <a:r>
              <a:rPr lang="en-US" altLang="zh-TW" sz="2800" b="1" dirty="0" err="1">
                <a:solidFill>
                  <a:srgbClr val="FF0000"/>
                </a:solidFill>
              </a:rPr>
              <a:t>netmask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</a:rPr>
              <a:t>mask</a:t>
            </a:r>
            <a:r>
              <a:rPr lang="en-US" altLang="zh-TW" sz="2800" b="1" dirty="0">
                <a:solidFill>
                  <a:srgbClr val="FF0000"/>
                </a:solidFill>
              </a:rPr>
              <a:t>] [</a:t>
            </a:r>
            <a:r>
              <a:rPr lang="en-US" altLang="zh-TW" sz="2800" b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rgbClr val="FF0000"/>
                </a:solidFill>
              </a:rPr>
              <a:t>] [dev] </a:t>
            </a:r>
            <a:r>
              <a:rPr lang="en-US" altLang="zh-TW" sz="2800" b="1" i="1" dirty="0">
                <a:solidFill>
                  <a:srgbClr val="FF0000"/>
                </a:solidFill>
              </a:rPr>
              <a:t>if</a:t>
            </a:r>
            <a:r>
              <a:rPr lang="en-US" altLang="zh-TW" sz="2800" b="1" dirty="0">
                <a:solidFill>
                  <a:srgbClr val="FF0000"/>
                </a:solidFill>
              </a:rPr>
              <a:t>]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route del [-net|-host] target [</a:t>
            </a:r>
            <a:r>
              <a:rPr lang="en-US" altLang="zh-TW" sz="2800" b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rgbClr val="FF0000"/>
                </a:solidFill>
              </a:rPr>
              <a:t>] [</a:t>
            </a:r>
            <a:r>
              <a:rPr lang="en-US" altLang="zh-TW" sz="2800" b="1" dirty="0" err="1">
                <a:solidFill>
                  <a:srgbClr val="FF0000"/>
                </a:solidFill>
              </a:rPr>
              <a:t>netmask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</a:rPr>
              <a:t>mask</a:t>
            </a:r>
            <a:r>
              <a:rPr lang="en-US" altLang="zh-TW" sz="2800" b="1" dirty="0">
                <a:solidFill>
                  <a:srgbClr val="FF0000"/>
                </a:solidFill>
              </a:rPr>
              <a:t>] [[dev] If] 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add | del</a:t>
            </a:r>
            <a:r>
              <a:rPr lang="en-US" altLang="zh-TW" sz="2800" b="1" dirty="0"/>
              <a:t>	add/delete a route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-net | -host</a:t>
            </a:r>
            <a:r>
              <a:rPr lang="en-US" altLang="zh-TW" sz="2800" b="1" dirty="0">
                <a:solidFill>
                  <a:schemeClr val="tx2"/>
                </a:solidFill>
              </a:rPr>
              <a:t>	</a:t>
            </a:r>
            <a:r>
              <a:rPr lang="en-US" altLang="zh-TW" sz="2800" b="1" dirty="0"/>
              <a:t>specifies the type of   target address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target</a:t>
            </a:r>
            <a:r>
              <a:rPr lang="en-US" altLang="zh-TW" sz="2800" b="1" dirty="0">
                <a:solidFill>
                  <a:schemeClr val="tx2"/>
                </a:solidFill>
              </a:rPr>
              <a:t>		</a:t>
            </a:r>
            <a:r>
              <a:rPr lang="en-US" altLang="zh-TW" sz="2800" b="1" dirty="0"/>
              <a:t>host name | net name | default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48680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Manipulate routing table</a:t>
            </a:r>
            <a:br>
              <a:rPr lang="en-US" altLang="zh-TW" sz="3200" dirty="0"/>
            </a:br>
            <a:r>
              <a:rPr lang="en-US" altLang="zh-TW" sz="2000" dirty="0"/>
              <a:t>                                         </a:t>
            </a:r>
            <a:r>
              <a:rPr lang="en-US" altLang="zh-TW" sz="2000" i="1" dirty="0"/>
              <a:t>TCP/IP networking  8</a:t>
            </a:r>
            <a:endParaRPr lang="en-US" altLang="zh-TW" sz="2000" i="1" dirty="0"/>
          </a:p>
        </p:txBody>
      </p:sp>
      <p:sp>
        <p:nvSpPr>
          <p:cNvPr id="230405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2060575"/>
            <a:ext cx="7772400" cy="4114800"/>
          </a:xfrm>
          <a:noFill/>
        </p:spPr>
        <p:txBody>
          <a:bodyPr lIns="92075" tIns="46038" rIns="92075" bIns="46038"/>
          <a:lstStyle/>
          <a:p>
            <a:r>
              <a:rPr lang="en-US" altLang="zh-TW" sz="2800" b="1" dirty="0" err="1">
                <a:solidFill>
                  <a:srgbClr val="FF0000"/>
                </a:solidFill>
              </a:rPr>
              <a:t>netmask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</a:rPr>
              <a:t>mask</a:t>
            </a:r>
            <a:r>
              <a:rPr lang="en-US" altLang="zh-TW" sz="2800" b="1" dirty="0"/>
              <a:t>	set network mask to be used</a:t>
            </a:r>
            <a:endParaRPr lang="en-US" altLang="zh-TW" sz="2800" b="1" dirty="0"/>
          </a:p>
          <a:p>
            <a:r>
              <a:rPr lang="en-US" altLang="zh-TW" sz="2800" b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GW</a:t>
            </a:r>
            <a:r>
              <a:rPr lang="en-US" altLang="zh-TW" sz="2800" b="1" dirty="0">
                <a:solidFill>
                  <a:schemeClr val="tx2"/>
                </a:solidFill>
              </a:rPr>
              <a:t>		</a:t>
            </a:r>
            <a:r>
              <a:rPr lang="en-US" altLang="zh-TW" sz="2800" b="1" dirty="0"/>
              <a:t>route packet via gateway GW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r>
              <a:rPr lang="en-US" altLang="zh-TW" sz="2800" b="1" dirty="0">
                <a:solidFill>
                  <a:srgbClr val="FF0000"/>
                </a:solidFill>
              </a:rPr>
              <a:t>dev </a:t>
            </a:r>
            <a:r>
              <a:rPr lang="en-US" altLang="zh-TW" sz="2800" b="1" i="1" dirty="0">
                <a:solidFill>
                  <a:srgbClr val="FF0000"/>
                </a:solidFill>
              </a:rPr>
              <a:t>if</a:t>
            </a:r>
            <a:r>
              <a:rPr lang="en-US" altLang="zh-TW" sz="2800" b="1" dirty="0"/>
              <a:t>		force the route to be associated  with the specified device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5214" y="368301"/>
            <a:ext cx="7129859" cy="1295400"/>
          </a:xfrm>
        </p:spPr>
        <p:txBody>
          <a:bodyPr anchor="ctr"/>
          <a:lstStyle/>
          <a:p>
            <a:pPr eaLnBrk="1" hangingPunct="1"/>
            <a:r>
              <a:rPr lang="en-US" altLang="zh-TW" dirty="0"/>
              <a:t>The Unix Connection  </a:t>
            </a:r>
            <a:r>
              <a:rPr lang="en-US" altLang="zh-TW" sz="2000" dirty="0"/>
              <a:t>Terminal server</a:t>
            </a:r>
            <a:endParaRPr lang="en-US" altLang="zh-TW" sz="2000" dirty="0"/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068763" y="3048000"/>
            <a:ext cx="1782762" cy="1252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 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Server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9939" name="Oval 4"/>
          <p:cNvSpPr>
            <a:spLocks noChangeArrowheads="1"/>
          </p:cNvSpPr>
          <p:nvPr/>
        </p:nvSpPr>
        <p:spPr bwMode="auto">
          <a:xfrm>
            <a:off x="2093913" y="1728788"/>
            <a:ext cx="1673225" cy="722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2801938" y="2435225"/>
            <a:ext cx="138906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884738" y="2449513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 flipH="1">
            <a:off x="5646738" y="2408238"/>
            <a:ext cx="1360487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V="1">
            <a:off x="2700338" y="4292600"/>
            <a:ext cx="13668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4932363" y="4300538"/>
            <a:ext cx="33337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5" name="Oval 10"/>
          <p:cNvSpPr>
            <a:spLocks noChangeArrowheads="1"/>
          </p:cNvSpPr>
          <p:nvPr/>
        </p:nvSpPr>
        <p:spPr bwMode="auto">
          <a:xfrm>
            <a:off x="4056063" y="1728788"/>
            <a:ext cx="1673225" cy="722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9946" name="Oval 11"/>
          <p:cNvSpPr>
            <a:spLocks noChangeArrowheads="1"/>
          </p:cNvSpPr>
          <p:nvPr/>
        </p:nvSpPr>
        <p:spPr bwMode="auto">
          <a:xfrm>
            <a:off x="6083300" y="1728788"/>
            <a:ext cx="1673225" cy="722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5864225" y="4232275"/>
            <a:ext cx="1300163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1763713" y="5013325"/>
            <a:ext cx="1741487" cy="1293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Host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A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9949" name="Rectangle 14"/>
          <p:cNvSpPr>
            <a:spLocks noChangeArrowheads="1"/>
          </p:cNvSpPr>
          <p:nvPr/>
        </p:nvSpPr>
        <p:spPr bwMode="auto">
          <a:xfrm>
            <a:off x="4067175" y="5013325"/>
            <a:ext cx="1741488" cy="1293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Host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B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6300788" y="5013325"/>
            <a:ext cx="1741487" cy="1293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Host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C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68707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Network fault isolation</a:t>
            </a:r>
            <a:r>
              <a:rPr lang="en-US" altLang="zh-TW" sz="2000" dirty="0">
                <a:solidFill>
                  <a:schemeClr val="hlink"/>
                </a:solidFill>
              </a:rPr>
              <a:t>	</a:t>
            </a:r>
            <a:r>
              <a:rPr lang="en-US" altLang="zh-TW" sz="2000" dirty="0"/>
              <a:t>	                                         			                       </a:t>
            </a:r>
            <a:r>
              <a:rPr lang="en-US" altLang="zh-TW" sz="2000" i="1" dirty="0"/>
              <a:t>TCP/IP networking 9</a:t>
            </a:r>
            <a:endParaRPr lang="en-US" altLang="zh-TW" sz="2000" i="1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1336846" y="1916832"/>
            <a:ext cx="9144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4000" dirty="0"/>
              <a:t>Show routing table</a:t>
            </a:r>
            <a:endParaRPr lang="en-US" altLang="zh-TW" sz="4000" dirty="0"/>
          </a:p>
          <a:p>
            <a:pPr>
              <a:buFontTx/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route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TW" sz="4000" dirty="0" err="1">
                <a:solidFill>
                  <a:srgbClr val="FF0000"/>
                </a:solidFill>
              </a:rPr>
              <a:t>netstat</a:t>
            </a:r>
            <a:r>
              <a:rPr lang="en-US" altLang="zh-TW" sz="4000" dirty="0">
                <a:solidFill>
                  <a:srgbClr val="FF0000"/>
                </a:solidFill>
              </a:rPr>
              <a:t> -r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557213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Network fault isolation</a:t>
            </a:r>
            <a:r>
              <a:rPr lang="en-US" altLang="zh-TW" sz="2000" dirty="0"/>
              <a:t>		                                         		                               </a:t>
            </a:r>
            <a:r>
              <a:rPr lang="en-US" altLang="zh-TW" sz="2000" i="1" dirty="0"/>
              <a:t>TCP/IP networking 10</a:t>
            </a:r>
            <a:endParaRPr lang="en-US" altLang="zh-TW" sz="2000" i="1" dirty="0"/>
          </a:p>
        </p:txBody>
      </p:sp>
      <p:sp>
        <p:nvSpPr>
          <p:cNvPr id="423941" name="Rectangle 5"/>
          <p:cNvSpPr>
            <a:spLocks noGrp="1" noChangeArrowheads="1"/>
          </p:cNvSpPr>
          <p:nvPr>
            <p:ph idx="1"/>
          </p:nvPr>
        </p:nvSpPr>
        <p:spPr>
          <a:xfrm>
            <a:off x="1388503" y="2060848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ping [-</a:t>
            </a:r>
            <a:r>
              <a:rPr lang="en-US" altLang="zh-TW" sz="2800" b="1" dirty="0" err="1">
                <a:solidFill>
                  <a:srgbClr val="FF0000"/>
                </a:solidFill>
              </a:rPr>
              <a:t>i</a:t>
            </a:r>
            <a:r>
              <a:rPr lang="en-US" altLang="zh-TW" sz="2800" b="1" dirty="0">
                <a:solidFill>
                  <a:srgbClr val="FF0000"/>
                </a:solidFill>
              </a:rPr>
              <a:t> interval] [-c count] destination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r>
              <a:rPr lang="en-US" altLang="zh-TW" sz="2800" b="1" dirty="0" err="1">
                <a:solidFill>
                  <a:srgbClr val="FF0000"/>
                </a:solidFill>
              </a:rPr>
              <a:t>i</a:t>
            </a:r>
            <a:r>
              <a:rPr lang="en-US" altLang="zh-TW" sz="2800" b="1" dirty="0">
                <a:solidFill>
                  <a:srgbClr val="FF0000"/>
                </a:solidFill>
              </a:rPr>
              <a:t> interval</a:t>
            </a:r>
            <a:r>
              <a:rPr lang="en-US" altLang="zh-TW" sz="2800" b="1" dirty="0"/>
              <a:t>	</a:t>
            </a:r>
            <a:r>
              <a:rPr lang="en-US" altLang="zh-TW" sz="2800" b="1" dirty="0" err="1"/>
              <a:t>interval</a:t>
            </a:r>
            <a:r>
              <a:rPr lang="en-US" altLang="zh-TW" sz="2800" b="1" dirty="0"/>
              <a:t> between sending packets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-c count </a:t>
            </a:r>
            <a:r>
              <a:rPr lang="en-US" altLang="zh-TW" sz="2800" b="1" dirty="0"/>
              <a:t>	stop after sending </a:t>
            </a:r>
            <a:r>
              <a:rPr lang="en-US" altLang="zh-TW" sz="2800" b="1" dirty="0">
                <a:solidFill>
                  <a:schemeClr val="tx2"/>
                </a:solidFill>
              </a:rPr>
              <a:t>count</a:t>
            </a:r>
            <a:r>
              <a:rPr lang="en-US" altLang="zh-TW" sz="2800" b="1" dirty="0"/>
              <a:t> packets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destination</a:t>
            </a:r>
            <a:r>
              <a:rPr lang="en-US" altLang="zh-TW" sz="2800" b="1" dirty="0"/>
              <a:t>	</a:t>
            </a:r>
            <a:r>
              <a:rPr lang="en-US" altLang="zh-TW" sz="2800" b="1" dirty="0" err="1"/>
              <a:t>domainname</a:t>
            </a:r>
            <a:r>
              <a:rPr lang="en-US" altLang="zh-TW" sz="2800" b="1" dirty="0"/>
              <a:t> or IP address</a:t>
            </a: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Network fault isolation</a:t>
            </a:r>
            <a:r>
              <a:rPr lang="en-US" altLang="zh-TW" sz="2000" dirty="0"/>
              <a:t>		                                         		                              </a:t>
            </a:r>
            <a:r>
              <a:rPr lang="en-US" altLang="zh-TW" sz="2000" i="1" dirty="0"/>
              <a:t>TCP/IP networking 11</a:t>
            </a:r>
            <a:endParaRPr lang="en-US" altLang="zh-TW" sz="2000" i="1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509584" y="1916832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4000" dirty="0"/>
              <a:t>Show </a:t>
            </a:r>
            <a:r>
              <a:rPr lang="en-US" altLang="zh-TW" sz="4000" dirty="0" err="1"/>
              <a:t>arp</a:t>
            </a:r>
            <a:r>
              <a:rPr lang="en-US" altLang="zh-TW" sz="4000" dirty="0"/>
              <a:t> table</a:t>
            </a:r>
            <a:endParaRPr lang="en-US" altLang="zh-TW" sz="40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zh-TW" sz="4000" dirty="0" err="1">
                <a:solidFill>
                  <a:srgbClr val="FF0000"/>
                </a:solidFill>
              </a:rPr>
              <a:t>arp</a:t>
            </a:r>
            <a:r>
              <a:rPr lang="en-US" altLang="zh-TW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Arial" panose="020B0604020202020204"/>
              </a:rPr>
              <a:t>–</a:t>
            </a:r>
            <a:r>
              <a:rPr lang="en-US" altLang="zh-TW" sz="4000" dirty="0">
                <a:solidFill>
                  <a:srgbClr val="FF0000"/>
                </a:solidFill>
              </a:rPr>
              <a:t>a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TW" sz="4000" dirty="0"/>
              <a:t>Delete entry in ARP table</a:t>
            </a:r>
            <a:endParaRPr lang="en-US" altLang="zh-TW" sz="4000" dirty="0"/>
          </a:p>
          <a:p>
            <a:pPr>
              <a:buFontTx/>
              <a:buNone/>
            </a:pPr>
            <a:r>
              <a:rPr lang="en-US" altLang="zh-TW" sz="4000" dirty="0" err="1">
                <a:solidFill>
                  <a:srgbClr val="FF0000"/>
                </a:solidFill>
              </a:rPr>
              <a:t>arp</a:t>
            </a:r>
            <a:r>
              <a:rPr lang="en-US" altLang="zh-TW" sz="4000" dirty="0">
                <a:solidFill>
                  <a:srgbClr val="FF0000"/>
                </a:solidFill>
              </a:rPr>
              <a:t> -d hostname</a:t>
            </a:r>
            <a:endParaRPr lang="en-US" altLang="zh-TW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870700" cy="1131887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Network fault isolation</a:t>
            </a:r>
            <a:r>
              <a:rPr lang="en-US" altLang="zh-TW" sz="2000" dirty="0">
                <a:solidFill>
                  <a:schemeClr val="hlink"/>
                </a:solidFill>
              </a:rPr>
              <a:t>	</a:t>
            </a:r>
            <a:r>
              <a:rPr lang="en-US" altLang="zh-TW" sz="2000" dirty="0"/>
              <a:t>	                                         			                        </a:t>
            </a:r>
            <a:r>
              <a:rPr lang="en-US" altLang="zh-TW" sz="2000" i="1" dirty="0"/>
              <a:t>TCP/IP networking12</a:t>
            </a:r>
            <a:endParaRPr lang="en-US" altLang="zh-TW" sz="2000" i="1" dirty="0"/>
          </a:p>
        </p:txBody>
      </p:sp>
      <p:sp>
        <p:nvSpPr>
          <p:cNvPr id="420867" name="Rectangle 2051"/>
          <p:cNvSpPr>
            <a:spLocks noGrp="1" noChangeArrowheads="1"/>
          </p:cNvSpPr>
          <p:nvPr>
            <p:ph idx="1"/>
          </p:nvPr>
        </p:nvSpPr>
        <p:spPr>
          <a:xfrm>
            <a:off x="1475656" y="2204864"/>
            <a:ext cx="80772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sz="2800" b="1" dirty="0"/>
              <a:t>Obtaining &amp; assigning internet addresses</a:t>
            </a:r>
            <a:endParaRPr lang="en-US" altLang="zh-TW" sz="2800" b="1" dirty="0"/>
          </a:p>
          <a:p>
            <a:r>
              <a:rPr lang="en-US" altLang="zh-TW" sz="2800" b="1" dirty="0">
                <a:solidFill>
                  <a:srgbClr val="00B0F0"/>
                </a:solidFill>
              </a:rPr>
              <a:t>/</a:t>
            </a:r>
            <a:r>
              <a:rPr lang="en-US" altLang="zh-TW" sz="2800" b="1" dirty="0" err="1">
                <a:solidFill>
                  <a:srgbClr val="00B0F0"/>
                </a:solidFill>
              </a:rPr>
              <a:t>etc</a:t>
            </a:r>
            <a:r>
              <a:rPr lang="en-US" altLang="zh-TW" sz="2800" b="1" dirty="0">
                <a:solidFill>
                  <a:srgbClr val="00B0F0"/>
                </a:solidFill>
              </a:rPr>
              <a:t>/hosts </a:t>
            </a:r>
            <a:endParaRPr lang="en-US" altLang="zh-TW" sz="2800" b="1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r>
              <a:rPr lang="en-US" altLang="zh-TW" sz="2800" b="1" dirty="0" err="1">
                <a:solidFill>
                  <a:schemeClr val="bg2">
                    <a:lumMod val="50000"/>
                  </a:schemeClr>
                </a:solidFill>
              </a:rPr>
              <a:t>ip_address</a:t>
            </a:r>
            <a:r>
              <a:rPr lang="en-US" altLang="zh-TW" sz="28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TW" sz="2800" b="1" dirty="0" err="1">
                <a:solidFill>
                  <a:schemeClr val="bg2">
                    <a:lumMod val="25000"/>
                  </a:schemeClr>
                </a:solidFill>
              </a:rPr>
              <a:t>canonical_hostname</a:t>
            </a:r>
            <a:r>
              <a:rPr lang="en-US" altLang="zh-TW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[alias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…</a:t>
            </a:r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en-US" altLang="zh-TW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TW" sz="2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870700" cy="1131887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Network fault isolation</a:t>
            </a:r>
            <a:r>
              <a:rPr lang="en-US" altLang="zh-TW" sz="2000" b="1" dirty="0"/>
              <a:t>		                                         		</a:t>
            </a:r>
            <a:r>
              <a:rPr lang="en-US" altLang="zh-TW" sz="2000" dirty="0"/>
              <a:t>                             </a:t>
            </a:r>
            <a:r>
              <a:rPr lang="en-US" altLang="zh-TW" sz="2000" i="1" dirty="0"/>
              <a:t>TCP/IP networking 13</a:t>
            </a:r>
            <a:endParaRPr lang="en-US" altLang="zh-TW" sz="2000" i="1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845286"/>
            <a:ext cx="8153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Resolver configuration file</a:t>
            </a:r>
            <a:endParaRPr lang="en-US" altLang="zh-TW" sz="2400" b="1" dirty="0"/>
          </a:p>
          <a:p>
            <a:pPr>
              <a:lnSpc>
                <a:spcPct val="80000"/>
              </a:lnSpc>
            </a:pPr>
            <a:r>
              <a:rPr lang="en-US" altLang="zh-TW" sz="2400" b="1" dirty="0">
                <a:solidFill>
                  <a:srgbClr val="00B0F0"/>
                </a:solidFill>
              </a:rPr>
              <a:t>/</a:t>
            </a:r>
            <a:r>
              <a:rPr lang="en-US" altLang="zh-TW" sz="2400" b="1" dirty="0" err="1">
                <a:solidFill>
                  <a:srgbClr val="00B0F0"/>
                </a:solidFill>
              </a:rPr>
              <a:t>etc</a:t>
            </a:r>
            <a:r>
              <a:rPr lang="en-US" altLang="zh-TW" sz="2400" b="1" dirty="0">
                <a:solidFill>
                  <a:srgbClr val="00B0F0"/>
                </a:solidFill>
              </a:rPr>
              <a:t>/</a:t>
            </a:r>
            <a:r>
              <a:rPr lang="en-US" altLang="zh-TW" sz="2400" b="1" dirty="0" err="1">
                <a:solidFill>
                  <a:srgbClr val="00B0F0"/>
                </a:solidFill>
              </a:rPr>
              <a:t>resolv.conf</a:t>
            </a:r>
            <a:endParaRPr lang="en-US" altLang="zh-TW" sz="2400" b="1" dirty="0">
              <a:solidFill>
                <a:srgbClr val="00B0F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b="1" dirty="0" err="1">
                <a:solidFill>
                  <a:schemeClr val="tx2"/>
                </a:solidFill>
              </a:rPr>
              <a:t>nameserver</a:t>
            </a:r>
            <a:r>
              <a:rPr lang="en-US" altLang="zh-TW" sz="2000" b="1" i="1" dirty="0">
                <a:solidFill>
                  <a:schemeClr val="tx2"/>
                </a:solidFill>
              </a:rPr>
              <a:t> IP </a:t>
            </a:r>
            <a:r>
              <a:rPr lang="en-US" altLang="zh-TW" sz="2000" b="1" dirty="0"/>
              <a:t>	IP address of name server</a:t>
            </a:r>
            <a:endParaRPr lang="en-US" altLang="zh-TW" sz="2000" b="1" dirty="0"/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domain </a:t>
            </a:r>
            <a:r>
              <a:rPr lang="en-US" altLang="zh-TW" sz="2000" b="1" i="1" dirty="0" err="1">
                <a:solidFill>
                  <a:schemeClr val="tx2"/>
                </a:solidFill>
              </a:rPr>
              <a:t>domainname</a:t>
            </a:r>
            <a:r>
              <a:rPr lang="en-US" altLang="zh-TW" sz="2000" b="1" dirty="0">
                <a:solidFill>
                  <a:schemeClr val="tx2"/>
                </a:solidFill>
              </a:rPr>
              <a:t>	</a:t>
            </a:r>
            <a:r>
              <a:rPr lang="en-US" altLang="zh-TW" sz="2000" b="1" dirty="0"/>
              <a:t>local domain name</a:t>
            </a:r>
            <a:endParaRPr lang="en-US" altLang="zh-TW" sz="2000" b="1" dirty="0"/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search </a:t>
            </a:r>
            <a:r>
              <a:rPr lang="en-US" altLang="zh-TW" sz="2000" b="1" i="1" dirty="0">
                <a:solidFill>
                  <a:schemeClr val="tx2"/>
                </a:solidFill>
              </a:rPr>
              <a:t>list</a:t>
            </a:r>
            <a:r>
              <a:rPr lang="en-US" altLang="zh-TW" sz="2000" b="1" dirty="0">
                <a:solidFill>
                  <a:schemeClr val="tx2"/>
                </a:solidFill>
              </a:rPr>
              <a:t>	</a:t>
            </a:r>
            <a:r>
              <a:rPr lang="en-US" altLang="zh-TW" sz="2000" b="1" dirty="0"/>
              <a:t>	search list for host-name lookup. each domain separates by space or tab</a:t>
            </a:r>
            <a:endParaRPr lang="en-US" altLang="zh-TW" sz="2000" b="1" dirty="0"/>
          </a:p>
          <a:p>
            <a:pPr lvl="1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options </a:t>
            </a:r>
            <a:r>
              <a:rPr lang="en-US" altLang="zh-TW" sz="2000" b="1" i="1" dirty="0">
                <a:solidFill>
                  <a:schemeClr val="tx2"/>
                </a:solidFill>
              </a:rPr>
              <a:t>option…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TW" sz="2000" b="1" dirty="0" err="1">
                <a:solidFill>
                  <a:schemeClr val="tx2"/>
                </a:solidFill>
              </a:rPr>
              <a:t>timeout:n</a:t>
            </a:r>
            <a:r>
              <a:rPr lang="en-US" altLang="zh-TW" sz="2000" b="1" dirty="0"/>
              <a:t>	wait response from name server for n seconds</a:t>
            </a:r>
            <a:r>
              <a:rPr lang="en-US" altLang="zh-TW" sz="2000" b="1" dirty="0">
                <a:solidFill>
                  <a:schemeClr val="tx2"/>
                </a:solidFill>
              </a:rPr>
              <a:t> 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TW" sz="2000" b="1" dirty="0" err="1">
                <a:solidFill>
                  <a:schemeClr val="tx2"/>
                </a:solidFill>
              </a:rPr>
              <a:t>attempts:n</a:t>
            </a:r>
            <a:r>
              <a:rPr lang="en-US" altLang="zh-TW" sz="2000" b="1" dirty="0"/>
              <a:t>	number of times the resolver will send a query to a name server before giving up</a:t>
            </a:r>
            <a:endParaRPr lang="en-US" altLang="zh-TW" sz="2000" b="1" dirty="0"/>
          </a:p>
          <a:p>
            <a:pPr lvl="2">
              <a:lnSpc>
                <a:spcPct val="8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rotate</a:t>
            </a:r>
            <a:r>
              <a:rPr lang="en-US" altLang="zh-TW" sz="2000" b="1" dirty="0"/>
              <a:t>	causes round robin selection of </a:t>
            </a:r>
            <a:r>
              <a:rPr lang="en-US" altLang="zh-TW" sz="2000" b="1" dirty="0" err="1"/>
              <a:t>nameservers</a:t>
            </a:r>
            <a:r>
              <a:rPr lang="en-US" altLang="zh-TW" sz="2000" b="1" dirty="0"/>
              <a:t> from among those listed</a:t>
            </a:r>
            <a:endParaRPr lang="en-US" altLang="zh-TW" sz="2000" b="1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1713" y="635223"/>
            <a:ext cx="6589199" cy="993577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solidFill>
                  <a:schemeClr val="hlink"/>
                </a:solidFill>
              </a:rPr>
              <a:t>Network fault isolation</a:t>
            </a:r>
            <a:r>
              <a:rPr lang="en-US" altLang="zh-TW" sz="2000" dirty="0">
                <a:solidFill>
                  <a:schemeClr val="hlink"/>
                </a:solidFill>
              </a:rPr>
              <a:t>	</a:t>
            </a:r>
            <a:r>
              <a:rPr lang="en-US" altLang="zh-TW" sz="2000" dirty="0"/>
              <a:t>	                                         			                  </a:t>
            </a:r>
            <a:r>
              <a:rPr lang="en-US" altLang="zh-TW" sz="2000" i="1" dirty="0"/>
              <a:t>TCP/IP networking 14</a:t>
            </a:r>
            <a:endParaRPr lang="en-US" altLang="zh-TW" sz="2000" i="1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1389409" y="1844824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zh-TW" sz="2400" b="1" dirty="0"/>
              <a:t>System databases and Name Service switch configuration file </a:t>
            </a:r>
            <a:r>
              <a:rPr lang="en-US" altLang="zh-TW" sz="2400" b="1" dirty="0">
                <a:solidFill>
                  <a:schemeClr val="tx2"/>
                </a:solidFill>
              </a:rPr>
              <a:t>/etc/</a:t>
            </a:r>
            <a:r>
              <a:rPr lang="en-US" altLang="zh-TW" sz="2400" b="1" dirty="0" err="1">
                <a:solidFill>
                  <a:schemeClr val="tx2"/>
                </a:solidFill>
              </a:rPr>
              <a:t>nsswitch.conf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File format: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</a:rPr>
              <a:t>Database:</a:t>
            </a:r>
            <a:r>
              <a:rPr lang="en-US" altLang="zh-TW" sz="2400" b="1" dirty="0">
                <a:solidFill>
                  <a:schemeClr val="tx2"/>
                </a:solidFill>
              </a:rPr>
              <a:t>  </a:t>
            </a:r>
            <a:r>
              <a:rPr lang="en-US" altLang="zh-TW" sz="2400" b="1" dirty="0">
                <a:solidFill>
                  <a:srgbClr val="00B0F0"/>
                </a:solidFill>
              </a:rPr>
              <a:t>source</a:t>
            </a:r>
            <a:r>
              <a:rPr lang="en-US" altLang="zh-TW" sz="2400" b="1" dirty="0">
                <a:solidFill>
                  <a:schemeClr val="tx2"/>
                </a:solidFill>
              </a:rPr>
              <a:t> [</a:t>
            </a:r>
            <a:r>
              <a:rPr lang="en-US" altLang="zh-TW" sz="2400" b="1" dirty="0">
                <a:solidFill>
                  <a:srgbClr val="00B050"/>
                </a:solidFill>
              </a:rPr>
              <a:t>Status</a:t>
            </a:r>
            <a:r>
              <a:rPr lang="en-US" altLang="zh-TW" sz="2400" b="1" dirty="0">
                <a:solidFill>
                  <a:schemeClr val="tx2"/>
                </a:solidFill>
              </a:rPr>
              <a:t>=</a:t>
            </a:r>
            <a:r>
              <a:rPr lang="en-US" altLang="zh-TW" sz="2400" b="1" dirty="0">
                <a:solidFill>
                  <a:srgbClr val="92D050"/>
                </a:solidFill>
              </a:rPr>
              <a:t>Action</a:t>
            </a:r>
            <a:r>
              <a:rPr lang="en-US" altLang="zh-TW" sz="2400" b="1" dirty="0">
                <a:solidFill>
                  <a:schemeClr val="tx2"/>
                </a:solidFill>
              </a:rPr>
              <a:t>] </a:t>
            </a:r>
            <a:r>
              <a:rPr lang="en-US" altLang="zh-TW" sz="2400" b="1" dirty="0">
                <a:solidFill>
                  <a:schemeClr val="tx2"/>
                </a:solidFill>
                <a:latin typeface="Arial" panose="020B0604020202020204"/>
              </a:rPr>
              <a:t>…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r>
              <a:rPr lang="en-US" altLang="zh-TW" sz="2600" b="1" dirty="0"/>
              <a:t>source</a:t>
            </a:r>
            <a:endParaRPr lang="en-US" altLang="zh-TW" sz="2600" b="1" dirty="0"/>
          </a:p>
          <a:p>
            <a:pPr lvl="1">
              <a:buNone/>
            </a:pPr>
            <a:r>
              <a:rPr lang="en-US" altLang="zh-TW" sz="2200" b="1" dirty="0" err="1">
                <a:solidFill>
                  <a:schemeClr val="tx2"/>
                </a:solidFill>
              </a:rPr>
              <a:t>dns</a:t>
            </a:r>
            <a:endParaRPr lang="en-US" altLang="zh-TW" sz="22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TW" sz="2200" b="1" dirty="0" err="1">
                <a:solidFill>
                  <a:schemeClr val="tx2"/>
                </a:solidFill>
              </a:rPr>
              <a:t>nis</a:t>
            </a:r>
            <a:endParaRPr lang="en-US" altLang="zh-TW" sz="22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TW" sz="2200" b="1" dirty="0" err="1">
                <a:solidFill>
                  <a:schemeClr val="tx2"/>
                </a:solidFill>
              </a:rPr>
              <a:t>nisplus</a:t>
            </a:r>
            <a:endParaRPr lang="en-US" altLang="zh-TW" sz="22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TW" sz="2200" b="1" dirty="0">
                <a:solidFill>
                  <a:schemeClr val="tx2"/>
                </a:solidFill>
              </a:rPr>
              <a:t>file</a:t>
            </a:r>
            <a:endParaRPr lang="en-US" altLang="zh-TW" sz="22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TW" sz="2200" b="1" dirty="0">
                <a:solidFill>
                  <a:schemeClr val="tx2"/>
                </a:solidFill>
              </a:rPr>
              <a:t>…</a:t>
            </a:r>
            <a:endParaRPr lang="en-US" altLang="zh-TW" sz="2200" b="1" dirty="0">
              <a:solidFill>
                <a:schemeClr val="tx2"/>
              </a:solidFill>
            </a:endParaRPr>
          </a:p>
          <a:p>
            <a:endParaRPr lang="en-US" altLang="zh-TW" sz="2400" b="1" dirty="0"/>
          </a:p>
          <a:p>
            <a:endParaRPr lang="en-US" altLang="zh-TW" sz="2400" b="1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307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1" name="Rectangle 307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1892" name="Rectangle 3076"/>
          <p:cNvSpPr>
            <a:spLocks noGrp="1" noChangeArrowheads="1"/>
          </p:cNvSpPr>
          <p:nvPr>
            <p:ph type="title"/>
          </p:nvPr>
        </p:nvSpPr>
        <p:spPr>
          <a:xfrm>
            <a:off x="1371600" y="557436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3200" dirty="0">
                <a:solidFill>
                  <a:schemeClr val="hlink"/>
                </a:solidFill>
              </a:rPr>
              <a:t>Network fault isolation</a:t>
            </a:r>
            <a:r>
              <a:rPr lang="en-US" altLang="zh-TW" sz="2000" dirty="0">
                <a:solidFill>
                  <a:schemeClr val="hlink"/>
                </a:solidFill>
              </a:rPr>
              <a:t>	</a:t>
            </a:r>
            <a:r>
              <a:rPr lang="en-US" altLang="zh-TW" sz="2000" dirty="0"/>
              <a:t>	                                         			                         </a:t>
            </a:r>
            <a:r>
              <a:rPr lang="en-US" altLang="zh-TW" sz="2000" i="1" dirty="0"/>
              <a:t>TCP/IP networking 15</a:t>
            </a:r>
            <a:endParaRPr lang="en-US" altLang="zh-TW" sz="2000" i="1" dirty="0"/>
          </a:p>
        </p:txBody>
      </p:sp>
      <p:sp>
        <p:nvSpPr>
          <p:cNvPr id="421893" name="Rectangle 3077"/>
          <p:cNvSpPr>
            <a:spLocks noGrp="1" noChangeArrowheads="1"/>
          </p:cNvSpPr>
          <p:nvPr>
            <p:ph idx="1"/>
          </p:nvPr>
        </p:nvSpPr>
        <p:spPr>
          <a:xfrm>
            <a:off x="1475656" y="2133600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2400" b="1" dirty="0"/>
              <a:t>Status</a:t>
            </a:r>
            <a:endParaRPr lang="en-US" altLang="zh-TW" sz="2400" b="1" dirty="0"/>
          </a:p>
          <a:p>
            <a:pPr lvl="1">
              <a:buNone/>
            </a:pPr>
            <a:r>
              <a:rPr lang="en-US" altLang="zh-TW" sz="2000" b="1" dirty="0">
                <a:solidFill>
                  <a:schemeClr val="tx2"/>
                </a:solidFill>
              </a:rPr>
              <a:t>success</a:t>
            </a:r>
            <a:r>
              <a:rPr lang="en-US" altLang="zh-TW" sz="2000" b="1" dirty="0"/>
              <a:t>		request entry was found</a:t>
            </a:r>
            <a:endParaRPr lang="en-US" altLang="zh-TW" sz="2000" b="1" dirty="0"/>
          </a:p>
          <a:p>
            <a:pPr lvl="1">
              <a:buNone/>
            </a:pPr>
            <a:r>
              <a:rPr lang="en-US" altLang="zh-TW" sz="2000" b="1" dirty="0" err="1">
                <a:solidFill>
                  <a:schemeClr val="tx2"/>
                </a:solidFill>
              </a:rPr>
              <a:t>unavail</a:t>
            </a:r>
            <a:r>
              <a:rPr lang="en-US" altLang="zh-TW" sz="2000" b="1" dirty="0"/>
              <a:t>		source is not responding or corrupted</a:t>
            </a:r>
            <a:endParaRPr lang="en-US" altLang="zh-TW" sz="2000" b="1" dirty="0"/>
          </a:p>
          <a:p>
            <a:pPr lvl="1">
              <a:buNone/>
            </a:pPr>
            <a:r>
              <a:rPr lang="en-US" altLang="zh-TW" sz="2000" b="1" dirty="0" err="1">
                <a:solidFill>
                  <a:schemeClr val="tx2"/>
                </a:solidFill>
              </a:rPr>
              <a:t>notfound</a:t>
            </a:r>
            <a:r>
              <a:rPr lang="en-US" altLang="zh-TW" sz="2000" b="1" dirty="0"/>
              <a:t>	source responded </a:t>
            </a:r>
            <a:r>
              <a:rPr lang="en-US" altLang="zh-TW" sz="2000" b="1" dirty="0">
                <a:latin typeface="Arial" panose="020B0604020202020204"/>
              </a:rPr>
              <a:t>“</a:t>
            </a:r>
            <a:r>
              <a:rPr lang="en-US" altLang="zh-TW" sz="2000" b="1" dirty="0"/>
              <a:t>no such entry</a:t>
            </a:r>
            <a:r>
              <a:rPr lang="en-US" altLang="zh-TW" sz="2000" b="1" dirty="0">
                <a:latin typeface="Arial" panose="020B0604020202020204"/>
              </a:rPr>
              <a:t>”</a:t>
            </a:r>
            <a:endParaRPr lang="en-US" altLang="zh-TW" sz="2000" b="1" dirty="0"/>
          </a:p>
          <a:p>
            <a:pPr lvl="1">
              <a:buNone/>
            </a:pPr>
            <a:r>
              <a:rPr lang="en-US" altLang="zh-TW" sz="2000" b="1" dirty="0" err="1">
                <a:solidFill>
                  <a:schemeClr val="tx2"/>
                </a:solidFill>
              </a:rPr>
              <a:t>tryagain</a:t>
            </a:r>
            <a:r>
              <a:rPr lang="en-US" altLang="zh-TW" sz="2000" b="1" dirty="0"/>
              <a:t>	source was busy, might respond to retries</a:t>
            </a:r>
            <a:endParaRPr lang="en-US" altLang="zh-TW" sz="2000" b="1" dirty="0"/>
          </a:p>
          <a:p>
            <a:endParaRPr lang="en-US" altLang="zh-TW" sz="2400" b="1" dirty="0"/>
          </a:p>
        </p:txBody>
      </p:sp>
    </p:spTree>
  </p:cSld>
  <p:clrMapOvr>
    <a:masterClrMapping/>
  </p:clrMapOvr>
  <p:transition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680" y="692696"/>
            <a:ext cx="7126288" cy="1131887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hlink"/>
                </a:solidFill>
              </a:rPr>
              <a:t>Network fault isolation</a:t>
            </a:r>
            <a:r>
              <a:rPr lang="en-US" altLang="zh-TW" sz="2000" dirty="0">
                <a:solidFill>
                  <a:schemeClr val="hlink"/>
                </a:solidFill>
              </a:rPr>
              <a:t>	</a:t>
            </a:r>
            <a:r>
              <a:rPr lang="en-US" altLang="zh-TW" sz="2000" dirty="0"/>
              <a:t>	                                         			                          </a:t>
            </a:r>
            <a:r>
              <a:rPr lang="en-US" altLang="zh-TW" sz="2000" i="1" dirty="0"/>
              <a:t>TCP/IP networking 16</a:t>
            </a:r>
            <a:endParaRPr lang="en-US" altLang="zh-TW" sz="2000" i="1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1640832" y="2204864"/>
            <a:ext cx="6591985" cy="3777622"/>
          </a:xfrm>
        </p:spPr>
        <p:txBody>
          <a:bodyPr/>
          <a:lstStyle/>
          <a:p>
            <a:r>
              <a:rPr lang="en-US" altLang="zh-TW" b="1" dirty="0"/>
              <a:t>Action</a:t>
            </a:r>
            <a:endParaRPr lang="en-US" altLang="zh-TW" b="1" dirty="0"/>
          </a:p>
          <a:p>
            <a:pPr lvl="1"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continue</a:t>
            </a:r>
            <a:r>
              <a:rPr lang="en-US" altLang="zh-TW" b="1" dirty="0"/>
              <a:t>	try the next entry in the list. Default for any status except  SUCCESS</a:t>
            </a:r>
            <a:endParaRPr lang="en-US" altLang="zh-TW" b="1" dirty="0"/>
          </a:p>
          <a:p>
            <a:pPr lvl="1"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return</a:t>
            </a:r>
            <a:r>
              <a:rPr lang="en-US" altLang="zh-TW" b="1" dirty="0"/>
              <a:t>		</a:t>
            </a:r>
            <a:r>
              <a:rPr lang="en-US" altLang="zh-TW" b="1" dirty="0" err="1"/>
              <a:t>return</a:t>
            </a:r>
            <a:r>
              <a:rPr lang="en-US" altLang="zh-TW" b="1" dirty="0"/>
              <a:t> now</a:t>
            </a:r>
            <a:endParaRPr lang="en-US" altLang="zh-TW" b="1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hlink"/>
                </a:solidFill>
              </a:rPr>
              <a:t>Protocol definition file</a:t>
            </a:r>
            <a:r>
              <a:rPr lang="en-US" altLang="zh-TW" sz="2000" dirty="0"/>
              <a:t>		                                         			                    </a:t>
            </a:r>
            <a:r>
              <a:rPr lang="en-US" altLang="zh-TW" sz="2000" i="1" dirty="0"/>
              <a:t>TCP/IP networking 17</a:t>
            </a:r>
            <a:endParaRPr lang="en-US" altLang="zh-TW" sz="2000" i="1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/etc/protocols</a:t>
            </a:r>
            <a:r>
              <a:rPr lang="en-US" altLang="zh-TW" b="1" dirty="0"/>
              <a:t> file format</a:t>
            </a:r>
            <a:endParaRPr lang="en-US" altLang="zh-TW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protocol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number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aliases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/>
              </a:rPr>
              <a:t>…</a:t>
            </a:r>
            <a:endParaRPr lang="en-US" altLang="zh-TW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protocol</a:t>
            </a:r>
            <a:r>
              <a:rPr lang="en-US" altLang="zh-TW" b="1" dirty="0"/>
              <a:t> native name for the protocol</a:t>
            </a:r>
            <a:endParaRPr lang="en-US" altLang="zh-TW" b="1" dirty="0"/>
          </a:p>
          <a:p>
            <a:pPr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number</a:t>
            </a:r>
            <a:r>
              <a:rPr lang="en-US" altLang="zh-TW" b="1" dirty="0"/>
              <a:t>  the official number for this protocol</a:t>
            </a:r>
            <a:endParaRPr lang="en-US" altLang="zh-TW" b="1" dirty="0"/>
          </a:p>
          <a:p>
            <a:pPr>
              <a:lnSpc>
                <a:spcPct val="90000"/>
              </a:lnSpc>
              <a:buNone/>
            </a:pPr>
            <a:r>
              <a:rPr lang="en-US" altLang="zh-TW" b="1" dirty="0">
                <a:solidFill>
                  <a:schemeClr val="tx2"/>
                </a:solidFill>
              </a:rPr>
              <a:t>aliases</a:t>
            </a:r>
            <a:r>
              <a:rPr lang="en-US" altLang="zh-TW" b="1" dirty="0"/>
              <a:t>	optional aliases for the protocol</a:t>
            </a:r>
            <a:endParaRPr lang="en-US" altLang="zh-TW" b="1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870700" cy="1131888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hlink"/>
                </a:solidFill>
              </a:rPr>
              <a:t>Internet service list</a:t>
            </a:r>
            <a:r>
              <a:rPr lang="en-US" altLang="zh-TW" sz="2000" dirty="0"/>
              <a:t>		                                         			                         </a:t>
            </a:r>
            <a:r>
              <a:rPr lang="en-US" altLang="zh-TW" sz="2000" i="1" dirty="0"/>
              <a:t>TCP/IP networking 18</a:t>
            </a:r>
            <a:endParaRPr lang="en-US" altLang="zh-TW" sz="2000" i="1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1457942" y="2060848"/>
            <a:ext cx="7696200" cy="360045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/etc/services</a:t>
            </a:r>
            <a:r>
              <a:rPr lang="en-US" altLang="zh-TW" sz="2800" b="1" dirty="0"/>
              <a:t> file format</a:t>
            </a:r>
            <a:endParaRPr lang="en-US" altLang="zh-TW" sz="2800" b="1" dirty="0"/>
          </a:p>
          <a:p>
            <a:pPr>
              <a:buFontTx/>
              <a:buNone/>
            </a:pPr>
            <a:r>
              <a:rPr lang="en-US" altLang="zh-TW" sz="2800" b="1" dirty="0">
                <a:solidFill>
                  <a:srgbClr val="00B0F0"/>
                </a:solidFill>
              </a:rPr>
              <a:t>service-name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0070C0"/>
                </a:solidFill>
              </a:rPr>
              <a:t>port</a:t>
            </a:r>
            <a:r>
              <a:rPr lang="en-US" altLang="zh-TW" sz="2800" b="1" dirty="0"/>
              <a:t>/</a:t>
            </a:r>
            <a:r>
              <a:rPr lang="en-US" altLang="zh-TW" sz="2800" b="1" dirty="0">
                <a:solidFill>
                  <a:srgbClr val="7030A0"/>
                </a:solidFill>
              </a:rPr>
              <a:t>protocol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00B050"/>
                </a:solidFill>
              </a:rPr>
              <a:t>[aliases 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/>
              </a:rPr>
              <a:t>…</a:t>
            </a:r>
            <a:r>
              <a:rPr lang="en-US" altLang="zh-TW" sz="2800" b="1" dirty="0">
                <a:solidFill>
                  <a:srgbClr val="00B050"/>
                </a:solidFill>
              </a:rPr>
              <a:t>]</a:t>
            </a:r>
            <a:endParaRPr lang="en-US" altLang="zh-TW" sz="2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service-name</a:t>
            </a:r>
            <a:r>
              <a:rPr lang="en-US" altLang="zh-TW" sz="2800" b="1" dirty="0"/>
              <a:t>	friendly name the service is known</a:t>
            </a:r>
            <a:endParaRPr lang="en-US" altLang="zh-TW" sz="2800" b="1" dirty="0"/>
          </a:p>
          <a:p>
            <a:pPr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port</a:t>
            </a:r>
            <a:r>
              <a:rPr lang="en-US" altLang="zh-TW" sz="2800" b="1" dirty="0"/>
              <a:t>		</a:t>
            </a:r>
            <a:r>
              <a:rPr lang="en-US" altLang="zh-TW" sz="2800" b="1" dirty="0" err="1"/>
              <a:t>port</a:t>
            </a:r>
            <a:r>
              <a:rPr lang="en-US" altLang="zh-TW" sz="2800" b="1" dirty="0"/>
              <a:t> number to use for the service</a:t>
            </a:r>
            <a:endParaRPr lang="en-US" altLang="zh-TW" sz="2800" b="1" dirty="0"/>
          </a:p>
          <a:p>
            <a:pPr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protocol</a:t>
            </a:r>
            <a:r>
              <a:rPr lang="en-US" altLang="zh-TW" sz="2800" b="1" dirty="0"/>
              <a:t>	type of protocol to be used</a:t>
            </a:r>
            <a:endParaRPr lang="en-US" altLang="zh-TW" sz="2800" b="1" dirty="0"/>
          </a:p>
          <a:p>
            <a:pPr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aliases</a:t>
            </a:r>
            <a:r>
              <a:rPr lang="en-US" altLang="zh-TW" sz="2800" b="1" dirty="0"/>
              <a:t>	optional 	</a:t>
            </a:r>
            <a:endParaRPr lang="en-US" altLang="zh-TW" sz="2800" b="1" dirty="0"/>
          </a:p>
          <a:p>
            <a:pPr>
              <a:buFontTx/>
              <a:buNone/>
            </a:pPr>
            <a:endParaRPr lang="en-US" altLang="zh-TW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269" y="493848"/>
            <a:ext cx="7200726" cy="1168400"/>
          </a:xfrm>
        </p:spPr>
        <p:txBody>
          <a:bodyPr/>
          <a:lstStyle/>
          <a:p>
            <a:pPr eaLnBrk="1" hangingPunct="1"/>
            <a:r>
              <a:rPr lang="en-US" altLang="zh-TW" dirty="0"/>
              <a:t>The Unix Connection    </a:t>
            </a:r>
            <a:r>
              <a:rPr lang="en-US" altLang="zh-TW" sz="2000" dirty="0"/>
              <a:t>Network </a:t>
            </a:r>
            <a:endParaRPr lang="en-US" altLang="zh-TW" sz="2000" dirty="0"/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1076325" y="3659188"/>
            <a:ext cx="7646988" cy="449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Backbone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09713" y="2584450"/>
            <a:ext cx="966787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LAN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2000250" y="3033713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 flipH="1">
            <a:off x="1157288" y="2801938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2476500" y="2801938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 flipH="1" flipV="1">
            <a:off x="1252538" y="2311400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 flipV="1">
            <a:off x="2476500" y="2286000"/>
            <a:ext cx="3000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 flipV="1">
            <a:off x="1687513" y="2298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flipV="1">
            <a:off x="1962150" y="228758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 flipV="1">
            <a:off x="2236788" y="22780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6" name="Rectangle 13"/>
          <p:cNvSpPr>
            <a:spLocks noChangeArrowheads="1"/>
          </p:cNvSpPr>
          <p:nvPr/>
        </p:nvSpPr>
        <p:spPr bwMode="auto">
          <a:xfrm>
            <a:off x="3389313" y="2600325"/>
            <a:ext cx="966787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LAN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3879850" y="3049588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 flipH="1">
            <a:off x="3036888" y="28178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4356100" y="2817813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 flipH="1" flipV="1">
            <a:off x="3132138" y="2327275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V="1">
            <a:off x="4356100" y="2301875"/>
            <a:ext cx="3000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V="1">
            <a:off x="3567113" y="23145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V="1">
            <a:off x="3841750" y="23034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V="1">
            <a:off x="4116388" y="22939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5" name="Rectangle 22"/>
          <p:cNvSpPr>
            <a:spLocks noChangeArrowheads="1"/>
          </p:cNvSpPr>
          <p:nvPr/>
        </p:nvSpPr>
        <p:spPr bwMode="auto">
          <a:xfrm>
            <a:off x="5511800" y="4859338"/>
            <a:ext cx="966788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LAN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H="1">
            <a:off x="5172075" y="51038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7" name="Line 24"/>
          <p:cNvSpPr>
            <a:spLocks noChangeShapeType="1"/>
          </p:cNvSpPr>
          <p:nvPr/>
        </p:nvSpPr>
        <p:spPr bwMode="auto">
          <a:xfrm>
            <a:off x="6478588" y="5076825"/>
            <a:ext cx="34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 flipH="1" flipV="1">
            <a:off x="5267325" y="4613275"/>
            <a:ext cx="271463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 flipV="1">
            <a:off x="6478588" y="4560888"/>
            <a:ext cx="300037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 flipH="1" flipV="1">
            <a:off x="5689600" y="4124325"/>
            <a:ext cx="0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 flipV="1">
            <a:off x="5964238" y="45624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2" name="Line 29"/>
          <p:cNvSpPr>
            <a:spLocks noChangeShapeType="1"/>
          </p:cNvSpPr>
          <p:nvPr/>
        </p:nvSpPr>
        <p:spPr bwMode="auto">
          <a:xfrm flipV="1">
            <a:off x="6238875" y="45529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3" name="Rectangle 30"/>
          <p:cNvSpPr>
            <a:spLocks noChangeArrowheads="1"/>
          </p:cNvSpPr>
          <p:nvPr/>
        </p:nvSpPr>
        <p:spPr bwMode="auto">
          <a:xfrm>
            <a:off x="7472363" y="5567363"/>
            <a:ext cx="966787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LAN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7962900" y="6016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 flipH="1">
            <a:off x="7119938" y="578485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>
            <a:off x="8439150" y="57848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 flipH="1" flipV="1">
            <a:off x="7215188" y="529431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 flipV="1">
            <a:off x="8439150" y="5268913"/>
            <a:ext cx="3000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19" name="Line 36"/>
          <p:cNvSpPr>
            <a:spLocks noChangeShapeType="1"/>
          </p:cNvSpPr>
          <p:nvPr/>
        </p:nvSpPr>
        <p:spPr bwMode="auto">
          <a:xfrm flipH="1" flipV="1">
            <a:off x="7650163" y="4124325"/>
            <a:ext cx="0" cy="144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0" name="Line 37"/>
          <p:cNvSpPr>
            <a:spLocks noChangeShapeType="1"/>
          </p:cNvSpPr>
          <p:nvPr/>
        </p:nvSpPr>
        <p:spPr bwMode="auto">
          <a:xfrm flipV="1">
            <a:off x="7924800" y="52705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1" name="Line 38"/>
          <p:cNvSpPr>
            <a:spLocks noChangeShapeType="1"/>
          </p:cNvSpPr>
          <p:nvPr/>
        </p:nvSpPr>
        <p:spPr bwMode="auto">
          <a:xfrm flipV="1">
            <a:off x="8199438" y="5260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2" name="Line 39"/>
          <p:cNvSpPr>
            <a:spLocks noChangeShapeType="1"/>
          </p:cNvSpPr>
          <p:nvPr/>
        </p:nvSpPr>
        <p:spPr bwMode="auto">
          <a:xfrm>
            <a:off x="822325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>
            <a:off x="7669213" y="6008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>
            <a:off x="6007100" y="5311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>
            <a:off x="6267450" y="5314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>
            <a:off x="5713413" y="53038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7" name="Rectangle 44"/>
          <p:cNvSpPr>
            <a:spLocks noChangeArrowheads="1"/>
          </p:cNvSpPr>
          <p:nvPr/>
        </p:nvSpPr>
        <p:spPr bwMode="auto">
          <a:xfrm>
            <a:off x="3240088" y="5078413"/>
            <a:ext cx="1306512" cy="99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 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server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28" name="Line 45"/>
          <p:cNvSpPr>
            <a:spLocks noChangeShapeType="1"/>
          </p:cNvSpPr>
          <p:nvPr/>
        </p:nvSpPr>
        <p:spPr bwMode="auto">
          <a:xfrm>
            <a:off x="3867150" y="4140200"/>
            <a:ext cx="1588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 flipH="1" flipV="1">
            <a:off x="2887663" y="5640388"/>
            <a:ext cx="3524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>
            <a:off x="4548188" y="5635625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H="1" flipV="1">
            <a:off x="2955925" y="4643438"/>
            <a:ext cx="27146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2" name="Line 49"/>
          <p:cNvSpPr>
            <a:spLocks noChangeShapeType="1"/>
          </p:cNvSpPr>
          <p:nvPr/>
        </p:nvSpPr>
        <p:spPr bwMode="auto">
          <a:xfrm flipV="1">
            <a:off x="4560888" y="4616450"/>
            <a:ext cx="3000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3" name="Line 50"/>
          <p:cNvSpPr>
            <a:spLocks noChangeShapeType="1"/>
          </p:cNvSpPr>
          <p:nvPr/>
        </p:nvSpPr>
        <p:spPr bwMode="auto">
          <a:xfrm flipV="1">
            <a:off x="3649663" y="6099175"/>
            <a:ext cx="158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4" name="Line 51"/>
          <p:cNvSpPr>
            <a:spLocks noChangeShapeType="1"/>
          </p:cNvSpPr>
          <p:nvPr/>
        </p:nvSpPr>
        <p:spPr bwMode="auto">
          <a:xfrm flipH="1" flipV="1">
            <a:off x="3925888" y="6088063"/>
            <a:ext cx="11112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5" name="Line 52"/>
          <p:cNvSpPr>
            <a:spLocks noChangeShapeType="1"/>
          </p:cNvSpPr>
          <p:nvPr/>
        </p:nvSpPr>
        <p:spPr bwMode="auto">
          <a:xfrm flipV="1">
            <a:off x="4198938" y="6078538"/>
            <a:ext cx="1587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6" name="Oval 53"/>
          <p:cNvSpPr>
            <a:spLocks noChangeArrowheads="1"/>
          </p:cNvSpPr>
          <p:nvPr/>
        </p:nvSpPr>
        <p:spPr bwMode="auto">
          <a:xfrm>
            <a:off x="993775" y="4802188"/>
            <a:ext cx="1741488" cy="133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Gateway to 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the outside</a:t>
            </a:r>
            <a:endParaRPr kumimoji="0" lang="en-US" altLang="zh-TW" sz="24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world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37" name="Line 54"/>
          <p:cNvSpPr>
            <a:spLocks noChangeShapeType="1"/>
          </p:cNvSpPr>
          <p:nvPr/>
        </p:nvSpPr>
        <p:spPr bwMode="auto">
          <a:xfrm flipH="1">
            <a:off x="1905000" y="4121150"/>
            <a:ext cx="327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8" name="Line 55"/>
          <p:cNvSpPr>
            <a:spLocks noChangeShapeType="1"/>
          </p:cNvSpPr>
          <p:nvPr/>
        </p:nvSpPr>
        <p:spPr bwMode="auto">
          <a:xfrm flipH="1">
            <a:off x="1182688" y="6135688"/>
            <a:ext cx="531812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39" name="Rectangle 56"/>
          <p:cNvSpPr>
            <a:spLocks noChangeArrowheads="1"/>
          </p:cNvSpPr>
          <p:nvPr/>
        </p:nvSpPr>
        <p:spPr bwMode="auto">
          <a:xfrm>
            <a:off x="6149975" y="2924175"/>
            <a:ext cx="2271713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Terminal server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40" name="Line 57"/>
          <p:cNvSpPr>
            <a:spLocks noChangeShapeType="1"/>
          </p:cNvSpPr>
          <p:nvPr/>
        </p:nvSpPr>
        <p:spPr bwMode="auto">
          <a:xfrm>
            <a:off x="7292975" y="3359150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1" name="Rectangle 58"/>
          <p:cNvSpPr>
            <a:spLocks noChangeArrowheads="1"/>
          </p:cNvSpPr>
          <p:nvPr/>
        </p:nvSpPr>
        <p:spPr bwMode="auto">
          <a:xfrm>
            <a:off x="5688013" y="2066925"/>
            <a:ext cx="3251200" cy="43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Telephone line interface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2042" name="Line 59"/>
          <p:cNvSpPr>
            <a:spLocks noChangeShapeType="1"/>
          </p:cNvSpPr>
          <p:nvPr/>
        </p:nvSpPr>
        <p:spPr bwMode="auto">
          <a:xfrm>
            <a:off x="7334250" y="25019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3" name="Line 60"/>
          <p:cNvSpPr>
            <a:spLocks noChangeShapeType="1"/>
          </p:cNvSpPr>
          <p:nvPr/>
        </p:nvSpPr>
        <p:spPr bwMode="auto">
          <a:xfrm>
            <a:off x="6230938" y="12652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4" name="Line 61"/>
          <p:cNvSpPr>
            <a:spLocks noChangeShapeType="1"/>
          </p:cNvSpPr>
          <p:nvPr/>
        </p:nvSpPr>
        <p:spPr bwMode="auto">
          <a:xfrm flipV="1">
            <a:off x="6230938" y="1511300"/>
            <a:ext cx="204787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5" name="Line 62"/>
          <p:cNvSpPr>
            <a:spLocks noChangeShapeType="1"/>
          </p:cNvSpPr>
          <p:nvPr/>
        </p:nvSpPr>
        <p:spPr bwMode="auto">
          <a:xfrm>
            <a:off x="6448425" y="152400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6" name="Line 63"/>
          <p:cNvSpPr>
            <a:spLocks noChangeShapeType="1"/>
          </p:cNvSpPr>
          <p:nvPr/>
        </p:nvSpPr>
        <p:spPr bwMode="auto">
          <a:xfrm>
            <a:off x="7199313" y="128111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7" name="Line 64"/>
          <p:cNvSpPr>
            <a:spLocks noChangeShapeType="1"/>
          </p:cNvSpPr>
          <p:nvPr/>
        </p:nvSpPr>
        <p:spPr bwMode="auto">
          <a:xfrm flipV="1">
            <a:off x="7199313" y="1527175"/>
            <a:ext cx="204787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8" name="Line 65"/>
          <p:cNvSpPr>
            <a:spLocks noChangeShapeType="1"/>
          </p:cNvSpPr>
          <p:nvPr/>
        </p:nvSpPr>
        <p:spPr bwMode="auto">
          <a:xfrm>
            <a:off x="7416800" y="1539875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49" name="Line 66"/>
          <p:cNvSpPr>
            <a:spLocks noChangeShapeType="1"/>
          </p:cNvSpPr>
          <p:nvPr/>
        </p:nvSpPr>
        <p:spPr bwMode="auto">
          <a:xfrm>
            <a:off x="8181975" y="128428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50" name="Line 67"/>
          <p:cNvSpPr>
            <a:spLocks noChangeShapeType="1"/>
          </p:cNvSpPr>
          <p:nvPr/>
        </p:nvSpPr>
        <p:spPr bwMode="auto">
          <a:xfrm flipV="1">
            <a:off x="8181975" y="1530350"/>
            <a:ext cx="20478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051" name="Line 68"/>
          <p:cNvSpPr>
            <a:spLocks noChangeShapeType="1"/>
          </p:cNvSpPr>
          <p:nvPr/>
        </p:nvSpPr>
        <p:spPr bwMode="auto">
          <a:xfrm>
            <a:off x="8399463" y="1543050"/>
            <a:ext cx="0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>
                <a:solidFill>
                  <a:schemeClr val="tx1"/>
                </a:solidFill>
              </a:rPr>
              <a:t>Identify installed packages</a:t>
            </a:r>
            <a:br>
              <a:rPr lang="en-US" altLang="zh-TW" sz="4000" dirty="0"/>
            </a:br>
            <a:r>
              <a:rPr lang="en-US" altLang="zh-TW" sz="2400" dirty="0"/>
              <a:t>                                  </a:t>
            </a:r>
            <a:r>
              <a:rPr lang="en-US" altLang="zh-TW" sz="2000" i="1" dirty="0"/>
              <a:t>Manage system software 1</a:t>
            </a:r>
            <a:endParaRPr lang="zh-TW" altLang="en-US" sz="20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RPM - an individual Red Hat package</a:t>
            </a:r>
            <a:endParaRPr lang="en-US" altLang="zh-TW" sz="2800" dirty="0"/>
          </a:p>
          <a:p>
            <a:r>
              <a:rPr lang="en-US" altLang="zh-TW" sz="2800" dirty="0"/>
              <a:t>List  installed packages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rpm -</a:t>
            </a:r>
            <a:r>
              <a:rPr lang="en-US" altLang="zh-TW" sz="2800" dirty="0" err="1">
                <a:solidFill>
                  <a:srgbClr val="FF0000"/>
                </a:solidFill>
              </a:rPr>
              <a:t>qa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Find package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yum  search </a:t>
            </a:r>
            <a:r>
              <a:rPr lang="en-US" altLang="zh-TW" sz="2800" i="1" dirty="0">
                <a:solidFill>
                  <a:srgbClr val="FF0000"/>
                </a:solidFill>
              </a:rPr>
              <a:t>keyword</a:t>
            </a:r>
            <a:endParaRPr lang="en-US" altLang="zh-TW" sz="2800" i="1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List available and installed packages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yum list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416824" cy="92447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Install, Remove, and update packages(Patch)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/>
              <a:t>                                 </a:t>
            </a:r>
            <a:r>
              <a:rPr lang="en-US" altLang="zh-TW" sz="2200" i="1" dirty="0"/>
              <a:t>Manage system software 2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3926" y="2060848"/>
            <a:ext cx="6591985" cy="3777622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800" dirty="0"/>
              <a:t>Install package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yum install </a:t>
            </a:r>
            <a:r>
              <a:rPr lang="en-US" altLang="zh-TW" sz="2800" dirty="0" err="1">
                <a:solidFill>
                  <a:srgbClr val="FF0000"/>
                </a:solidFill>
              </a:rPr>
              <a:t>pakage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/>
            <a:r>
              <a:rPr lang="en-US" altLang="zh-TW" sz="2800" dirty="0"/>
              <a:t>Remove package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yum remove package…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/>
            <a:r>
              <a:rPr lang="en-US" altLang="zh-TW" sz="2800" dirty="0"/>
              <a:t>Update packages(patch)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yum update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32357"/>
            <a:ext cx="7920880" cy="9244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Install &amp; Configure a VNC server</a:t>
            </a:r>
            <a:br>
              <a:rPr lang="en-US" altLang="zh-TW" dirty="0"/>
            </a:br>
            <a:r>
              <a:rPr lang="en-US" altLang="zh-TW" dirty="0"/>
              <a:t>                             </a:t>
            </a:r>
            <a:r>
              <a:rPr lang="en-US" altLang="zh-TW" sz="2200" i="1" dirty="0"/>
              <a:t>Install &amp; configure service 1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4351" y="1628800"/>
            <a:ext cx="7595003" cy="489654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Install </a:t>
            </a:r>
            <a:r>
              <a:rPr lang="en-US" altLang="zh-TW" sz="2400" dirty="0" err="1"/>
              <a:t>tigervnc</a:t>
            </a:r>
            <a:r>
              <a:rPr lang="en-US" altLang="zh-TW" sz="2400" dirty="0"/>
              <a:t>-server</a:t>
            </a:r>
            <a:endParaRPr lang="en-US" altLang="zh-TW" sz="2400" dirty="0"/>
          </a:p>
          <a:p>
            <a:r>
              <a:rPr lang="en-US" altLang="zh-TW" sz="2400" dirty="0"/>
              <a:t>Copy </a:t>
            </a:r>
            <a:r>
              <a:rPr lang="en-US" altLang="zh-TW" sz="2400" dirty="0" err="1"/>
              <a:t>config</a:t>
            </a:r>
            <a:r>
              <a:rPr lang="en-US" altLang="zh-TW" sz="2400" dirty="0"/>
              <a:t> file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cp</a:t>
            </a:r>
            <a:r>
              <a:rPr lang="en-US" altLang="zh-TW" sz="2400" dirty="0">
                <a:solidFill>
                  <a:srgbClr val="FF0000"/>
                </a:solidFill>
              </a:rPr>
              <a:t> /lib/</a:t>
            </a:r>
            <a:r>
              <a:rPr lang="en-US" altLang="zh-TW" sz="2400" dirty="0" err="1">
                <a:solidFill>
                  <a:srgbClr val="FF0000"/>
                </a:solidFill>
              </a:rPr>
              <a:t>systemd</a:t>
            </a:r>
            <a:r>
              <a:rPr lang="en-US" altLang="zh-TW" sz="2400" dirty="0">
                <a:solidFill>
                  <a:srgbClr val="FF0000"/>
                </a:solidFill>
              </a:rPr>
              <a:t>/system/</a:t>
            </a:r>
            <a:r>
              <a:rPr lang="en-US" altLang="zh-TW" sz="2400" dirty="0" err="1">
                <a:solidFill>
                  <a:srgbClr val="FF0000"/>
                </a:solidFill>
              </a:rPr>
              <a:t>vncserver</a:t>
            </a:r>
            <a:r>
              <a:rPr lang="en-US" altLang="zh-TW" sz="2400" dirty="0">
                <a:solidFill>
                  <a:srgbClr val="FF0000"/>
                </a:solidFill>
              </a:rPr>
              <a:t>@.service /</a:t>
            </a:r>
            <a:r>
              <a:rPr lang="en-US" altLang="zh-TW" sz="2400" dirty="0" err="1">
                <a:solidFill>
                  <a:srgbClr val="FF0000"/>
                </a:solidFill>
              </a:rPr>
              <a:t>etc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systemd</a:t>
            </a:r>
            <a:r>
              <a:rPr lang="en-US" altLang="zh-TW" sz="2400" dirty="0">
                <a:solidFill>
                  <a:srgbClr val="FF0000"/>
                </a:solidFill>
              </a:rPr>
              <a:t>/system/</a:t>
            </a:r>
            <a:r>
              <a:rPr lang="en-US" altLang="zh-TW" sz="2400" dirty="0" err="1">
                <a:solidFill>
                  <a:srgbClr val="FF0000"/>
                </a:solidFill>
              </a:rPr>
              <a:t>vncserver</a:t>
            </a:r>
            <a:r>
              <a:rPr lang="en-US" altLang="zh-TW" sz="2400" dirty="0">
                <a:solidFill>
                  <a:srgbClr val="FF0000"/>
                </a:solidFill>
              </a:rPr>
              <a:t>@:1.service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Edit 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systemd</a:t>
            </a:r>
            <a:r>
              <a:rPr lang="en-US" altLang="zh-TW" sz="2400" dirty="0">
                <a:solidFill>
                  <a:srgbClr val="00B0F0"/>
                </a:solidFill>
              </a:rPr>
              <a:t>/system/</a:t>
            </a:r>
            <a:r>
              <a:rPr lang="en-US" altLang="zh-TW" sz="2400" dirty="0" err="1">
                <a:solidFill>
                  <a:srgbClr val="00B0F0"/>
                </a:solidFill>
              </a:rPr>
              <a:t>vncserver</a:t>
            </a:r>
            <a:r>
              <a:rPr lang="en-US" altLang="zh-TW" sz="2400" dirty="0">
                <a:solidFill>
                  <a:srgbClr val="00B0F0"/>
                </a:solidFill>
              </a:rPr>
              <a:t>@:1.service </a:t>
            </a:r>
            <a:r>
              <a:rPr lang="en-US" altLang="zh-TW" sz="2400" dirty="0"/>
              <a:t>change &lt;USER&gt; to username</a:t>
            </a:r>
            <a:endParaRPr lang="en-US" altLang="zh-TW" sz="2400" dirty="0"/>
          </a:p>
          <a:p>
            <a:pPr lvl="1"/>
            <a:r>
              <a:rPr lang="en-US" altLang="zh-TW" sz="2200" dirty="0" err="1"/>
              <a:t>ExecStart</a:t>
            </a:r>
            <a:r>
              <a:rPr lang="en-US" altLang="zh-TW" sz="2200" dirty="0"/>
              <a:t>=/</a:t>
            </a:r>
            <a:r>
              <a:rPr lang="en-US" altLang="zh-TW" sz="2200" dirty="0" err="1"/>
              <a:t>sbin</a:t>
            </a:r>
            <a:r>
              <a:rPr lang="en-US" altLang="zh-TW" sz="2200" dirty="0"/>
              <a:t>/</a:t>
            </a:r>
            <a:r>
              <a:rPr lang="en-US" altLang="zh-TW" sz="2200" dirty="0" err="1"/>
              <a:t>runuser</a:t>
            </a:r>
            <a:r>
              <a:rPr lang="en-US" altLang="zh-TW" sz="2200" dirty="0"/>
              <a:t> –l &lt;USER&gt; -c “/</a:t>
            </a:r>
            <a:r>
              <a:rPr lang="en-US" altLang="zh-TW" sz="2200" dirty="0" err="1"/>
              <a:t>usr</a:t>
            </a:r>
            <a:r>
              <a:rPr lang="en-US" altLang="zh-TW" sz="2200" dirty="0"/>
              <a:t>/bin/</a:t>
            </a:r>
            <a:r>
              <a:rPr lang="en-US" altLang="zh-TW" sz="2200" dirty="0" err="1"/>
              <a:t>vncserver</a:t>
            </a:r>
            <a:r>
              <a:rPr lang="en-US" altLang="zh-TW" sz="2200" dirty="0"/>
              <a:t> %</a:t>
            </a:r>
            <a:r>
              <a:rPr lang="en-US" altLang="zh-TW" sz="2200" dirty="0" err="1"/>
              <a:t>i</a:t>
            </a:r>
            <a:r>
              <a:rPr lang="en-US" altLang="zh-TW" sz="2200" dirty="0"/>
              <a:t>”</a:t>
            </a:r>
            <a:endParaRPr lang="en-US" altLang="zh-TW" sz="2200" dirty="0"/>
          </a:p>
          <a:p>
            <a:pPr lvl="1"/>
            <a:r>
              <a:rPr lang="en-US" altLang="zh-TW" sz="2200" dirty="0" err="1"/>
              <a:t>PIDFile</a:t>
            </a:r>
            <a:r>
              <a:rPr lang="en-US" altLang="zh-TW" sz="2200" dirty="0"/>
              <a:t>=/home/&lt;USER&gt;/.</a:t>
            </a:r>
            <a:r>
              <a:rPr lang="en-US" altLang="zh-TW" sz="2200" dirty="0" err="1"/>
              <a:t>vnc</a:t>
            </a:r>
            <a:r>
              <a:rPr lang="en-US" altLang="zh-TW" sz="2200" dirty="0"/>
              <a:t>/%</a:t>
            </a:r>
            <a:r>
              <a:rPr lang="en-US" altLang="zh-TW" sz="2200" dirty="0" err="1"/>
              <a:t>H%i.pid</a:t>
            </a:r>
            <a:endParaRPr lang="en-US" altLang="zh-TW" sz="2200" dirty="0"/>
          </a:p>
          <a:p>
            <a:r>
              <a:rPr lang="en-US" altLang="zh-TW" sz="2400" dirty="0"/>
              <a:t>Reload system for changes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systemctl</a:t>
            </a:r>
            <a:r>
              <a:rPr lang="en-US" altLang="zh-TW" sz="2400" dirty="0">
                <a:solidFill>
                  <a:srgbClr val="FF0000"/>
                </a:solidFill>
              </a:rPr>
              <a:t> daemon-reload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32357"/>
            <a:ext cx="7920880" cy="9244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Configuring a VNC server</a:t>
            </a: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sz="2200" i="1" dirty="0"/>
              <a:t>Install &amp; configure service 2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8997" y="1977924"/>
            <a:ext cx="7595003" cy="489654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Start service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systemctl</a:t>
            </a:r>
            <a:r>
              <a:rPr lang="en-US" altLang="zh-TW" sz="2400" dirty="0">
                <a:solidFill>
                  <a:srgbClr val="FF0000"/>
                </a:solidFill>
              </a:rPr>
              <a:t> start </a:t>
            </a:r>
            <a:r>
              <a:rPr lang="en-US" altLang="zh-TW" sz="2400" dirty="0" err="1">
                <a:solidFill>
                  <a:srgbClr val="FF0000"/>
                </a:solidFill>
              </a:rPr>
              <a:t>vncserver</a:t>
            </a:r>
            <a:r>
              <a:rPr lang="en-US" altLang="zh-TW" sz="2400" dirty="0">
                <a:solidFill>
                  <a:srgbClr val="FF0000"/>
                </a:solidFill>
              </a:rPr>
              <a:t>@:1.service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Allow VNC service in firewall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firewall-</a:t>
            </a:r>
            <a:r>
              <a:rPr lang="en-US" altLang="zh-TW" sz="2400" dirty="0" err="1">
                <a:solidFill>
                  <a:srgbClr val="FF0000"/>
                </a:solidFill>
              </a:rPr>
              <a:t>cmd</a:t>
            </a:r>
            <a:r>
              <a:rPr lang="en-US" altLang="zh-TW" sz="2400" dirty="0">
                <a:solidFill>
                  <a:srgbClr val="FF0000"/>
                </a:solidFill>
              </a:rPr>
              <a:t> –permanent –add-service </a:t>
            </a:r>
            <a:r>
              <a:rPr lang="en-US" altLang="zh-TW" sz="2400" dirty="0" err="1">
                <a:solidFill>
                  <a:srgbClr val="FF0000"/>
                </a:solidFill>
              </a:rPr>
              <a:t>vnc</a:t>
            </a:r>
            <a:r>
              <a:rPr lang="en-US" altLang="zh-TW" sz="2400" dirty="0">
                <a:solidFill>
                  <a:srgbClr val="FF0000"/>
                </a:solidFill>
              </a:rPr>
              <a:t>-server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cmd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–permanent –add-port=5901/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tcp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cmd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 --reload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systemctl</a:t>
            </a:r>
            <a:r>
              <a:rPr lang="en-US" altLang="zh-TW" sz="2400" dirty="0">
                <a:solidFill>
                  <a:srgbClr val="FF0000"/>
                </a:solidFill>
              </a:rPr>
              <a:t> restart </a:t>
            </a:r>
            <a:r>
              <a:rPr lang="en-US" altLang="zh-TW" sz="2400" dirty="0" err="1">
                <a:solidFill>
                  <a:srgbClr val="FF0000"/>
                </a:solidFill>
              </a:rPr>
              <a:t>firewalld.service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Enable service at startup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systemctl</a:t>
            </a:r>
            <a:r>
              <a:rPr lang="en-US" altLang="zh-TW" sz="2400" dirty="0">
                <a:solidFill>
                  <a:srgbClr val="FF0000"/>
                </a:solidFill>
              </a:rPr>
              <a:t> enable </a:t>
            </a:r>
            <a:r>
              <a:rPr lang="en-US" altLang="zh-TW" sz="2400" dirty="0" err="1">
                <a:solidFill>
                  <a:srgbClr val="FF0000"/>
                </a:solidFill>
                <a:hlinkClick r:id="rId1"/>
              </a:rPr>
              <a:t>vncserver</a:t>
            </a:r>
            <a:r>
              <a:rPr lang="en-US" altLang="zh-TW" sz="2400" dirty="0">
                <a:solidFill>
                  <a:srgbClr val="FF0000"/>
                </a:solidFill>
                <a:hlinkClick r:id="rId1"/>
              </a:rPr>
              <a:t>@:1.service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450987" cy="92447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Secure Access to a Remote GNOME Desktop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400" dirty="0"/>
              <a:t>                            </a:t>
            </a:r>
            <a:r>
              <a:rPr lang="en-US" altLang="zh-TW" sz="2200" i="1" dirty="0"/>
              <a:t>Install &amp; configure service 3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16832"/>
            <a:ext cx="7811027" cy="405143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Set VNC password for user who is allowed to login via </a:t>
            </a:r>
            <a:r>
              <a:rPr lang="en-US" altLang="zh-TW" sz="2800" dirty="0" err="1"/>
              <a:t>vncviewer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su</a:t>
            </a:r>
            <a:r>
              <a:rPr lang="en-US" altLang="zh-TW" sz="2800" dirty="0">
                <a:solidFill>
                  <a:srgbClr val="FF0000"/>
                </a:solidFill>
              </a:rPr>
              <a:t> – username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vncpasswd</a:t>
            </a:r>
            <a:endParaRPr lang="en-US" altLang="zh-TW" sz="2800" dirty="0"/>
          </a:p>
          <a:p>
            <a:r>
              <a:rPr lang="en-US" altLang="zh-TW" sz="2800" dirty="0"/>
              <a:t>Connect to a VNC server using </a:t>
            </a:r>
            <a:r>
              <a:rPr lang="en-US" altLang="zh-TW" sz="2800" dirty="0" err="1"/>
              <a:t>ssh</a:t>
            </a:r>
            <a:r>
              <a:rPr lang="en-US" altLang="zh-TW" sz="2800" dirty="0"/>
              <a:t> tunnel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600" dirty="0" err="1">
                <a:solidFill>
                  <a:srgbClr val="FF0000"/>
                </a:solidFill>
              </a:rPr>
              <a:t>vncviewer</a:t>
            </a:r>
            <a:r>
              <a:rPr lang="en-US" altLang="zh-TW" sz="2600" dirty="0">
                <a:solidFill>
                  <a:srgbClr val="FF0000"/>
                </a:solidFill>
              </a:rPr>
              <a:t> –via </a:t>
            </a:r>
            <a:r>
              <a:rPr lang="en-US" altLang="zh-TW" sz="2600" i="1" dirty="0" err="1">
                <a:solidFill>
                  <a:srgbClr val="FF0000"/>
                </a:solidFill>
              </a:rPr>
              <a:t>user@host</a:t>
            </a:r>
            <a:r>
              <a:rPr lang="en-US" altLang="zh-TW" sz="2600" i="1" dirty="0">
                <a:solidFill>
                  <a:srgbClr val="FF0000"/>
                </a:solidFill>
              </a:rPr>
              <a:t> </a:t>
            </a:r>
            <a:r>
              <a:rPr lang="en-US" altLang="zh-TW" sz="2600" i="1" dirty="0" err="1">
                <a:solidFill>
                  <a:srgbClr val="FF0000"/>
                </a:solidFill>
              </a:rPr>
              <a:t>vncserver:display</a:t>
            </a:r>
            <a:endParaRPr lang="zh-TW" altLang="en-US" sz="2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32357"/>
            <a:ext cx="7920880" cy="9244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Install &amp; Configure a VNC server-Rocky9</a:t>
            </a:r>
            <a:br>
              <a:rPr lang="en-US" altLang="zh-TW" dirty="0"/>
            </a:br>
            <a:r>
              <a:rPr lang="en-US" altLang="zh-TW" dirty="0"/>
              <a:t>                             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4351" y="1844824"/>
            <a:ext cx="7595003" cy="468052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Install </a:t>
            </a:r>
            <a:r>
              <a:rPr lang="en-US" altLang="zh-TW" sz="2400" dirty="0" err="1"/>
              <a:t>tigervnc</a:t>
            </a:r>
            <a:r>
              <a:rPr lang="en-US" altLang="zh-TW" sz="2400" dirty="0"/>
              <a:t>-server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dnf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install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tigervnc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-server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Set </a:t>
            </a:r>
            <a:r>
              <a:rPr lang="en-US" altLang="zh-TW" dirty="0" err="1"/>
              <a:t>vnc</a:t>
            </a:r>
            <a:r>
              <a:rPr lang="en-US" altLang="zh-TW" dirty="0"/>
              <a:t> password for each user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vncpasswd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32357"/>
            <a:ext cx="7920880" cy="9244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Install &amp; Configure a VNC server-Rocky9</a:t>
            </a:r>
            <a:br>
              <a:rPr lang="en-US" altLang="zh-TW" dirty="0"/>
            </a:br>
            <a:r>
              <a:rPr lang="en-US" altLang="zh-TW" dirty="0"/>
              <a:t>                             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4351" y="1844824"/>
            <a:ext cx="7595003" cy="468052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Edit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tigervnc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vncserver.users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/>
              <a:t>add a line display N  for user </a:t>
            </a:r>
            <a:r>
              <a:rPr lang="en-US" altLang="zh-TW" sz="2400" dirty="0">
                <a:solidFill>
                  <a:srgbClr val="FF0000"/>
                </a:solidFill>
              </a:rPr>
              <a:t>username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username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Ex.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:1=root                  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:2=tom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i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US" altLang="zh-TW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5901 port  for root</a:t>
            </a:r>
            <a:r>
              <a:rPr lang="zh-TW" altLang="en-US" i="1" dirty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5902 port for tom...</a:t>
            </a:r>
            <a:endParaRPr lang="en-US" altLang="zh-TW" sz="24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Configuring a VNC server-Rocky9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2203751"/>
            <a:ext cx="7704667" cy="443169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Add the</a:t>
            </a:r>
            <a:r>
              <a:rPr lang="zh-TW" altLang="en-US" dirty="0"/>
              <a:t>    </a:t>
            </a:r>
            <a:r>
              <a:rPr lang="en-US" altLang="zh-TW" dirty="0"/>
              <a:t>following line to bottom of 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tigervnc</a:t>
            </a:r>
            <a:r>
              <a:rPr lang="en-US" altLang="zh-TW" dirty="0"/>
              <a:t>/</a:t>
            </a:r>
            <a:r>
              <a:rPr lang="en-US" altLang="zh-TW" dirty="0" err="1"/>
              <a:t>vncserver</a:t>
            </a:r>
            <a:r>
              <a:rPr lang="en-US" altLang="zh-TW" dirty="0"/>
              <a:t>-config-defaults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alwaysshared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gdm</a:t>
            </a:r>
            <a:r>
              <a:rPr lang="en-US" altLang="zh-TW" dirty="0"/>
              <a:t>/</a:t>
            </a:r>
            <a:r>
              <a:rPr lang="en-US" altLang="zh-TW" dirty="0" err="1"/>
              <a:t>custom.conf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xdmcp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Enable=1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Enable and start  service for each user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daemon-reload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enable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linkClick r:id="rId1"/>
              </a:rPr>
              <a:t>vncserver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1"/>
              </a:rPr>
              <a:t>@: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hlinkClick r:id="rId1"/>
              </a:rPr>
              <a:t>1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1"/>
              </a:rPr>
              <a:t>.service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start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vncserver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@: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.service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enable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vncserver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@: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2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.service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start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vncserver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@: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.service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32357"/>
            <a:ext cx="7920880" cy="9244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Configuring a VNC server-</a:t>
            </a:r>
            <a:r>
              <a:rPr lang="en-US" altLang="zh-TW" sz="2400" dirty="0"/>
              <a:t>Rocky9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700808"/>
            <a:ext cx="7595003" cy="489654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Allow VNC service in firewall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firewall-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cmd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 –permanent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--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add-service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vnc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-server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cmd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--permanent --zone=public --add-port=5901/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tcp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cmd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--permanent --zone=public -add-port=5902/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tcp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--accept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cmd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 --reload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 restart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firewalld.service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 reboot system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init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6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450987" cy="92447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Secure Access to a Remote GNOME Desktop-</a:t>
            </a:r>
            <a:r>
              <a:rPr lang="en-US" altLang="zh-TW" sz="2400" dirty="0"/>
              <a:t>Rocky9</a:t>
            </a:r>
            <a:endParaRPr lang="zh-TW" altLang="en-US" sz="22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16832"/>
            <a:ext cx="7811027" cy="405143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Install </a:t>
            </a:r>
            <a:r>
              <a:rPr lang="en-US" altLang="zh-TW" sz="2800" dirty="0" err="1"/>
              <a:t>vncviewer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dnf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install 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tigervnc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800" dirty="0"/>
              <a:t>Connect to a VNC server using </a:t>
            </a:r>
            <a:r>
              <a:rPr lang="en-US" altLang="zh-TW" sz="2800" dirty="0" err="1"/>
              <a:t>ssh</a:t>
            </a:r>
            <a:r>
              <a:rPr lang="en-US" altLang="zh-TW" sz="2800" dirty="0"/>
              <a:t> tunnel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600" dirty="0" err="1">
                <a:solidFill>
                  <a:schemeClr val="accent2">
                    <a:lumMod val="50000"/>
                  </a:schemeClr>
                </a:solidFill>
              </a:rPr>
              <a:t>vncviewer</a:t>
            </a:r>
            <a:r>
              <a:rPr lang="en-US" altLang="zh-TW" sz="2600" dirty="0">
                <a:solidFill>
                  <a:schemeClr val="accent2">
                    <a:lumMod val="50000"/>
                  </a:schemeClr>
                </a:solidFill>
              </a:rPr>
              <a:t> –via </a:t>
            </a:r>
            <a:r>
              <a:rPr lang="en-US" altLang="zh-TW" sz="2600" i="1" dirty="0" err="1">
                <a:solidFill>
                  <a:schemeClr val="accent2">
                    <a:lumMod val="50000"/>
                  </a:schemeClr>
                </a:solidFill>
              </a:rPr>
              <a:t>user@host</a:t>
            </a:r>
            <a:r>
              <a:rPr lang="en-US" altLang="zh-TW" sz="26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sz="2600" i="1" dirty="0" err="1">
                <a:solidFill>
                  <a:schemeClr val="accent2">
                    <a:lumMod val="50000"/>
                  </a:schemeClr>
                </a:solidFill>
              </a:rPr>
              <a:t>vncserver:display</a:t>
            </a:r>
            <a:endParaRPr lang="zh-TW" altLang="en-US" sz="26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2" y="588319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Starting to Use Unix</a:t>
            </a:r>
            <a:endParaRPr lang="en-US" altLang="zh-TW" dirty="0"/>
          </a:p>
        </p:txBody>
      </p:sp>
      <p:sp>
        <p:nvSpPr>
          <p:cNvPr id="44034" name="AutoShape 3"/>
          <p:cNvSpPr>
            <a:spLocks noChangeArrowheads="1"/>
          </p:cNvSpPr>
          <p:nvPr/>
        </p:nvSpPr>
        <p:spPr bwMode="auto">
          <a:xfrm>
            <a:off x="467544" y="1844824"/>
            <a:ext cx="2244725" cy="108902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/>
              <a:t>Log in</a:t>
            </a:r>
            <a:endParaRPr kumimoji="0" lang="en-US" altLang="zh-TW" sz="2400" dirty="0"/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2699569" y="2421087"/>
            <a:ext cx="94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3636194" y="1916262"/>
            <a:ext cx="2039938" cy="103346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/>
              <a:t>Key in </a:t>
            </a:r>
            <a:r>
              <a:rPr kumimoji="0" lang="en-US" altLang="zh-TW" sz="2000" dirty="0" err="1"/>
              <a:t>userid</a:t>
            </a:r>
            <a:r>
              <a:rPr kumimoji="0" lang="en-US" altLang="zh-TW" sz="2000" dirty="0"/>
              <a:t> </a:t>
            </a:r>
            <a:endParaRPr kumimoji="0" lang="en-US" altLang="zh-TW" sz="2000" dirty="0"/>
          </a:p>
          <a:p>
            <a:pPr algn="ctr" eaLnBrk="0" hangingPunct="0"/>
            <a:r>
              <a:rPr kumimoji="0" lang="en-US" altLang="zh-TW" sz="2000" dirty="0"/>
              <a:t>&amp; </a:t>
            </a:r>
            <a:endParaRPr kumimoji="0" lang="en-US" altLang="zh-TW" sz="2000" dirty="0"/>
          </a:p>
          <a:p>
            <a:pPr algn="ctr" eaLnBrk="0" hangingPunct="0"/>
            <a:r>
              <a:rPr kumimoji="0" lang="en-US" altLang="zh-TW" sz="2000" dirty="0"/>
              <a:t>password</a:t>
            </a:r>
            <a:endParaRPr kumimoji="0" lang="en-US" altLang="zh-TW" sz="2000" dirty="0"/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6444208" y="1916832"/>
            <a:ext cx="2051720" cy="1223963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/>
              <a:t>Password </a:t>
            </a:r>
            <a:endParaRPr kumimoji="0" lang="en-US" altLang="zh-TW" sz="2000" dirty="0"/>
          </a:p>
          <a:p>
            <a:pPr algn="ctr" eaLnBrk="0" hangingPunct="0"/>
            <a:r>
              <a:rPr kumimoji="0" lang="en-US" altLang="zh-TW" sz="2000" dirty="0"/>
              <a:t>correct?</a:t>
            </a:r>
            <a:endParaRPr kumimoji="0" lang="en-US" altLang="zh-TW" sz="2000" dirty="0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5652319" y="2492524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7452320" y="155679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4427983" y="1556792"/>
            <a:ext cx="302433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flipH="1">
            <a:off x="4427984" y="1556792"/>
            <a:ext cx="0" cy="346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7524328" y="1484784"/>
            <a:ext cx="33214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600" dirty="0">
                <a:latin typeface="Times New Roman" panose="02020603050405020304" pitchFamily="18" charset="0"/>
              </a:rPr>
              <a:t>N</a:t>
            </a:r>
            <a:endParaRPr kumimoji="0"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7524328" y="314096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4" name="AutoShape 13"/>
          <p:cNvSpPr>
            <a:spLocks noChangeArrowheads="1"/>
          </p:cNvSpPr>
          <p:nvPr/>
        </p:nvSpPr>
        <p:spPr bwMode="auto">
          <a:xfrm>
            <a:off x="6533382" y="3810149"/>
            <a:ext cx="1646237" cy="112871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/>
              <a:t>Shell</a:t>
            </a:r>
            <a:endParaRPr kumimoji="0" lang="en-US" altLang="zh-TW" sz="2400"/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7524328" y="3140968"/>
            <a:ext cx="33214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600" dirty="0">
                <a:latin typeface="Times New Roman" panose="02020603050405020304" pitchFamily="18" charset="0"/>
              </a:rPr>
              <a:t>Y</a:t>
            </a:r>
            <a:endParaRPr kumimoji="0"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 flipH="1">
            <a:off x="5579294" y="4437212"/>
            <a:ext cx="93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7" name="AutoShape 16"/>
          <p:cNvSpPr>
            <a:spLocks noChangeArrowheads="1"/>
          </p:cNvSpPr>
          <p:nvPr/>
        </p:nvSpPr>
        <p:spPr bwMode="auto">
          <a:xfrm>
            <a:off x="6220644" y="5427812"/>
            <a:ext cx="1973263" cy="1143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/>
              <a:t>Utilities/</a:t>
            </a:r>
            <a:endParaRPr kumimoji="0" lang="en-US" altLang="zh-TW" sz="2000" dirty="0"/>
          </a:p>
          <a:p>
            <a:pPr algn="ctr" eaLnBrk="0" hangingPunct="0"/>
            <a:r>
              <a:rPr kumimoji="0" lang="en-US" altLang="zh-TW" sz="2000" dirty="0"/>
              <a:t>Executable files</a:t>
            </a:r>
            <a:endParaRPr kumimoji="0" lang="en-US" altLang="zh-TW" sz="2000" dirty="0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7879582" y="4937274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 flipV="1">
            <a:off x="6900094" y="4951562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0" name="AutoShape 19"/>
          <p:cNvSpPr>
            <a:spLocks noChangeArrowheads="1"/>
          </p:cNvSpPr>
          <p:nvPr/>
        </p:nvSpPr>
        <p:spPr bwMode="auto">
          <a:xfrm>
            <a:off x="2699569" y="3933974"/>
            <a:ext cx="2857500" cy="9525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/>
              <a:t>Exit/ Log out</a:t>
            </a:r>
            <a:endParaRPr kumimoji="0" lang="en-US" altLang="zh-TW" sz="240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5242" y="692696"/>
            <a:ext cx="6589199" cy="11521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NFS Server</a:t>
            </a:r>
            <a:br>
              <a:rPr lang="en-US" altLang="zh-TW" dirty="0"/>
            </a:br>
            <a:r>
              <a:rPr lang="en-US" altLang="zh-TW" dirty="0"/>
              <a:t>                          </a:t>
            </a:r>
            <a:r>
              <a:rPr lang="en-US" altLang="zh-TW" sz="2200" dirty="0"/>
              <a:t>Network File System</a:t>
            </a:r>
            <a:r>
              <a:rPr lang="en-US" altLang="zh-TW" dirty="0"/>
              <a:t> </a:t>
            </a:r>
            <a:r>
              <a:rPr lang="en-US" altLang="zh-TW" sz="2000" i="1" dirty="0"/>
              <a:t>1</a:t>
            </a:r>
            <a:endParaRPr lang="zh-TW" altLang="en-US" sz="20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2240" y="1916832"/>
            <a:ext cx="6894041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Start NFS server service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systemctl</a:t>
            </a:r>
            <a:r>
              <a:rPr lang="en-US" altLang="zh-TW" sz="2800" dirty="0">
                <a:solidFill>
                  <a:srgbClr val="0070C0"/>
                </a:solidFill>
              </a:rPr>
              <a:t> start </a:t>
            </a:r>
            <a:r>
              <a:rPr lang="en-US" altLang="zh-TW" sz="2800" dirty="0" err="1">
                <a:solidFill>
                  <a:srgbClr val="0070C0"/>
                </a:solidFill>
              </a:rPr>
              <a:t>rpcbind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nfs</a:t>
            </a:r>
            <a:r>
              <a:rPr lang="en-US" altLang="zh-TW" sz="2800" dirty="0">
                <a:solidFill>
                  <a:srgbClr val="0070C0"/>
                </a:solidFill>
              </a:rPr>
              <a:t>-server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/>
              <a:t>Export filesystem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exportfs</a:t>
            </a:r>
            <a:r>
              <a:rPr lang="en-US" altLang="zh-TW" sz="2800" dirty="0">
                <a:solidFill>
                  <a:srgbClr val="0070C0"/>
                </a:solidFill>
              </a:rPr>
              <a:t> –o option client:/path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Allow NFS service 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firewall-</a:t>
            </a:r>
            <a:r>
              <a:rPr lang="en-US" altLang="zh-TW" sz="2800" dirty="0" err="1">
                <a:solidFill>
                  <a:srgbClr val="0070C0"/>
                </a:solidFill>
              </a:rPr>
              <a:t>cmd</a:t>
            </a:r>
            <a:r>
              <a:rPr lang="en-US" altLang="zh-TW" sz="2800" dirty="0">
                <a:solidFill>
                  <a:srgbClr val="0070C0"/>
                </a:solidFill>
              </a:rPr>
              <a:t> --add-service=</a:t>
            </a:r>
            <a:r>
              <a:rPr lang="en-US" altLang="zh-TW" sz="2800" dirty="0" err="1">
                <a:solidFill>
                  <a:srgbClr val="0070C0"/>
                </a:solidFill>
              </a:rPr>
              <a:t>nfs</a:t>
            </a:r>
            <a:r>
              <a:rPr lang="en-US" altLang="zh-TW" sz="2800" dirty="0">
                <a:solidFill>
                  <a:srgbClr val="0070C0"/>
                </a:solidFill>
              </a:rPr>
              <a:t> --permanent 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  <a:highlight>
                  <a:srgbClr val="FFFF00"/>
                </a:highlight>
              </a:rPr>
              <a:t>Firewall-</a:t>
            </a:r>
            <a:r>
              <a:rPr lang="en-US" altLang="zh-TW" sz="2800" dirty="0" err="1">
                <a:solidFill>
                  <a:srgbClr val="0070C0"/>
                </a:solidFill>
                <a:highlight>
                  <a:srgbClr val="FFFF00"/>
                </a:highlight>
              </a:rPr>
              <a:t>cmd</a:t>
            </a:r>
            <a:r>
              <a:rPr lang="en-US" altLang="zh-TW" sz="2800" dirty="0">
                <a:solidFill>
                  <a:srgbClr val="0070C0"/>
                </a:solidFill>
                <a:highlight>
                  <a:srgbClr val="FFFF00"/>
                </a:highlight>
              </a:rPr>
              <a:t> --reload</a:t>
            </a:r>
            <a:endParaRPr lang="en-US" altLang="zh-TW" sz="28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NFS server</a:t>
            </a:r>
            <a:br>
              <a:rPr lang="en-US" altLang="zh-TW" dirty="0"/>
            </a:br>
            <a:r>
              <a:rPr lang="en-US" altLang="zh-TW" dirty="0"/>
              <a:t>                                 </a:t>
            </a:r>
            <a:r>
              <a:rPr lang="en-US" altLang="zh-TW" sz="2200" dirty="0"/>
              <a:t>Network File System</a:t>
            </a:r>
            <a:r>
              <a:rPr lang="en-US" altLang="zh-TW" dirty="0"/>
              <a:t> </a:t>
            </a:r>
            <a:r>
              <a:rPr lang="en-US" altLang="zh-TW" sz="2000" i="1" dirty="0"/>
              <a:t>2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844824"/>
            <a:ext cx="6894041" cy="377762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/>
              <a:t>Share next boot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Edit /</a:t>
            </a:r>
            <a:r>
              <a:rPr lang="en-US" altLang="zh-TW" sz="2800" dirty="0" err="1"/>
              <a:t>etc</a:t>
            </a:r>
            <a:r>
              <a:rPr lang="en-US" altLang="zh-TW" sz="2800" dirty="0"/>
              <a:t>/exports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/filesystem  </a:t>
            </a:r>
            <a:r>
              <a:rPr lang="en-US" altLang="zh-TW" sz="2800" dirty="0" err="1">
                <a:solidFill>
                  <a:srgbClr val="0070C0"/>
                </a:solidFill>
              </a:rPr>
              <a:t>client_ip</a:t>
            </a:r>
            <a:r>
              <a:rPr lang="en-US" altLang="zh-TW" sz="2800" dirty="0">
                <a:solidFill>
                  <a:srgbClr val="0070C0"/>
                </a:solidFill>
              </a:rPr>
              <a:t>(options)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/>
            <a:r>
              <a:rPr lang="en-US" altLang="zh-TW" sz="2600" dirty="0">
                <a:solidFill>
                  <a:schemeClr val="tx1"/>
                </a:solidFill>
              </a:rPr>
              <a:t>Options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rw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ro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no_root_squash</a:t>
            </a:r>
            <a:endParaRPr lang="en-US" altLang="zh-TW" sz="26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Start NFS service at boot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systemctl</a:t>
            </a:r>
            <a:r>
              <a:rPr lang="en-US" altLang="zh-TW" sz="2800" dirty="0">
                <a:solidFill>
                  <a:srgbClr val="0070C0"/>
                </a:solidFill>
              </a:rPr>
              <a:t> enable </a:t>
            </a:r>
            <a:r>
              <a:rPr lang="en-US" altLang="zh-TW" sz="2800" dirty="0" err="1">
                <a:solidFill>
                  <a:srgbClr val="0070C0"/>
                </a:solidFill>
              </a:rPr>
              <a:t>rpcbind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nfs</a:t>
            </a:r>
            <a:r>
              <a:rPr lang="en-US" altLang="zh-TW" sz="2800" dirty="0">
                <a:solidFill>
                  <a:srgbClr val="0070C0"/>
                </a:solidFill>
              </a:rPr>
              <a:t>-server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2855" y="660639"/>
            <a:ext cx="6589199" cy="1080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NFS client</a:t>
            </a:r>
            <a:br>
              <a:rPr lang="en-US" altLang="zh-TW" dirty="0"/>
            </a:br>
            <a:r>
              <a:rPr lang="en-US" altLang="zh-TW" dirty="0"/>
              <a:t>                           </a:t>
            </a:r>
            <a:r>
              <a:rPr lang="en-US" altLang="zh-TW" sz="2200" dirty="0"/>
              <a:t>Network File System</a:t>
            </a:r>
            <a:r>
              <a:rPr lang="en-US" altLang="zh-TW" dirty="0"/>
              <a:t> </a:t>
            </a:r>
            <a:r>
              <a:rPr lang="en-US" altLang="zh-TW" sz="2000" i="1" dirty="0"/>
              <a:t>3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2855" y="1772816"/>
            <a:ext cx="7125112" cy="482453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Identify the remote share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600" dirty="0" err="1">
                <a:solidFill>
                  <a:srgbClr val="0070C0"/>
                </a:solidFill>
              </a:rPr>
              <a:t>showmount</a:t>
            </a:r>
            <a:r>
              <a:rPr lang="en-US" altLang="zh-TW" sz="2600" dirty="0">
                <a:solidFill>
                  <a:srgbClr val="0070C0"/>
                </a:solidFill>
              </a:rPr>
              <a:t> –e</a:t>
            </a:r>
            <a:endParaRPr lang="en-US" altLang="zh-TW" sz="26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Determine mount point</a:t>
            </a:r>
            <a:endParaRPr lang="en-US" altLang="zh-TW" sz="2800" dirty="0"/>
          </a:p>
          <a:p>
            <a:pPr lvl="1"/>
            <a:r>
              <a:rPr lang="en-US" altLang="zh-TW" sz="2400" dirty="0"/>
              <a:t>If the mount point does not exist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mkdir</a:t>
            </a:r>
            <a:r>
              <a:rPr lang="en-US" altLang="zh-TW" sz="2000" dirty="0">
                <a:solidFill>
                  <a:srgbClr val="0070C0"/>
                </a:solidFill>
              </a:rPr>
              <a:t> /path-of-mount-point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Mount the network file system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mount host:/NFS-path /path-of-mount-point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5242" y="692696"/>
            <a:ext cx="6589199" cy="11521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NFS Server-</a:t>
            </a:r>
            <a:br>
              <a:rPr lang="en-US" altLang="zh-TW" dirty="0"/>
            </a:br>
            <a:r>
              <a:rPr lang="en-US" altLang="zh-TW" dirty="0"/>
              <a:t>                         </a:t>
            </a:r>
            <a:r>
              <a:rPr lang="en-US" altLang="zh-TW" sz="2200" dirty="0"/>
              <a:t>Network File System1</a:t>
            </a:r>
            <a:r>
              <a:rPr lang="en-US" altLang="zh-TW" sz="1300" dirty="0"/>
              <a:t>-</a:t>
            </a:r>
            <a:r>
              <a:rPr lang="en-US" altLang="zh-TW" sz="2000" dirty="0"/>
              <a:t>Rocky9</a:t>
            </a:r>
            <a:endParaRPr lang="zh-TW" altLang="en-US" sz="20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4979" y="2708920"/>
            <a:ext cx="6894041" cy="377762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Install packages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sudo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dnf</a:t>
            </a:r>
            <a:r>
              <a:rPr lang="en-US" altLang="zh-TW" sz="2800" dirty="0">
                <a:solidFill>
                  <a:srgbClr val="0070C0"/>
                </a:solidFill>
              </a:rPr>
              <a:t> install </a:t>
            </a:r>
            <a:r>
              <a:rPr lang="en-US" altLang="zh-TW" sz="2800" dirty="0" err="1">
                <a:solidFill>
                  <a:srgbClr val="0070C0"/>
                </a:solidFill>
              </a:rPr>
              <a:t>nfs-utils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rpcbind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Start NFS server service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systemctl</a:t>
            </a:r>
            <a:r>
              <a:rPr lang="en-US" altLang="zh-TW" sz="2800" dirty="0">
                <a:solidFill>
                  <a:srgbClr val="0070C0"/>
                </a:solidFill>
              </a:rPr>
              <a:t> start </a:t>
            </a:r>
            <a:r>
              <a:rPr lang="en-US" altLang="zh-TW" sz="2800" dirty="0" err="1">
                <a:solidFill>
                  <a:srgbClr val="0070C0"/>
                </a:solidFill>
              </a:rPr>
              <a:t>nfs-server.service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Start NFS service at boot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systemctl</a:t>
            </a:r>
            <a:r>
              <a:rPr lang="en-US" altLang="zh-TW" sz="2800" dirty="0">
                <a:solidFill>
                  <a:srgbClr val="0070C0"/>
                </a:solidFill>
              </a:rPr>
              <a:t> enable </a:t>
            </a:r>
            <a:r>
              <a:rPr lang="en-US" altLang="zh-TW" sz="2800" dirty="0" err="1">
                <a:solidFill>
                  <a:srgbClr val="0070C0"/>
                </a:solidFill>
              </a:rPr>
              <a:t>nfs-server.service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5242" y="692696"/>
            <a:ext cx="6589199" cy="11521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NFS Server-</a:t>
            </a:r>
            <a:br>
              <a:rPr lang="en-US" altLang="zh-TW" dirty="0"/>
            </a:br>
            <a:r>
              <a:rPr lang="en-US" altLang="zh-TW" dirty="0"/>
              <a:t>                          </a:t>
            </a:r>
            <a:r>
              <a:rPr lang="en-US" altLang="zh-TW" sz="2200" dirty="0"/>
              <a:t>Network File System</a:t>
            </a:r>
            <a:r>
              <a:rPr lang="en-US" altLang="zh-TW" dirty="0"/>
              <a:t> </a:t>
            </a:r>
            <a:r>
              <a:rPr lang="en-US" altLang="zh-TW" sz="2000" dirty="0"/>
              <a:t>2</a:t>
            </a:r>
            <a:r>
              <a:rPr lang="en-US" altLang="zh-TW" sz="2000" i="1" dirty="0"/>
              <a:t>-</a:t>
            </a:r>
            <a:r>
              <a:rPr lang="en-US" altLang="zh-TW" sz="2000" dirty="0"/>
              <a:t>Rocky9</a:t>
            </a:r>
            <a:endParaRPr lang="zh-TW" altLang="en-US" sz="20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2240" y="1916832"/>
            <a:ext cx="6894041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/>
              <a:t>Export filesystem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0070C0"/>
                </a:solidFill>
              </a:rPr>
              <a:t>exportfs</a:t>
            </a:r>
            <a:r>
              <a:rPr lang="en-US" altLang="zh-TW" sz="2800" dirty="0">
                <a:solidFill>
                  <a:srgbClr val="0070C0"/>
                </a:solidFill>
              </a:rPr>
              <a:t> –o option client:/path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Allow NFS service 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firewall-</a:t>
            </a:r>
            <a:r>
              <a:rPr lang="en-US" altLang="zh-TW" sz="2800" dirty="0" err="1">
                <a:solidFill>
                  <a:srgbClr val="0070C0"/>
                </a:solidFill>
              </a:rPr>
              <a:t>cmd</a:t>
            </a:r>
            <a:r>
              <a:rPr lang="en-US" altLang="zh-TW" sz="2800" dirty="0">
                <a:solidFill>
                  <a:srgbClr val="0070C0"/>
                </a:solidFill>
              </a:rPr>
              <a:t> --add-service=</a:t>
            </a:r>
            <a:r>
              <a:rPr lang="en-US" altLang="zh-TW" sz="2800" dirty="0" err="1">
                <a:solidFill>
                  <a:srgbClr val="0070C0"/>
                </a:solidFill>
              </a:rPr>
              <a:t>nfs</a:t>
            </a:r>
            <a:r>
              <a:rPr lang="en-US" altLang="zh-TW" sz="2800" dirty="0">
                <a:solidFill>
                  <a:srgbClr val="0070C0"/>
                </a:solidFill>
              </a:rPr>
              <a:t> --permanent 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firewall-</a:t>
            </a:r>
            <a:r>
              <a:rPr lang="en-US" altLang="zh-TW" sz="2800" dirty="0" err="1">
                <a:solidFill>
                  <a:srgbClr val="0070C0"/>
                </a:solidFill>
              </a:rPr>
              <a:t>cmd</a:t>
            </a:r>
            <a:r>
              <a:rPr lang="en-US" altLang="zh-TW" sz="2800" dirty="0">
                <a:solidFill>
                  <a:srgbClr val="0070C0"/>
                </a:solidFill>
              </a:rPr>
              <a:t> --add-service= </a:t>
            </a:r>
            <a:r>
              <a:rPr lang="en-US" altLang="zh-TW" sz="2800" dirty="0" err="1">
                <a:solidFill>
                  <a:srgbClr val="0070C0"/>
                </a:solidFill>
              </a:rPr>
              <a:t>mountd</a:t>
            </a:r>
            <a:r>
              <a:rPr lang="en-US" altLang="zh-TW" sz="2800" dirty="0">
                <a:solidFill>
                  <a:srgbClr val="0070C0"/>
                </a:solidFill>
              </a:rPr>
              <a:t> --permanent 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firewall-</a:t>
            </a:r>
            <a:r>
              <a:rPr lang="en-US" altLang="zh-TW" sz="2800" dirty="0" err="1">
                <a:solidFill>
                  <a:srgbClr val="FF0000"/>
                </a:solidFill>
              </a:rPr>
              <a:t>cmd</a:t>
            </a:r>
            <a:r>
              <a:rPr lang="en-US" altLang="zh-TW" sz="2800" dirty="0">
                <a:solidFill>
                  <a:srgbClr val="FF0000"/>
                </a:solidFill>
              </a:rPr>
              <a:t> --reload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NFS server</a:t>
            </a:r>
            <a:br>
              <a:rPr lang="en-US" altLang="zh-TW" dirty="0"/>
            </a:br>
            <a:r>
              <a:rPr lang="en-US" altLang="zh-TW" dirty="0"/>
              <a:t>                                 </a:t>
            </a:r>
            <a:r>
              <a:rPr lang="en-US" altLang="zh-TW" sz="2200" dirty="0"/>
              <a:t>Network File System3-</a:t>
            </a:r>
            <a:r>
              <a:rPr lang="en-US" altLang="zh-TW" dirty="0"/>
              <a:t> </a:t>
            </a:r>
            <a:r>
              <a:rPr lang="en-US" altLang="zh-TW" sz="2000" dirty="0"/>
              <a:t>Rocky9</a:t>
            </a:r>
            <a:endParaRPr lang="en-US" altLang="zh-TW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844824"/>
            <a:ext cx="6894041" cy="3777622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Share next boot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Edit /</a:t>
            </a:r>
            <a:r>
              <a:rPr lang="en-US" altLang="zh-TW" sz="2800" dirty="0" err="1"/>
              <a:t>etc</a:t>
            </a:r>
            <a:r>
              <a:rPr lang="en-US" altLang="zh-TW" sz="2800" dirty="0"/>
              <a:t>/exports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/filesystem  </a:t>
            </a:r>
            <a:r>
              <a:rPr lang="en-US" altLang="zh-TW" sz="2800" dirty="0" err="1">
                <a:solidFill>
                  <a:srgbClr val="0070C0"/>
                </a:solidFill>
              </a:rPr>
              <a:t>client_ip</a:t>
            </a:r>
            <a:r>
              <a:rPr lang="en-US" altLang="zh-TW" sz="2800" dirty="0">
                <a:solidFill>
                  <a:srgbClr val="0070C0"/>
                </a:solidFill>
              </a:rPr>
              <a:t>(options)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/>
            <a:r>
              <a:rPr lang="en-US" altLang="zh-TW" sz="2600" dirty="0">
                <a:solidFill>
                  <a:schemeClr val="tx1"/>
                </a:solidFill>
              </a:rPr>
              <a:t>Options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rw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ro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TW" sz="2600" dirty="0" err="1">
                <a:solidFill>
                  <a:schemeClr val="tx1"/>
                </a:solidFill>
              </a:rPr>
              <a:t>no_root_squash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2855" y="660639"/>
            <a:ext cx="6589199" cy="1080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NFS client</a:t>
            </a:r>
            <a:br>
              <a:rPr lang="en-US" altLang="zh-TW" dirty="0"/>
            </a:br>
            <a:r>
              <a:rPr lang="en-US" altLang="zh-TW" dirty="0"/>
              <a:t>                           </a:t>
            </a:r>
            <a:r>
              <a:rPr lang="en-US" altLang="zh-TW" sz="2200" dirty="0"/>
              <a:t>Network File System</a:t>
            </a:r>
            <a:r>
              <a:rPr lang="en-US" altLang="zh-TW" dirty="0"/>
              <a:t> </a:t>
            </a:r>
            <a:r>
              <a:rPr lang="en-US" altLang="zh-TW" sz="2000" i="1" dirty="0"/>
              <a:t>4-</a:t>
            </a:r>
            <a:r>
              <a:rPr lang="en-US" altLang="zh-TW" dirty="0"/>
              <a:t> </a:t>
            </a:r>
            <a:r>
              <a:rPr lang="en-US" altLang="zh-TW" sz="2000" dirty="0"/>
              <a:t>Rocky9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2855" y="1772816"/>
            <a:ext cx="7125112" cy="482453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Determine mount point</a:t>
            </a:r>
            <a:endParaRPr lang="en-US" altLang="zh-TW" sz="2800" dirty="0"/>
          </a:p>
          <a:p>
            <a:pPr lvl="1"/>
            <a:r>
              <a:rPr lang="en-US" altLang="zh-TW" sz="2400" dirty="0"/>
              <a:t>If the mount point does not exist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 err="1">
                <a:solidFill>
                  <a:srgbClr val="0070C0"/>
                </a:solidFill>
              </a:rPr>
              <a:t>mkdir</a:t>
            </a:r>
            <a:r>
              <a:rPr lang="en-US" altLang="zh-TW" sz="2000" dirty="0">
                <a:solidFill>
                  <a:srgbClr val="0070C0"/>
                </a:solidFill>
              </a:rPr>
              <a:t> /path-of-mount-point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800" dirty="0"/>
              <a:t>Mount the network file system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mount host:/NFS-path /path-of-mount-point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271475" cy="9244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Analyzing and storing Logs</a:t>
            </a: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sz="2200" i="1" dirty="0"/>
              <a:t>syslog &amp; </a:t>
            </a:r>
            <a:r>
              <a:rPr lang="en-US" altLang="zh-TW" sz="2200" i="1" dirty="0" err="1"/>
              <a:t>logfiles</a:t>
            </a:r>
            <a:r>
              <a:rPr lang="en-US" altLang="zh-TW" sz="2200" i="1" dirty="0"/>
              <a:t>  1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Section 1 – Determine Log Destinations</a:t>
            </a:r>
            <a:endParaRPr lang="en-US" altLang="zh-TW" sz="2400" dirty="0"/>
          </a:p>
          <a:p>
            <a:r>
              <a:rPr lang="en-US" altLang="zh-TW" sz="2400" dirty="0"/>
              <a:t>Many programs use a standard protocol to send messages to </a:t>
            </a:r>
            <a:r>
              <a:rPr lang="en-US" altLang="zh-TW" sz="2400" dirty="0" err="1">
                <a:solidFill>
                  <a:srgbClr val="FF0000"/>
                </a:solidFill>
              </a:rPr>
              <a:t>rsyslogd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Each messages is </a:t>
            </a:r>
            <a:r>
              <a:rPr lang="en-US" altLang="zh-TW" sz="2400" dirty="0" err="1"/>
              <a:t>desribed</a:t>
            </a:r>
            <a:r>
              <a:rPr lang="en-US" altLang="zh-TW" sz="2400" dirty="0"/>
              <a:t> by a </a:t>
            </a:r>
            <a:r>
              <a:rPr lang="en-US" altLang="zh-TW" sz="2400" dirty="0">
                <a:solidFill>
                  <a:srgbClr val="FF0000"/>
                </a:solidFill>
              </a:rPr>
              <a:t>facility</a:t>
            </a:r>
            <a:r>
              <a:rPr lang="en-US" altLang="zh-TW" sz="2400" dirty="0"/>
              <a:t>(type of message) and a </a:t>
            </a:r>
            <a:r>
              <a:rPr lang="en-US" altLang="zh-TW" sz="2400" dirty="0">
                <a:solidFill>
                  <a:srgbClr val="FF0000"/>
                </a:solidFill>
              </a:rPr>
              <a:t>severity</a:t>
            </a:r>
            <a:r>
              <a:rPr lang="en-US" altLang="zh-TW" sz="2400" dirty="0"/>
              <a:t>(how important)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etc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rsyslog.conf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file uses the facility and </a:t>
            </a:r>
            <a:r>
              <a:rPr lang="en-US" altLang="zh-TW" sz="2400" dirty="0" err="1"/>
              <a:t>serverity</a:t>
            </a:r>
            <a:r>
              <a:rPr lang="en-US" altLang="zh-TW" sz="2400" dirty="0"/>
              <a:t> of the log message to determine where it gets stored in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5656" y="692696"/>
            <a:ext cx="6870700" cy="10801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err="1">
                <a:solidFill>
                  <a:schemeClr val="tx1"/>
                </a:solidFill>
              </a:rPr>
              <a:t>Rsyslogd</a:t>
            </a:r>
            <a:r>
              <a:rPr lang="en-US" altLang="zh-TW" sz="3200" dirty="0">
                <a:solidFill>
                  <a:schemeClr val="tx1"/>
                </a:solidFill>
              </a:rPr>
              <a:t> configuration file </a:t>
            </a:r>
            <a:r>
              <a:rPr lang="en-US" altLang="zh-TW" sz="3200" b="1" dirty="0"/>
              <a:t>					                      </a:t>
            </a:r>
            <a:r>
              <a:rPr lang="en-US" altLang="zh-TW" sz="2000" i="1" dirty="0"/>
              <a:t>syslog &amp; </a:t>
            </a:r>
            <a:r>
              <a:rPr lang="en-US" altLang="zh-TW" sz="2000" i="1" dirty="0" err="1"/>
              <a:t>logfiles</a:t>
            </a:r>
            <a:r>
              <a:rPr lang="en-US" altLang="zh-TW" sz="2000" i="1" dirty="0"/>
              <a:t> 2</a:t>
            </a:r>
            <a:endParaRPr lang="en-US" altLang="zh-TW" sz="2000" i="1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idx="1"/>
          </p:nvPr>
        </p:nvSpPr>
        <p:spPr>
          <a:xfrm>
            <a:off x="1371600" y="1844824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/etc/</a:t>
            </a:r>
            <a:r>
              <a:rPr lang="en-US" altLang="zh-TW" sz="2800" b="1" dirty="0" err="1">
                <a:solidFill>
                  <a:schemeClr val="tx2"/>
                </a:solidFill>
              </a:rPr>
              <a:t>rsyslog.conf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chemeClr val="hlink"/>
                </a:solidFill>
              </a:rPr>
              <a:t>selector</a:t>
            </a:r>
            <a:r>
              <a:rPr lang="en-US" altLang="zh-TW" sz="2400" b="1" dirty="0"/>
              <a:t>  </a:t>
            </a:r>
            <a:r>
              <a:rPr lang="en-US" altLang="zh-TW" sz="2400" b="1" dirty="0">
                <a:solidFill>
                  <a:schemeClr val="hlink"/>
                </a:solidFill>
              </a:rPr>
              <a:t>action</a:t>
            </a:r>
            <a:endParaRPr lang="en-US" altLang="zh-TW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/>
              <a:t>selector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 err="1">
                <a:solidFill>
                  <a:schemeClr val="tx2"/>
                </a:solidFill>
              </a:rPr>
              <a:t>facility.level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facility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auth, </a:t>
            </a:r>
            <a:r>
              <a:rPr lang="en-US" altLang="zh-TW" sz="2000" b="1" dirty="0" err="1">
                <a:solidFill>
                  <a:schemeClr val="tx2"/>
                </a:solidFill>
              </a:rPr>
              <a:t>authpriv</a:t>
            </a:r>
            <a:r>
              <a:rPr lang="en-US" altLang="zh-TW" sz="2000" b="1" dirty="0">
                <a:solidFill>
                  <a:schemeClr val="tx2"/>
                </a:solidFill>
              </a:rPr>
              <a:t>, </a:t>
            </a:r>
            <a:r>
              <a:rPr lang="en-US" altLang="zh-TW" sz="2000" b="1" dirty="0" err="1">
                <a:solidFill>
                  <a:schemeClr val="tx2"/>
                </a:solidFill>
              </a:rPr>
              <a:t>cron</a:t>
            </a:r>
            <a:r>
              <a:rPr lang="en-US" altLang="zh-TW" sz="2000" b="1" dirty="0">
                <a:solidFill>
                  <a:schemeClr val="tx2"/>
                </a:solidFill>
              </a:rPr>
              <a:t>, daemon, kern, </a:t>
            </a:r>
            <a:r>
              <a:rPr lang="en-US" altLang="zh-TW" sz="2000" b="1" dirty="0" err="1">
                <a:solidFill>
                  <a:schemeClr val="tx2"/>
                </a:solidFill>
              </a:rPr>
              <a:t>lpr</a:t>
            </a:r>
            <a:r>
              <a:rPr lang="en-US" altLang="zh-TW" sz="2000" b="1" dirty="0">
                <a:solidFill>
                  <a:schemeClr val="tx2"/>
                </a:solidFill>
              </a:rPr>
              <a:t>, mail, mark, news, </a:t>
            </a:r>
            <a:r>
              <a:rPr lang="en-US" altLang="zh-TW" sz="2000" b="1" dirty="0" err="1">
                <a:solidFill>
                  <a:schemeClr val="tx2"/>
                </a:solidFill>
              </a:rPr>
              <a:t>syslog</a:t>
            </a:r>
            <a:r>
              <a:rPr lang="en-US" altLang="zh-TW" sz="2000" b="1" dirty="0">
                <a:solidFill>
                  <a:schemeClr val="tx2"/>
                </a:solidFill>
              </a:rPr>
              <a:t> , user, </a:t>
            </a:r>
            <a:r>
              <a:rPr lang="en-US" altLang="zh-TW" sz="2000" b="1" dirty="0" err="1">
                <a:solidFill>
                  <a:schemeClr val="tx2"/>
                </a:solidFill>
              </a:rPr>
              <a:t>uucp</a:t>
            </a:r>
            <a:r>
              <a:rPr lang="en-US" altLang="zh-TW" sz="2000" b="1" dirty="0">
                <a:solidFill>
                  <a:schemeClr val="tx2"/>
                </a:solidFill>
              </a:rPr>
              <a:t>, local</a:t>
            </a:r>
            <a:r>
              <a:rPr lang="en-US" altLang="zh-TW" sz="2000" b="1" dirty="0">
                <a:solidFill>
                  <a:schemeClr val="tx2"/>
                </a:solidFill>
                <a:latin typeface="+mn-ea"/>
              </a:rPr>
              <a:t>0</a:t>
            </a:r>
            <a:r>
              <a:rPr lang="en-US" altLang="zh-TW" sz="2000" b="1" dirty="0">
                <a:solidFill>
                  <a:schemeClr val="tx2"/>
                </a:solidFill>
              </a:rPr>
              <a:t>~7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*</a:t>
            </a:r>
            <a:r>
              <a:rPr lang="en-US" altLang="zh-TW" sz="2000" b="1" dirty="0"/>
              <a:t>   all facility</a:t>
            </a:r>
            <a:endParaRPr lang="en-US" altLang="zh-TW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level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err="1">
                <a:solidFill>
                  <a:schemeClr val="tx2"/>
                </a:solidFill>
              </a:rPr>
              <a:t>emerg</a:t>
            </a:r>
            <a:r>
              <a:rPr lang="en-US" altLang="zh-TW" sz="2000" b="1" dirty="0">
                <a:solidFill>
                  <a:schemeClr val="tx2"/>
                </a:solidFill>
              </a:rPr>
              <a:t>, alert, </a:t>
            </a:r>
            <a:r>
              <a:rPr lang="en-US" altLang="zh-TW" sz="2000" b="1" dirty="0" err="1">
                <a:solidFill>
                  <a:schemeClr val="tx2"/>
                </a:solidFill>
              </a:rPr>
              <a:t>crit</a:t>
            </a:r>
            <a:r>
              <a:rPr lang="en-US" altLang="zh-TW" sz="2000" b="1" dirty="0">
                <a:solidFill>
                  <a:schemeClr val="tx2"/>
                </a:solidFill>
              </a:rPr>
              <a:t>, err, warning, notice, info, debug</a:t>
            </a:r>
            <a:endParaRPr lang="en-US" altLang="zh-TW" sz="18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none</a:t>
            </a:r>
            <a:r>
              <a:rPr lang="en-US" altLang="zh-TW" sz="2000" b="1" dirty="0"/>
              <a:t>   used to </a:t>
            </a:r>
            <a:r>
              <a:rPr lang="en-US" altLang="zh-TW" sz="2000" b="1" dirty="0" err="1"/>
              <a:t>diable</a:t>
            </a:r>
            <a:r>
              <a:rPr lang="en-US" altLang="zh-TW" sz="2000" b="1" dirty="0"/>
              <a:t> a particular facility</a:t>
            </a:r>
            <a:endParaRPr lang="en-US" altLang="zh-TW" sz="2000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chemeClr val="tx2"/>
                </a:solidFill>
              </a:rPr>
              <a:t>*</a:t>
            </a:r>
            <a:r>
              <a:rPr lang="en-US" altLang="zh-TW" sz="2000" b="1" dirty="0"/>
              <a:t>	all levels</a:t>
            </a:r>
            <a:endParaRPr lang="en-US" altLang="zh-TW" sz="2000" b="1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err="1">
                <a:solidFill>
                  <a:schemeClr val="tx1"/>
                </a:solidFill>
              </a:rPr>
              <a:t>Rsyslogd</a:t>
            </a:r>
            <a:r>
              <a:rPr lang="en-US" altLang="zh-TW" sz="3200" dirty="0">
                <a:solidFill>
                  <a:schemeClr val="tx1"/>
                </a:solidFill>
              </a:rPr>
              <a:t> configuration file </a:t>
            </a:r>
            <a:r>
              <a:rPr lang="en-US" altLang="zh-TW" sz="3200" b="1" dirty="0"/>
              <a:t>					</a:t>
            </a:r>
            <a:r>
              <a:rPr lang="en-US" altLang="zh-TW" sz="2000" dirty="0"/>
              <a:t>      </a:t>
            </a:r>
            <a:r>
              <a:rPr lang="zh-TW" altLang="en-US" sz="2000" dirty="0"/>
              <a:t>                             </a:t>
            </a:r>
            <a:r>
              <a:rPr lang="en-US" altLang="zh-TW" sz="2000" i="1" dirty="0"/>
              <a:t>syslog &amp; </a:t>
            </a:r>
            <a:r>
              <a:rPr lang="en-US" altLang="zh-TW" sz="2000" i="1" dirty="0" err="1"/>
              <a:t>logfiles</a:t>
            </a:r>
            <a:r>
              <a:rPr lang="en-US" altLang="zh-TW" sz="2000" i="1" dirty="0"/>
              <a:t> 3</a:t>
            </a:r>
            <a:endParaRPr lang="en-US" altLang="zh-TW" sz="2000" i="1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idx="1"/>
          </p:nvPr>
        </p:nvSpPr>
        <p:spPr>
          <a:xfrm>
            <a:off x="1547664" y="1909543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action</a:t>
            </a:r>
            <a:endParaRPr lang="en-US" altLang="zh-TW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Filename</a:t>
            </a:r>
            <a:r>
              <a:rPr lang="en-US" altLang="zh-TW" sz="2400" dirty="0"/>
              <a:t>	must be full path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| </a:t>
            </a:r>
            <a:r>
              <a:rPr lang="en-US" altLang="zh-TW" sz="2400" dirty="0" err="1">
                <a:solidFill>
                  <a:schemeClr val="hlink"/>
                </a:solidFill>
              </a:rPr>
              <a:t>pipefile</a:t>
            </a:r>
            <a:r>
              <a:rPr lang="en-US" altLang="zh-TW" sz="2400" dirty="0"/>
              <a:t>	logging to a named pipe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Terminal</a:t>
            </a:r>
            <a:r>
              <a:rPr lang="en-US" altLang="zh-TW" sz="2400" dirty="0"/>
              <a:t>	must be /dev/console or </a:t>
            </a:r>
            <a:r>
              <a:rPr lang="en-US" altLang="zh-TW" sz="2400" dirty="0" err="1"/>
              <a:t>tty</a:t>
            </a:r>
            <a:r>
              <a:rPr lang="en-US" altLang="zh-TW" sz="2400" dirty="0"/>
              <a:t>	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@hostname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@</a:t>
            </a:r>
            <a:r>
              <a:rPr lang="en-US" altLang="zh-TW" sz="2400" dirty="0" err="1">
                <a:solidFill>
                  <a:schemeClr val="hlink"/>
                </a:solidFill>
              </a:rPr>
              <a:t>ipaddr</a:t>
            </a:r>
            <a:r>
              <a:rPr lang="en-US" altLang="zh-TW" sz="2400" dirty="0"/>
              <a:t>	messages are forwarded to the </a:t>
            </a:r>
            <a:r>
              <a:rPr lang="en-US" altLang="zh-TW" sz="2400" dirty="0" err="1"/>
              <a:t>syslogd</a:t>
            </a:r>
            <a:r>
              <a:rPr lang="en-US" altLang="zh-TW" sz="2400" dirty="0"/>
              <a:t> on the named host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:omusrmsg:user1,user2,...</a:t>
            </a:r>
            <a:r>
              <a:rPr lang="en-US" altLang="zh-TW" sz="2400" dirty="0"/>
              <a:t> 	message written to the terminals of users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hlink"/>
                </a:solidFill>
              </a:rPr>
              <a:t>omusrmsg</a:t>
            </a:r>
            <a:r>
              <a:rPr lang="en-US" altLang="zh-TW" sz="2400" dirty="0">
                <a:solidFill>
                  <a:schemeClr val="hlink"/>
                </a:solidFill>
              </a:rPr>
              <a:t>:* </a:t>
            </a:r>
            <a:r>
              <a:rPr lang="en-US" altLang="zh-TW" sz="2400" dirty="0"/>
              <a:t>		message written to the terminals of all logged-in users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虛擬化好處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能善用</a:t>
            </a:r>
            <a:r>
              <a:rPr lang="en-US" altLang="zh-TW" dirty="0"/>
              <a:t>CPU</a:t>
            </a:r>
            <a:r>
              <a:rPr lang="zh-TW" altLang="en-US" dirty="0"/>
              <a:t>、</a:t>
            </a:r>
            <a:r>
              <a:rPr lang="en-US" altLang="zh-TW" dirty="0"/>
              <a:t>MEM </a:t>
            </a:r>
            <a:r>
              <a:rPr lang="zh-TW" altLang="en-US" dirty="0"/>
              <a:t>資源</a:t>
            </a:r>
            <a:endParaRPr lang="en-US" altLang="zh-TW" dirty="0"/>
          </a:p>
          <a:p>
            <a:r>
              <a:rPr lang="zh-TW" altLang="en-US" dirty="0"/>
              <a:t>省空間</a:t>
            </a:r>
            <a:endParaRPr lang="en-US" altLang="zh-TW" dirty="0"/>
          </a:p>
          <a:p>
            <a:r>
              <a:rPr lang="zh-TW" altLang="en-US" dirty="0"/>
              <a:t>省電</a:t>
            </a:r>
            <a:endParaRPr lang="en-US" altLang="zh-TW" dirty="0"/>
          </a:p>
          <a:p>
            <a:r>
              <a:rPr lang="zh-TW" altLang="en-US" dirty="0"/>
              <a:t>能避免因硬體故障、維修而服務中斷的時間過長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6589199" cy="993007"/>
          </a:xfrm>
        </p:spPr>
        <p:txBody>
          <a:bodyPr lIns="92075" tIns="46038" rIns="92075" bIns="46038" anchor="ctr">
            <a:normAutofit fontScale="90000"/>
          </a:bodyPr>
          <a:lstStyle/>
          <a:p>
            <a:pPr algn="l" eaLnBrk="1" hangingPunct="1"/>
            <a:r>
              <a:rPr lang="en-US" altLang="zh-TW" sz="3200" dirty="0" err="1">
                <a:solidFill>
                  <a:schemeClr val="tx1"/>
                </a:solidFill>
              </a:rPr>
              <a:t>Rsyslogd</a:t>
            </a:r>
            <a:br>
              <a:rPr lang="en-US" altLang="zh-TW" sz="3200" b="1" dirty="0"/>
            </a:br>
            <a:r>
              <a:rPr lang="en-US" altLang="zh-TW" sz="3200" b="1" dirty="0"/>
              <a:t>	</a:t>
            </a:r>
            <a:r>
              <a:rPr lang="en-US" altLang="zh-TW" sz="2000" dirty="0"/>
              <a:t>                                              </a:t>
            </a:r>
            <a:r>
              <a:rPr lang="en-US" altLang="zh-TW" sz="2000" i="1" dirty="0"/>
              <a:t>syslog &amp; </a:t>
            </a:r>
            <a:r>
              <a:rPr lang="en-US" altLang="zh-TW" sz="2000" i="1" dirty="0" err="1"/>
              <a:t>logfiles</a:t>
            </a:r>
            <a:r>
              <a:rPr lang="en-US" altLang="zh-TW" sz="2000" i="1" dirty="0"/>
              <a:t> 4</a:t>
            </a:r>
            <a:endParaRPr lang="en-US" altLang="zh-TW" sz="2000" i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988840"/>
            <a:ext cx="6984776" cy="4713528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TW" sz="2800" dirty="0">
                <a:solidFill>
                  <a:schemeClr val="tx2"/>
                </a:solidFill>
              </a:rPr>
              <a:t>Start </a:t>
            </a:r>
            <a:r>
              <a:rPr lang="en-US" altLang="zh-TW" sz="2800" dirty="0" err="1">
                <a:solidFill>
                  <a:schemeClr val="tx2"/>
                </a:solidFill>
              </a:rPr>
              <a:t>rsyslogd</a:t>
            </a:r>
            <a:r>
              <a:rPr lang="en-US" altLang="zh-TW" sz="2800" dirty="0">
                <a:solidFill>
                  <a:schemeClr val="tx2"/>
                </a:solidFill>
              </a:rPr>
              <a:t> to receive remote messages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systemctl</a:t>
            </a:r>
            <a:r>
              <a:rPr lang="en-US" altLang="zh-TW" sz="2800" dirty="0">
                <a:solidFill>
                  <a:srgbClr val="FF0000"/>
                </a:solidFill>
              </a:rPr>
              <a:t> start </a:t>
            </a:r>
            <a:r>
              <a:rPr lang="en-US" altLang="zh-TW" sz="2800" dirty="0" err="1">
                <a:solidFill>
                  <a:srgbClr val="FF0000"/>
                </a:solidFill>
              </a:rPr>
              <a:t>rsyslog.service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start </a:t>
            </a:r>
            <a:r>
              <a:rPr lang="en-US" altLang="zh-TW" sz="2800" dirty="0" err="1"/>
              <a:t>rsyslog</a:t>
            </a:r>
            <a:r>
              <a:rPr lang="en-US" altLang="zh-TW" sz="2800" dirty="0"/>
              <a:t> service at boot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systemctl</a:t>
            </a:r>
            <a:r>
              <a:rPr lang="en-US" altLang="zh-TW" sz="2800" dirty="0">
                <a:solidFill>
                  <a:srgbClr val="FF0000"/>
                </a:solidFill>
              </a:rPr>
              <a:t> enable </a:t>
            </a:r>
            <a:r>
              <a:rPr lang="en-US" altLang="zh-TW" sz="2800" dirty="0" err="1">
                <a:solidFill>
                  <a:srgbClr val="FF0000"/>
                </a:solidFill>
              </a:rPr>
              <a:t>rsyslog.service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Restart </a:t>
            </a:r>
            <a:r>
              <a:rPr lang="en-US" altLang="zh-TW" sz="2800" dirty="0" err="1"/>
              <a:t>rsyslogd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systemctl</a:t>
            </a:r>
            <a:r>
              <a:rPr lang="en-US" altLang="zh-TW" sz="2800" dirty="0">
                <a:solidFill>
                  <a:srgbClr val="FF0000"/>
                </a:solidFill>
              </a:rPr>
              <a:t> restart </a:t>
            </a:r>
            <a:r>
              <a:rPr lang="en-US" altLang="zh-TW" sz="2800" dirty="0" err="1">
                <a:solidFill>
                  <a:srgbClr val="FF0000"/>
                </a:solidFill>
              </a:rPr>
              <a:t>rsyslog.server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kill -1 $(cat /</a:t>
            </a:r>
            <a:r>
              <a:rPr lang="en-US" altLang="zh-TW" sz="2800" dirty="0" err="1">
                <a:solidFill>
                  <a:srgbClr val="FF0000"/>
                </a:solidFill>
              </a:rPr>
              <a:t>var</a:t>
            </a:r>
            <a:r>
              <a:rPr lang="en-US" altLang="zh-TW" sz="2800" dirty="0">
                <a:solidFill>
                  <a:srgbClr val="FF0000"/>
                </a:solidFill>
              </a:rPr>
              <a:t>/run/</a:t>
            </a:r>
            <a:r>
              <a:rPr lang="en-US" altLang="zh-TW" sz="2800" dirty="0" err="1">
                <a:solidFill>
                  <a:srgbClr val="FF0000"/>
                </a:solidFill>
              </a:rPr>
              <a:t>syslogd.pid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kill -HUP $(cat /</a:t>
            </a:r>
            <a:r>
              <a:rPr lang="en-US" altLang="zh-TW" sz="2800" dirty="0" err="1">
                <a:solidFill>
                  <a:srgbClr val="FF0000"/>
                </a:solidFill>
              </a:rPr>
              <a:t>var</a:t>
            </a:r>
            <a:r>
              <a:rPr lang="en-US" altLang="zh-TW" sz="2800" dirty="0">
                <a:solidFill>
                  <a:srgbClr val="FF0000"/>
                </a:solidFill>
              </a:rPr>
              <a:t>/run/</a:t>
            </a:r>
            <a:r>
              <a:rPr lang="en-US" altLang="zh-TW" sz="2800" dirty="0" err="1">
                <a:solidFill>
                  <a:srgbClr val="FF0000"/>
                </a:solidFill>
              </a:rPr>
              <a:t>rsyslogd.pid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b="1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3163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400" dirty="0"/>
              <a:t>Log server</a:t>
            </a:r>
            <a:br>
              <a:rPr lang="en-US" altLang="zh-TW" sz="5400" b="1" dirty="0"/>
            </a:br>
            <a:r>
              <a:rPr lang="en-US" altLang="zh-TW" sz="5400" b="1" dirty="0"/>
              <a:t>	</a:t>
            </a:r>
            <a:r>
              <a:rPr lang="en-US" altLang="zh-TW" dirty="0"/>
              <a:t>                                 </a:t>
            </a:r>
            <a:r>
              <a:rPr lang="en-US" altLang="zh-TW" sz="1800" i="1" dirty="0"/>
              <a:t>syslog &amp; </a:t>
            </a:r>
            <a:r>
              <a:rPr lang="en-US" altLang="zh-TW" sz="1800" i="1" dirty="0" err="1"/>
              <a:t>logfiles</a:t>
            </a:r>
            <a:r>
              <a:rPr lang="en-US" altLang="zh-TW" sz="1800" i="1" dirty="0"/>
              <a:t> 5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solidFill>
                  <a:schemeClr val="tx2"/>
                </a:solidFill>
              </a:rPr>
              <a:t>Act as log server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/>
            <a:r>
              <a:rPr lang="en-US" altLang="zh-TW" sz="2400" dirty="0"/>
              <a:t>Edit 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rsyslog.conf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/>
            <a:r>
              <a:rPr lang="en-US" altLang="zh-TW" sz="2400" dirty="0">
                <a:solidFill>
                  <a:srgbClr val="00B0F0"/>
                </a:solidFill>
              </a:rPr>
              <a:t>UDP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ModLoad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imudp</a:t>
            </a:r>
            <a:endParaRPr lang="en-US" altLang="zh-TW" sz="2200" dirty="0"/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UDPServerRun</a:t>
            </a:r>
            <a:r>
              <a:rPr lang="en-US" altLang="zh-TW" sz="2200" dirty="0"/>
              <a:t> 514</a:t>
            </a:r>
            <a:endParaRPr lang="en-US" altLang="zh-TW" sz="2200" dirty="0"/>
          </a:p>
          <a:p>
            <a:pPr lvl="1"/>
            <a:r>
              <a:rPr lang="en-US" altLang="zh-TW" sz="2400" dirty="0">
                <a:solidFill>
                  <a:schemeClr val="accent1"/>
                </a:solidFill>
              </a:rPr>
              <a:t>TCP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ModLoad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imtcp</a:t>
            </a:r>
            <a:endParaRPr lang="en-US" altLang="zh-TW" sz="2200" dirty="0"/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InputTCPServerRun</a:t>
            </a:r>
            <a:r>
              <a:rPr lang="en-US" altLang="zh-TW" sz="2200" dirty="0"/>
              <a:t> 514</a:t>
            </a:r>
            <a:endParaRPr lang="en-US" altLang="zh-TW" sz="22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TW" sz="3200" dirty="0">
                <a:solidFill>
                  <a:schemeClr val="tx1"/>
                </a:solidFill>
              </a:rPr>
              <a:t>Make entries in the system log</a:t>
            </a:r>
            <a:r>
              <a:rPr lang="en-US" altLang="zh-TW" sz="3200" dirty="0"/>
              <a:t>    </a:t>
            </a:r>
            <a:br>
              <a:rPr lang="en-US" altLang="zh-TW" sz="3200" dirty="0"/>
            </a:br>
            <a:r>
              <a:rPr lang="en-US" altLang="zh-TW" sz="3200" dirty="0"/>
              <a:t>		                      </a:t>
            </a:r>
            <a:r>
              <a:rPr lang="en-US" altLang="zh-TW" sz="2000" i="1" dirty="0"/>
              <a:t>syslog &amp; </a:t>
            </a:r>
            <a:r>
              <a:rPr lang="en-US" altLang="zh-TW" sz="2000" i="1" dirty="0" err="1"/>
              <a:t>logfiles</a:t>
            </a:r>
            <a:r>
              <a:rPr lang="en-US" altLang="zh-TW" sz="2000" i="1" dirty="0"/>
              <a:t> 6</a:t>
            </a:r>
            <a:endParaRPr lang="en-US" altLang="zh-TW" sz="2000" i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4031704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logger [-p </a:t>
            </a:r>
            <a:r>
              <a:rPr lang="en-US" altLang="zh-TW" sz="2400" dirty="0" err="1">
                <a:solidFill>
                  <a:srgbClr val="FF0000"/>
                </a:solidFill>
              </a:rPr>
              <a:t>pri</a:t>
            </a:r>
            <a:r>
              <a:rPr lang="en-US" altLang="zh-TW" sz="2400" dirty="0">
                <a:solidFill>
                  <a:srgbClr val="FF0000"/>
                </a:solidFill>
              </a:rPr>
              <a:t>] [message...]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chemeClr val="tx2"/>
                </a:solidFill>
              </a:rPr>
              <a:t>-p </a:t>
            </a:r>
            <a:r>
              <a:rPr lang="en-US" altLang="zh-TW" sz="2400" dirty="0" err="1"/>
              <a:t>pri</a:t>
            </a:r>
            <a:r>
              <a:rPr lang="en-US" altLang="zh-TW" sz="2400" dirty="0"/>
              <a:t> 		enter the message with the specified priority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tx2"/>
                </a:solidFill>
              </a:rPr>
              <a:t>message 	</a:t>
            </a:r>
            <a:r>
              <a:rPr lang="en-US" altLang="zh-TW" sz="2400" dirty="0"/>
              <a:t>message to log</a:t>
            </a:r>
            <a:endParaRPr lang="en-US" altLang="zh-TW" sz="2400" dirty="0"/>
          </a:p>
          <a:p>
            <a:endParaRPr lang="en-US" altLang="zh-TW" dirty="0"/>
          </a:p>
          <a:p>
            <a:pPr eaLnBrk="1" hangingPunct="1"/>
            <a:endParaRPr lang="en-US" altLang="zh-TW" b="1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3163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400" dirty="0"/>
              <a:t>Log server-1</a:t>
            </a:r>
            <a:br>
              <a:rPr lang="en-US" altLang="zh-TW" sz="5400" b="1" dirty="0"/>
            </a:br>
            <a:r>
              <a:rPr lang="en-US" altLang="zh-TW" sz="5400" b="1" dirty="0"/>
              <a:t>	</a:t>
            </a:r>
            <a:r>
              <a:rPr lang="en-US" altLang="zh-TW" dirty="0"/>
              <a:t>                                 </a:t>
            </a:r>
            <a:r>
              <a:rPr lang="en-US" altLang="zh-TW" sz="2000" dirty="0"/>
              <a:t>rocky9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solidFill>
                  <a:schemeClr val="tx2"/>
                </a:solidFill>
              </a:rPr>
              <a:t>Act as log server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/>
            <a:r>
              <a:rPr lang="en-US" altLang="zh-TW" sz="2400" dirty="0"/>
              <a:t>Edit 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rsyslog.conf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/>
            <a:r>
              <a:rPr lang="en-US" altLang="zh-TW" sz="2400" dirty="0">
                <a:solidFill>
                  <a:srgbClr val="00B0F0"/>
                </a:solidFill>
              </a:rPr>
              <a:t>UDP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ModLoad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imudp</a:t>
            </a:r>
            <a:endParaRPr lang="en-US" altLang="zh-TW" sz="2200" dirty="0"/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UDPServerRun</a:t>
            </a:r>
            <a:r>
              <a:rPr lang="en-US" altLang="zh-TW" sz="2200" dirty="0"/>
              <a:t> 514</a:t>
            </a:r>
            <a:endParaRPr lang="en-US" altLang="zh-TW" sz="2200" dirty="0"/>
          </a:p>
          <a:p>
            <a:pPr lvl="1"/>
            <a:r>
              <a:rPr lang="en-US" altLang="zh-TW" sz="2400" dirty="0">
                <a:solidFill>
                  <a:schemeClr val="accent1"/>
                </a:solidFill>
              </a:rPr>
              <a:t>TCP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ModLoad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imtcp</a:t>
            </a:r>
            <a:endParaRPr lang="en-US" altLang="zh-TW" sz="2200" dirty="0"/>
          </a:p>
          <a:p>
            <a:pPr lvl="2"/>
            <a:r>
              <a:rPr lang="en-US" altLang="zh-TW" sz="2200" dirty="0"/>
              <a:t>$</a:t>
            </a:r>
            <a:r>
              <a:rPr lang="en-US" altLang="zh-TW" sz="2200" dirty="0" err="1"/>
              <a:t>InputTCPServerRun</a:t>
            </a:r>
            <a:r>
              <a:rPr lang="en-US" altLang="zh-TW" sz="2200" dirty="0"/>
              <a:t> 514</a:t>
            </a:r>
            <a:endParaRPr lang="en-US" altLang="zh-TW" sz="22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6589199" cy="993007"/>
          </a:xfrm>
        </p:spPr>
        <p:txBody>
          <a:bodyPr lIns="92075" tIns="46038" rIns="92075" bIns="46038" anchor="ctr">
            <a:normAutofit fontScale="90000"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Log server-2</a:t>
            </a:r>
            <a:br>
              <a:rPr lang="en-US" altLang="zh-TW" sz="3200" b="1" dirty="0"/>
            </a:br>
            <a:r>
              <a:rPr lang="en-US" altLang="zh-TW" sz="3200" b="1" dirty="0"/>
              <a:t>	</a:t>
            </a:r>
            <a:r>
              <a:rPr lang="en-US" altLang="zh-TW" sz="2000" dirty="0"/>
              <a:t> rocky9</a:t>
            </a:r>
            <a:endParaRPr lang="en-US" altLang="zh-TW" sz="2000" i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2852936"/>
            <a:ext cx="7632848" cy="4713528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altLang="zh-TW" sz="2800" dirty="0">
                <a:solidFill>
                  <a:schemeClr val="tx2"/>
                </a:solidFill>
              </a:rPr>
              <a:t>Start </a:t>
            </a:r>
            <a:r>
              <a:rPr lang="en-US" altLang="zh-TW" sz="2800" dirty="0" err="1">
                <a:solidFill>
                  <a:schemeClr val="tx2"/>
                </a:solidFill>
              </a:rPr>
              <a:t>rsyslogd</a:t>
            </a:r>
            <a:r>
              <a:rPr lang="en-US" altLang="zh-TW" sz="2800" dirty="0">
                <a:solidFill>
                  <a:schemeClr val="tx2"/>
                </a:solidFill>
              </a:rPr>
              <a:t> to receive remote messages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start 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rsyslog.service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800" dirty="0"/>
              <a:t>start </a:t>
            </a:r>
            <a:r>
              <a:rPr lang="en-US" altLang="zh-TW" sz="2800" dirty="0" err="1"/>
              <a:t>rsyslog</a:t>
            </a:r>
            <a:r>
              <a:rPr lang="en-US" altLang="zh-TW" sz="2800" dirty="0"/>
              <a:t> service at boot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enable 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rsyslog.service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800" dirty="0"/>
              <a:t>Restart </a:t>
            </a:r>
            <a:r>
              <a:rPr lang="en-US" altLang="zh-TW" sz="2800" dirty="0" err="1"/>
              <a:t>rsyslogd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systemctl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restart 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rsyslog.server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800" dirty="0"/>
              <a:t>Allow syslog service in firewall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firewall-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cmd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–permanent --add-port=514/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tcp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firewall-</a:t>
            </a:r>
            <a:r>
              <a:rPr lang="en-US" altLang="zh-TW" sz="2800" dirty="0" err="1">
                <a:solidFill>
                  <a:schemeClr val="accent2">
                    <a:lumMod val="50000"/>
                  </a:schemeClr>
                </a:solidFill>
              </a:rPr>
              <a:t>cmd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 –permanent --reload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b="1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3163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400" dirty="0"/>
              <a:t>Log client-1</a:t>
            </a:r>
            <a:br>
              <a:rPr lang="en-US" altLang="zh-TW" sz="5400" b="1" dirty="0"/>
            </a:br>
            <a:r>
              <a:rPr lang="en-US" altLang="zh-TW" sz="5400" b="1" dirty="0"/>
              <a:t>	</a:t>
            </a:r>
            <a:r>
              <a:rPr lang="en-US" altLang="zh-TW" dirty="0"/>
              <a:t>                                 </a:t>
            </a:r>
            <a:r>
              <a:rPr lang="en-US" altLang="zh-TW" sz="2000" dirty="0"/>
              <a:t>rocky9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dirty="0"/>
              <a:t>Edit 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etc</a:t>
            </a:r>
            <a:r>
              <a:rPr lang="en-US" altLang="zh-TW" sz="2400" dirty="0">
                <a:solidFill>
                  <a:srgbClr val="00B0F0"/>
                </a:solidFill>
              </a:rPr>
              <a:t>/</a:t>
            </a:r>
            <a:r>
              <a:rPr lang="en-US" altLang="zh-TW" sz="2400" dirty="0" err="1">
                <a:solidFill>
                  <a:srgbClr val="00B0F0"/>
                </a:solidFill>
              </a:rPr>
              <a:t>rsyslog.conf</a:t>
            </a:r>
            <a:r>
              <a:rPr lang="en-US" altLang="zh-TW" sz="2400" dirty="0">
                <a:solidFill>
                  <a:srgbClr val="00B0F0"/>
                </a:solidFill>
              </a:rPr>
              <a:t> </a:t>
            </a:r>
            <a:r>
              <a:rPr lang="en-US" altLang="zh-TW" sz="2400" dirty="0"/>
              <a:t>and append  the following line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action(Type=“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omfwd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” Target=“server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ip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” Port=“514” Protocol=“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</a:rPr>
              <a:t>tcp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”)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6589199" cy="993007"/>
          </a:xfrm>
        </p:spPr>
        <p:txBody>
          <a:bodyPr lIns="92075" tIns="46038" rIns="92075" bIns="46038" anchor="ctr">
            <a:normAutofit fontScale="90000"/>
          </a:bodyPr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Log client-2</a:t>
            </a:r>
            <a:br>
              <a:rPr lang="en-US" altLang="zh-TW" sz="3200" b="1" dirty="0"/>
            </a:br>
            <a:r>
              <a:rPr lang="en-US" altLang="zh-TW" sz="3200" b="1" dirty="0"/>
              <a:t>	</a:t>
            </a:r>
            <a:r>
              <a:rPr lang="en-US" altLang="zh-TW" sz="2000" dirty="0"/>
              <a:t> rocky9</a:t>
            </a:r>
            <a:endParaRPr lang="en-US" altLang="zh-TW" sz="2000" i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2144472"/>
            <a:ext cx="6984776" cy="4713528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TW" sz="2800" dirty="0">
                <a:solidFill>
                  <a:schemeClr val="tx2"/>
                </a:solidFill>
              </a:rPr>
              <a:t>Start </a:t>
            </a:r>
            <a:r>
              <a:rPr lang="en-US" altLang="zh-TW" sz="2800" dirty="0" err="1">
                <a:solidFill>
                  <a:schemeClr val="tx2"/>
                </a:solidFill>
              </a:rPr>
              <a:t>rsyslogd</a:t>
            </a:r>
            <a:r>
              <a:rPr lang="en-US" altLang="zh-TW" sz="2800" dirty="0">
                <a:solidFill>
                  <a:schemeClr val="tx2"/>
                </a:solidFill>
              </a:rPr>
              <a:t> to reload new config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systemctl</a:t>
            </a:r>
            <a:r>
              <a:rPr lang="en-US" altLang="zh-TW" sz="2800" dirty="0">
                <a:solidFill>
                  <a:srgbClr val="FF0000"/>
                </a:solidFill>
              </a:rPr>
              <a:t> restart </a:t>
            </a:r>
            <a:r>
              <a:rPr lang="en-US" altLang="zh-TW" sz="2800" dirty="0" err="1">
                <a:solidFill>
                  <a:srgbClr val="FF0000"/>
                </a:solidFill>
              </a:rPr>
              <a:t>rsyslog.service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b="1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548680"/>
            <a:ext cx="6589199" cy="1280890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zh-TW" sz="3200" dirty="0">
                <a:solidFill>
                  <a:schemeClr val="tx1"/>
                </a:solidFill>
              </a:rPr>
              <a:t>Logging policies</a:t>
            </a:r>
            <a:br>
              <a:rPr lang="en-US" altLang="zh-TW" sz="3200" dirty="0">
                <a:solidFill>
                  <a:schemeClr val="hlink"/>
                </a:solidFill>
              </a:rPr>
            </a:br>
            <a:r>
              <a:rPr lang="en-US" altLang="zh-TW" sz="3200" dirty="0"/>
              <a:t> 					</a:t>
            </a:r>
            <a:r>
              <a:rPr lang="en-US" altLang="zh-TW" sz="2000" dirty="0"/>
              <a:t>                </a:t>
            </a:r>
            <a:r>
              <a:rPr lang="en-US" altLang="zh-TW" sz="2000" i="1" dirty="0"/>
              <a:t>syslog &amp; </a:t>
            </a:r>
            <a:r>
              <a:rPr lang="en-US" altLang="zh-TW" sz="2000" i="1" dirty="0" err="1"/>
              <a:t>logfiles</a:t>
            </a:r>
            <a:r>
              <a:rPr lang="en-US" altLang="zh-TW" sz="2000" i="1" dirty="0"/>
              <a:t>   7</a:t>
            </a:r>
            <a:endParaRPr lang="en-US" altLang="zh-TW" sz="2000" i="1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1547664" y="1988840"/>
            <a:ext cx="7200800" cy="4464496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r>
              <a:rPr lang="en-US" altLang="zh-TW" dirty="0"/>
              <a:t>Logs are “rotated” to keep them from filling up the file system containing /</a:t>
            </a:r>
            <a:r>
              <a:rPr lang="en-US" altLang="zh-TW" dirty="0" err="1"/>
              <a:t>var</a:t>
            </a:r>
            <a:r>
              <a:rPr lang="en-US" altLang="zh-TW" dirty="0"/>
              <a:t>/log</a:t>
            </a:r>
            <a:endParaRPr lang="en-US" altLang="zh-TW" dirty="0"/>
          </a:p>
          <a:p>
            <a:r>
              <a:rPr lang="en-US" altLang="zh-TW" dirty="0"/>
              <a:t> when a log file is rotated, it is renamed with an extension indicating the date on which it was rotated. Ex. /</a:t>
            </a:r>
            <a:r>
              <a:rPr lang="en-US" altLang="zh-TW" dirty="0" err="1"/>
              <a:t>var</a:t>
            </a:r>
            <a:r>
              <a:rPr lang="en-US" altLang="zh-TW" dirty="0"/>
              <a:t>/log/messages-20120523 </a:t>
            </a:r>
            <a:endParaRPr lang="en-US" altLang="zh-TW" dirty="0"/>
          </a:p>
          <a:p>
            <a:r>
              <a:rPr lang="en-US" altLang="zh-TW" dirty="0"/>
              <a:t>Once the old log file is rotated, a new log file is created and the service that writes to it is notified</a:t>
            </a:r>
            <a:endParaRPr lang="en-US" altLang="zh-TW" dirty="0"/>
          </a:p>
          <a:p>
            <a:r>
              <a:rPr lang="en-US" altLang="zh-TW" dirty="0"/>
              <a:t>After a certain number of rotations(typically after four weeks), the old log file is discarded to conserve disk space</a:t>
            </a:r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 err="1"/>
              <a:t>cron</a:t>
            </a:r>
            <a:r>
              <a:rPr lang="en-US" altLang="zh-TW" dirty="0"/>
              <a:t> job runs the </a:t>
            </a:r>
            <a:r>
              <a:rPr lang="en-US" altLang="zh-TW" dirty="0" err="1">
                <a:solidFill>
                  <a:srgbClr val="FF0000"/>
                </a:solidFill>
              </a:rPr>
              <a:t>logrotate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program daily to see if any logs need to be rotated</a:t>
            </a:r>
            <a:endParaRPr lang="en-US" altLang="zh-TW" dirty="0"/>
          </a:p>
          <a:p>
            <a:r>
              <a:rPr lang="en-US" altLang="zh-TW" dirty="0"/>
              <a:t>Most log files are rotated weekly, but </a:t>
            </a:r>
            <a:r>
              <a:rPr lang="en-US" altLang="zh-TW" dirty="0" err="1"/>
              <a:t>logrotate</a:t>
            </a:r>
            <a:r>
              <a:rPr lang="en-US" altLang="zh-TW" dirty="0"/>
              <a:t> rotates some faster, or slower, or when they reach a certain size</a:t>
            </a:r>
            <a:endParaRPr lang="zh-TW" alt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605650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Locate and analyze a log summary report                  </a:t>
            </a:r>
            <a:r>
              <a:rPr lang="en-US" altLang="zh-TW" sz="2200" i="1" dirty="0"/>
              <a:t>syslog &amp; </a:t>
            </a:r>
            <a:r>
              <a:rPr lang="en-US" altLang="zh-TW" sz="2200" i="1" dirty="0" err="1"/>
              <a:t>logfiles</a:t>
            </a:r>
            <a:r>
              <a:rPr lang="en-US" altLang="zh-TW" sz="2200" i="1" dirty="0"/>
              <a:t>  8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901578"/>
            <a:ext cx="7200800" cy="447975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800" dirty="0"/>
              <a:t>Install </a:t>
            </a:r>
            <a:r>
              <a:rPr lang="en-US" altLang="zh-TW" sz="2800" dirty="0" err="1"/>
              <a:t>logwatch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pacakge</a:t>
            </a:r>
            <a:endParaRPr lang="en-US" altLang="zh-TW" sz="2800" dirty="0"/>
          </a:p>
          <a:p>
            <a:r>
              <a:rPr lang="en-US" altLang="zh-TW" sz="2800" dirty="0" err="1"/>
              <a:t>logwatch</a:t>
            </a:r>
            <a:r>
              <a:rPr lang="en-US" altLang="zh-TW" sz="2800" dirty="0"/>
              <a:t> runs daily to generate report</a:t>
            </a:r>
            <a:endParaRPr lang="en-US" altLang="zh-TW" sz="2800" dirty="0"/>
          </a:p>
          <a:p>
            <a:r>
              <a:rPr lang="en-US" altLang="zh-TW" sz="2800" dirty="0"/>
              <a:t>Report is e-mailed to the local root account</a:t>
            </a:r>
            <a:endParaRPr lang="en-US" altLang="zh-TW" sz="2800" dirty="0"/>
          </a:p>
          <a:p>
            <a:r>
              <a:rPr lang="en-US" altLang="zh-TW" sz="2600" dirty="0"/>
              <a:t>Copy  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usr</a:t>
            </a:r>
            <a:r>
              <a:rPr lang="en-US" altLang="zh-TW" sz="2600" dirty="0">
                <a:solidFill>
                  <a:srgbClr val="00B0F0"/>
                </a:solidFill>
              </a:rPr>
              <a:t>/share/</a:t>
            </a:r>
            <a:r>
              <a:rPr lang="en-US" altLang="zh-TW" sz="2600" dirty="0" err="1">
                <a:solidFill>
                  <a:srgbClr val="00B0F0"/>
                </a:solidFill>
              </a:rPr>
              <a:t>logwatch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default.conf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logwatch.conf</a:t>
            </a:r>
            <a:r>
              <a:rPr lang="en-US" altLang="zh-TW" sz="2600" dirty="0">
                <a:solidFill>
                  <a:srgbClr val="00B0F0"/>
                </a:solidFill>
              </a:rPr>
              <a:t>   /</a:t>
            </a:r>
            <a:r>
              <a:rPr lang="en-US" altLang="zh-TW" sz="2600" dirty="0" err="1">
                <a:solidFill>
                  <a:srgbClr val="00B0F0"/>
                </a:solidFill>
              </a:rPr>
              <a:t>etc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logwatch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conf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logwatch.conf</a:t>
            </a:r>
            <a:endParaRPr lang="en-US" altLang="zh-TW" sz="2600" dirty="0">
              <a:solidFill>
                <a:srgbClr val="00B0F0"/>
              </a:solidFill>
            </a:endParaRPr>
          </a:p>
          <a:p>
            <a:r>
              <a:rPr lang="en-US" altLang="zh-TW" sz="2800" dirty="0"/>
              <a:t>Change email address (/</a:t>
            </a:r>
            <a:r>
              <a:rPr lang="en-US" altLang="zh-TW" sz="2800" dirty="0" err="1"/>
              <a:t>etc</a:t>
            </a:r>
            <a:r>
              <a:rPr lang="en-US" altLang="zh-TW" sz="2800" dirty="0"/>
              <a:t>/</a:t>
            </a:r>
            <a:r>
              <a:rPr lang="en-US" altLang="zh-TW" sz="2800" dirty="0" err="1"/>
              <a:t>logwatch</a:t>
            </a:r>
            <a:r>
              <a:rPr lang="en-US" altLang="zh-TW" sz="2800" dirty="0"/>
              <a:t>/</a:t>
            </a:r>
            <a:r>
              <a:rPr lang="en-US" altLang="zh-TW" sz="2800" dirty="0" err="1"/>
              <a:t>conf</a:t>
            </a:r>
            <a:r>
              <a:rPr lang="en-US" altLang="zh-TW" sz="2800" dirty="0"/>
              <a:t>/</a:t>
            </a:r>
            <a:r>
              <a:rPr lang="en-US" altLang="zh-TW" sz="2800" dirty="0" err="1"/>
              <a:t>logwatch.conf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 lvl="1"/>
            <a:r>
              <a:rPr lang="en-US" altLang="zh-TW" sz="2600" dirty="0" err="1"/>
              <a:t>MailTo</a:t>
            </a:r>
            <a:r>
              <a:rPr lang="en-US" altLang="zh-TW" sz="2600" dirty="0"/>
              <a:t> = </a:t>
            </a:r>
            <a:r>
              <a:rPr lang="en-US" altLang="zh-TW" sz="2600" dirty="0" err="1"/>
              <a:t>user@where</a:t>
            </a:r>
            <a:endParaRPr lang="en-US" altLang="zh-TW" sz="2400" dirty="0"/>
          </a:p>
          <a:p>
            <a:r>
              <a:rPr lang="en-US" altLang="zh-TW" sz="2800" dirty="0"/>
              <a:t>Run daily</a:t>
            </a:r>
            <a:endParaRPr lang="en-US" altLang="zh-TW" sz="2800" dirty="0"/>
          </a:p>
          <a:p>
            <a:pPr lvl="1"/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etc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 err="1">
                <a:solidFill>
                  <a:srgbClr val="00B0F0"/>
                </a:solidFill>
              </a:rPr>
              <a:t>cron.daily</a:t>
            </a:r>
            <a:r>
              <a:rPr lang="en-US" altLang="zh-TW" sz="2600" dirty="0">
                <a:solidFill>
                  <a:srgbClr val="00B0F0"/>
                </a:solidFill>
              </a:rPr>
              <a:t>/</a:t>
            </a:r>
            <a:r>
              <a:rPr lang="en-US" altLang="zh-TW" sz="2600" dirty="0">
                <a:solidFill>
                  <a:srgbClr val="00B0F0"/>
                </a:solidFill>
                <a:latin typeface="+mn-ea"/>
              </a:rPr>
              <a:t>0</a:t>
            </a:r>
            <a:r>
              <a:rPr lang="en-US" altLang="zh-TW" sz="2600" dirty="0">
                <a:solidFill>
                  <a:srgbClr val="00B0F0"/>
                </a:solidFill>
              </a:rPr>
              <a:t>logwatch</a:t>
            </a:r>
            <a:endParaRPr lang="en-US" altLang="zh-TW" sz="2600" dirty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71101"/>
            <a:ext cx="6870700" cy="1116360"/>
          </a:xfr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Three kinds of Job scheduling</a:t>
            </a:r>
            <a:br>
              <a:rPr lang="en-US" altLang="zh-TW" sz="3200" dirty="0">
                <a:solidFill>
                  <a:schemeClr val="tx1"/>
                </a:solidFill>
              </a:rPr>
            </a:br>
            <a:r>
              <a:rPr lang="en-US" altLang="zh-TW" sz="2400" b="1" dirty="0"/>
              <a:t>		                                      </a:t>
            </a:r>
            <a:r>
              <a:rPr lang="en-US" altLang="zh-TW" sz="2000" i="1" dirty="0"/>
              <a:t>Job scheduling    1</a:t>
            </a:r>
            <a:endParaRPr lang="en-US" altLang="zh-TW" sz="2000" i="1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700808"/>
            <a:ext cx="7772400" cy="4114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800" dirty="0"/>
              <a:t>Every day at specific time(</a:t>
            </a:r>
            <a:r>
              <a:rPr lang="en-US" altLang="zh-TW" sz="2800" dirty="0" err="1"/>
              <a:t>cron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crontab</a:t>
            </a:r>
            <a:r>
              <a:rPr lang="en-US" altLang="zh-TW" sz="2800" dirty="0">
                <a:solidFill>
                  <a:srgbClr val="FF0000"/>
                </a:solidFill>
              </a:rPr>
              <a:t> [-u user] file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crontab</a:t>
            </a:r>
            <a:r>
              <a:rPr lang="en-US" altLang="zh-TW" sz="2800" dirty="0">
                <a:solidFill>
                  <a:srgbClr val="FF0000"/>
                </a:solidFill>
              </a:rPr>
              <a:t> [-u user] [-e| -l | -r] 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-u user </a:t>
            </a:r>
            <a:r>
              <a:rPr lang="en-US" altLang="zh-TW" sz="2800" dirty="0"/>
              <a:t>specify the user whose </a:t>
            </a:r>
            <a:r>
              <a:rPr lang="en-US" altLang="zh-TW" sz="2800" dirty="0" err="1"/>
              <a:t>contab</a:t>
            </a:r>
            <a:r>
              <a:rPr lang="en-US" altLang="zh-TW" sz="2800" dirty="0"/>
              <a:t> is to be tweaked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-e</a:t>
            </a:r>
            <a:r>
              <a:rPr lang="en-US" altLang="zh-TW" sz="2800" dirty="0"/>
              <a:t>	edit </a:t>
            </a:r>
            <a:r>
              <a:rPr lang="en-US" altLang="zh-TW" sz="2800" dirty="0" err="1"/>
              <a:t>crontab</a:t>
            </a:r>
            <a:r>
              <a:rPr lang="en-US" altLang="zh-TW" sz="2800" dirty="0"/>
              <a:t> file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Arial" panose="020B0604020202020204"/>
              </a:rPr>
              <a:t>–</a:t>
            </a:r>
            <a:r>
              <a:rPr lang="en-US" altLang="zh-TW" sz="2800" dirty="0">
                <a:solidFill>
                  <a:srgbClr val="FF0000"/>
                </a:solidFill>
              </a:rPr>
              <a:t>l</a:t>
            </a:r>
            <a:r>
              <a:rPr lang="en-US" altLang="zh-TW" sz="2800" dirty="0"/>
              <a:t>	list  </a:t>
            </a:r>
            <a:r>
              <a:rPr lang="en-US" altLang="zh-TW" sz="2800" dirty="0" err="1"/>
              <a:t>crontab</a:t>
            </a:r>
            <a:r>
              <a:rPr lang="en-US" altLang="zh-TW" sz="2800" dirty="0"/>
              <a:t> file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-r 	</a:t>
            </a:r>
            <a:r>
              <a:rPr lang="en-US" altLang="zh-TW" sz="2800" dirty="0"/>
              <a:t>remove </a:t>
            </a:r>
            <a:r>
              <a:rPr lang="en-US" altLang="zh-TW" sz="2800" dirty="0" err="1"/>
              <a:t>crontab</a:t>
            </a:r>
            <a:r>
              <a:rPr lang="en-US" altLang="zh-TW" sz="2800" dirty="0"/>
              <a:t> file</a:t>
            </a:r>
            <a:endParaRPr lang="en-US" altLang="zh-TW" sz="2800" dirty="0"/>
          </a:p>
          <a:p>
            <a:endParaRPr lang="en-US" altLang="zh-TW" b="1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199313" cy="11953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Using the keyboard with </a:t>
            </a:r>
            <a:r>
              <a:rPr lang="en-US" altLang="zh-TW" sz="4000" dirty="0" err="1"/>
              <a:t>unix</a:t>
            </a:r>
            <a:endParaRPr lang="en-US" altLang="zh-TW" sz="40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406826" y="170080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b="1" dirty="0"/>
              <a:t>The first terminals : </a:t>
            </a:r>
            <a:r>
              <a:rPr lang="en-US" altLang="zh-TW" sz="2400" b="1" dirty="0">
                <a:hlinkClick r:id="rId1"/>
              </a:rPr>
              <a:t>Teletype ASR33</a:t>
            </a:r>
            <a:endParaRPr lang="en-US" altLang="zh-TW" sz="2400" b="1" dirty="0"/>
          </a:p>
          <a:p>
            <a:pPr eaLnBrk="1" hangingPunct="1">
              <a:buFontTx/>
              <a:buNone/>
            </a:pPr>
            <a:endParaRPr lang="en-US" altLang="zh-TW" b="1" dirty="0"/>
          </a:p>
          <a:p>
            <a:pPr eaLnBrk="1" hangingPunct="1"/>
            <a:endParaRPr lang="en-US" altLang="zh-TW" b="1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688" y="476672"/>
            <a:ext cx="6589199" cy="1280890"/>
          </a:xfrm>
          <a:noFill/>
        </p:spPr>
        <p:txBody>
          <a:bodyPr lIns="92075" tIns="46038" rIns="92075" bIns="46038" anchor="ctr"/>
          <a:lstStyle/>
          <a:p>
            <a:r>
              <a:rPr lang="en-US" altLang="zh-TW" sz="3200" dirty="0" err="1">
                <a:solidFill>
                  <a:schemeClr val="tx1"/>
                </a:solidFill>
              </a:rPr>
              <a:t>Crontab</a:t>
            </a:r>
            <a:r>
              <a:rPr lang="en-US" altLang="zh-TW" sz="3200" dirty="0">
                <a:solidFill>
                  <a:schemeClr val="tx1"/>
                </a:solidFill>
              </a:rPr>
              <a:t> file format</a:t>
            </a:r>
            <a:r>
              <a:rPr lang="en-US" altLang="zh-TW" sz="2400" dirty="0"/>
              <a:t>			                                              			                           </a:t>
            </a:r>
            <a:r>
              <a:rPr lang="en-US" altLang="zh-TW" sz="2000" i="1" dirty="0"/>
              <a:t>Job scheduling    2</a:t>
            </a:r>
            <a:endParaRPr lang="en-US" altLang="zh-TW" sz="2000" i="1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788015"/>
            <a:ext cx="7772400" cy="4114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minutes 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day-of-month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month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weekday</a:t>
            </a:r>
            <a:r>
              <a:rPr lang="en-US" altLang="zh-TW" sz="2800" dirty="0">
                <a:solidFill>
                  <a:schemeClr val="tx2"/>
                </a:solidFill>
              </a:rPr>
              <a:t>  command</a:t>
            </a:r>
            <a:endParaRPr lang="en-US" altLang="zh-TW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altLang="zh-TW" sz="2800" dirty="0">
                <a:solidFill>
                  <a:schemeClr val="tx2"/>
                </a:solidFill>
              </a:rPr>
              <a:t>	</a:t>
            </a:r>
            <a:r>
              <a:rPr lang="en-US" altLang="zh-TW" sz="2800" dirty="0"/>
              <a:t>				SHELL, PATH, MAILTO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</a:rPr>
              <a:t>minutes</a:t>
            </a:r>
            <a:r>
              <a:rPr lang="en-US" altLang="zh-TW" sz="2800" dirty="0"/>
              <a:t> 				0-59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hours </a:t>
            </a:r>
            <a:r>
              <a:rPr lang="en-US" altLang="zh-TW" sz="2800" dirty="0"/>
              <a:t>					0-23</a:t>
            </a:r>
            <a:endParaRPr lang="en-US" altLang="zh-TW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day-of-month</a:t>
            </a:r>
            <a:r>
              <a:rPr lang="en-US" altLang="zh-TW" sz="2800" dirty="0"/>
              <a:t> 		1-31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month</a:t>
            </a:r>
            <a:r>
              <a:rPr lang="en-US" altLang="zh-TW" sz="2800" dirty="0"/>
              <a:t> 					1-12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weekday</a:t>
            </a:r>
            <a:r>
              <a:rPr lang="en-US" altLang="zh-TW" sz="2800" dirty="0"/>
              <a:t> 				0-6</a:t>
            </a:r>
            <a:endParaRPr lang="en-US" altLang="zh-TW" sz="280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70700" cy="1123528"/>
          </a:xfrm>
          <a:noFill/>
        </p:spPr>
        <p:txBody>
          <a:bodyPr lIns="92075" tIns="46038" rIns="92075" bIns="46038" anchor="ctr"/>
          <a:lstStyle/>
          <a:p>
            <a:r>
              <a:rPr lang="zh-TW" altLang="en-US" dirty="0">
                <a:ea typeface="標楷體" panose="03000509000000000000" pitchFamily="65" charset="-120"/>
              </a:rPr>
              <a:t>課程簡介</a:t>
            </a:r>
            <a:r>
              <a:rPr lang="zh-TW" altLang="en-US" dirty="0"/>
              <a:t>	</a:t>
            </a:r>
            <a:r>
              <a:rPr lang="zh-TW" altLang="en-US" sz="2400" dirty="0"/>
              <a:t> </a:t>
            </a:r>
            <a:r>
              <a:rPr lang="zh-TW" altLang="en-US" dirty="0"/>
              <a:t>			  </a:t>
            </a:r>
            <a:r>
              <a:rPr lang="en-US" altLang="zh-TW" sz="2400" dirty="0"/>
              <a:t>1</a:t>
            </a:r>
            <a:endParaRPr lang="en-US" altLang="zh-TW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1772816"/>
            <a:ext cx="5904656" cy="4104456"/>
          </a:xfrm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r>
              <a:rPr lang="en-US" altLang="zh-TW" sz="3300" dirty="0"/>
              <a:t>What is Unix</a:t>
            </a:r>
            <a:endParaRPr lang="en-US" altLang="zh-TW" sz="3300" dirty="0"/>
          </a:p>
          <a:p>
            <a:pPr eaLnBrk="1" hangingPunct="1"/>
            <a:r>
              <a:rPr lang="en-US" altLang="zh-TW" sz="3300" dirty="0">
                <a:ea typeface="標楷體" panose="03000509000000000000" pitchFamily="65" charset="-120"/>
              </a:rPr>
              <a:t>Introduction to Unix</a:t>
            </a:r>
            <a:endParaRPr lang="en-US" altLang="zh-TW" sz="3300" dirty="0"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sz="3300" dirty="0">
                <a:ea typeface="標楷體" panose="03000509000000000000" pitchFamily="65" charset="-120"/>
              </a:rPr>
              <a:t>Unix file system</a:t>
            </a:r>
            <a:endParaRPr lang="en-US" altLang="zh-TW" sz="3300" dirty="0"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sz="3300" dirty="0">
                <a:ea typeface="標楷體" panose="03000509000000000000" pitchFamily="65" charset="-120"/>
              </a:rPr>
              <a:t>utilities</a:t>
            </a:r>
            <a:endParaRPr lang="en-US" altLang="zh-TW" sz="3300" dirty="0"/>
          </a:p>
          <a:p>
            <a:r>
              <a:rPr lang="en-US" altLang="zh-TW" sz="3300" dirty="0"/>
              <a:t>Account management</a:t>
            </a:r>
            <a:endParaRPr lang="en-US" altLang="zh-TW" sz="3300" dirty="0"/>
          </a:p>
          <a:p>
            <a:r>
              <a:rPr lang="en-US" altLang="zh-TW" sz="3300" dirty="0"/>
              <a:t>File system</a:t>
            </a:r>
            <a:r>
              <a:rPr lang="zh-TW" altLang="en-US" sz="3300" dirty="0"/>
              <a:t> </a:t>
            </a:r>
            <a:r>
              <a:rPr lang="en-US" altLang="zh-TW" sz="3300" dirty="0"/>
              <a:t>management</a:t>
            </a:r>
            <a:endParaRPr lang="en-US" altLang="zh-TW" sz="3300" dirty="0"/>
          </a:p>
          <a:p>
            <a:r>
              <a:rPr lang="en-US" altLang="zh-TW" sz="3300" dirty="0"/>
              <a:t>Startup &amp; Shutdown</a:t>
            </a:r>
            <a:endParaRPr lang="en-US" altLang="zh-TW" sz="3300" dirty="0"/>
          </a:p>
          <a:p>
            <a:r>
              <a:rPr lang="en-US" altLang="zh-TW" sz="3300" dirty="0"/>
              <a:t>TCP/IP network management</a:t>
            </a:r>
            <a:endParaRPr lang="en-US" altLang="zh-TW" sz="3300" dirty="0"/>
          </a:p>
          <a:p>
            <a:endParaRPr lang="en-US" altLang="zh-TW" sz="3600" b="1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630695"/>
            <a:ext cx="6870700" cy="1052736"/>
          </a:xfrm>
        </p:spPr>
        <p:txBody>
          <a:bodyPr/>
          <a:lstStyle/>
          <a:p>
            <a:pPr eaLnBrk="1" hangingPunct="1"/>
            <a:r>
              <a:rPr lang="en-US" altLang="zh-TW" dirty="0"/>
              <a:t>Control keys</a:t>
            </a:r>
            <a:endParaRPr lang="en-US" altLang="zh-TW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350963" y="170080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800" dirty="0" err="1"/>
              <a:t>intr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^C</a:t>
            </a:r>
            <a:r>
              <a:rPr lang="en-US" altLang="zh-TW" sz="2800" dirty="0"/>
              <a:t> 	quit </a:t>
            </a:r>
            <a:r>
              <a:rPr lang="en-US" altLang="zh-TW" sz="2800" dirty="0">
                <a:solidFill>
                  <a:srgbClr val="FF0000"/>
                </a:solidFill>
              </a:rPr>
              <a:t>^\</a:t>
            </a:r>
            <a:r>
              <a:rPr lang="en-US" altLang="zh-TW" sz="2800" dirty="0"/>
              <a:t>	erase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TW" sz="2800" dirty="0"/>
              <a:t>	</a:t>
            </a:r>
            <a:r>
              <a:rPr lang="en-US" altLang="zh-TW" sz="2800" dirty="0" err="1"/>
              <a:t>werase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^W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kill </a:t>
            </a:r>
            <a:r>
              <a:rPr lang="en-US" altLang="zh-TW" sz="2800" dirty="0">
                <a:solidFill>
                  <a:srgbClr val="FF0000"/>
                </a:solidFill>
              </a:rPr>
              <a:t>^U</a:t>
            </a:r>
            <a:r>
              <a:rPr lang="en-US" altLang="zh-TW" sz="2800" dirty="0"/>
              <a:t>	</a:t>
            </a:r>
            <a:r>
              <a:rPr lang="en-US" altLang="zh-TW" sz="2800" dirty="0" err="1"/>
              <a:t>eof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^D</a:t>
            </a:r>
            <a:r>
              <a:rPr lang="en-US" altLang="zh-TW" sz="2800" dirty="0"/>
              <a:t>	start	  </a:t>
            </a:r>
            <a:r>
              <a:rPr lang="en-US" altLang="zh-TW" sz="2800" dirty="0">
                <a:solidFill>
                  <a:srgbClr val="FF0000"/>
                </a:solidFill>
              </a:rPr>
              <a:t>^Q</a:t>
            </a:r>
            <a:r>
              <a:rPr lang="en-US" altLang="zh-TW" sz="2800" dirty="0"/>
              <a:t>	stop </a:t>
            </a:r>
            <a:r>
              <a:rPr lang="en-US" altLang="zh-TW" sz="2800" dirty="0">
                <a:solidFill>
                  <a:srgbClr val="FF0000"/>
                </a:solidFill>
              </a:rPr>
              <a:t>^S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err="1"/>
              <a:t>susp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^Z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800" dirty="0">
                <a:solidFill>
                  <a:schemeClr val="tx1"/>
                </a:solidFill>
              </a:rPr>
              <a:t>List the keys</a:t>
            </a:r>
            <a:r>
              <a:rPr lang="en-US" altLang="zh-TW" sz="2800" dirty="0">
                <a:solidFill>
                  <a:schemeClr val="hlink"/>
                </a:solidFill>
              </a:rPr>
              <a:t>	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stty</a:t>
            </a:r>
            <a:r>
              <a:rPr lang="en-US" altLang="zh-TW" sz="2800" dirty="0">
                <a:solidFill>
                  <a:srgbClr val="FF0000"/>
                </a:solidFill>
              </a:rPr>
              <a:t> -a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800" dirty="0">
                <a:solidFill>
                  <a:schemeClr val="tx1"/>
                </a:solidFill>
              </a:rPr>
              <a:t>Change the keys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stty</a:t>
            </a:r>
            <a:r>
              <a:rPr lang="en-US" altLang="zh-TW" sz="2800" dirty="0">
                <a:solidFill>
                  <a:srgbClr val="FF0000"/>
                </a:solidFill>
              </a:rPr>
              <a:t> erase ^H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The online </a:t>
            </a:r>
            <a:r>
              <a:rPr lang="en-US" altLang="zh-TW" dirty="0" err="1"/>
              <a:t>unix</a:t>
            </a:r>
            <a:r>
              <a:rPr lang="en-US" altLang="zh-TW" dirty="0"/>
              <a:t> manual</a:t>
            </a:r>
            <a:endParaRPr lang="en-US" altLang="zh-TW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426920" y="1772816"/>
            <a:ext cx="6591985" cy="3777622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Display the online manual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man </a:t>
            </a:r>
            <a:r>
              <a:rPr lang="en-US" altLang="zh-TW" sz="3200" i="1" dirty="0">
                <a:solidFill>
                  <a:srgbClr val="FF0000"/>
                </a:solidFill>
              </a:rPr>
              <a:t>name</a:t>
            </a:r>
            <a:endParaRPr lang="en-US" altLang="zh-TW" sz="3200" i="1" dirty="0">
              <a:solidFill>
                <a:srgbClr val="FF0000"/>
              </a:solidFill>
            </a:endParaRPr>
          </a:p>
          <a:p>
            <a:r>
              <a:rPr lang="en-US" altLang="zh-TW" sz="3200" i="1" dirty="0">
                <a:solidFill>
                  <a:srgbClr val="FF0000"/>
                </a:solidFill>
              </a:rPr>
              <a:t>name </a:t>
            </a:r>
            <a:r>
              <a:rPr lang="en-US" altLang="zh-TW" sz="3200" dirty="0">
                <a:solidFill>
                  <a:srgbClr val="FF0000"/>
                </a:solidFill>
              </a:rPr>
              <a:t>online manual name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3200" dirty="0"/>
              <a:t>Press </a:t>
            </a:r>
            <a:r>
              <a:rPr lang="en-US" altLang="zh-TW" sz="3200" dirty="0">
                <a:solidFill>
                  <a:srgbClr val="FF0000"/>
                </a:solidFill>
              </a:rPr>
              <a:t>&lt;space&gt; </a:t>
            </a:r>
            <a:r>
              <a:rPr lang="en-US" altLang="zh-TW" sz="3200" dirty="0"/>
              <a:t>to display next page</a:t>
            </a:r>
            <a:endParaRPr lang="en-US" altLang="zh-TW" sz="3200" dirty="0"/>
          </a:p>
          <a:p>
            <a:pPr eaLnBrk="1" hangingPunct="1"/>
            <a:r>
              <a:rPr lang="en-US" altLang="zh-TW" sz="3200" dirty="0"/>
              <a:t>press </a:t>
            </a:r>
            <a:r>
              <a:rPr lang="en-US" altLang="zh-TW" sz="3200" dirty="0">
                <a:solidFill>
                  <a:srgbClr val="FF0000"/>
                </a:solidFill>
              </a:rPr>
              <a:t>q</a:t>
            </a:r>
            <a:r>
              <a:rPr lang="en-US" altLang="zh-TW" sz="3200" dirty="0"/>
              <a:t> to quit displaying manual page</a:t>
            </a:r>
            <a:endParaRPr lang="en-US" altLang="zh-TW" sz="3200" dirty="0"/>
          </a:p>
          <a:p>
            <a:pPr eaLnBrk="1" hangingPunct="1">
              <a:buFontTx/>
              <a:buNone/>
            </a:pPr>
            <a:endParaRPr lang="en-US" altLang="zh-TW" b="1" dirty="0"/>
          </a:p>
          <a:p>
            <a:pPr lvl="1" eaLnBrk="1" hangingPunct="1"/>
            <a:endParaRPr lang="en-US" altLang="zh-TW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099" y="548680"/>
            <a:ext cx="7486650" cy="8640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/>
              <a:t>The format of a manual page</a:t>
            </a:r>
            <a:br>
              <a:rPr lang="en-US" altLang="zh-TW" sz="4000" dirty="0"/>
            </a:br>
            <a:br>
              <a:rPr lang="en-US" altLang="zh-TW" sz="4000" dirty="0"/>
            </a:br>
            <a:br>
              <a:rPr lang="en-US" altLang="zh-TW" sz="4000" dirty="0"/>
            </a:br>
            <a:br>
              <a:rPr lang="en-US" altLang="zh-TW" sz="4000" dirty="0"/>
            </a:br>
            <a:br>
              <a:rPr lang="en-US" altLang="zh-TW" sz="4000" dirty="0"/>
            </a:b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4000" dirty="0"/>
              <a:t>	</a:t>
            </a:r>
            <a:endParaRPr lang="en-US" altLang="zh-TW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16224" y="16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NAME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name &amp; purpose of the command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SYNOPSIS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syntax of the command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DESCRIPTION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full description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OPTIONS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detail of options</a:t>
            </a:r>
            <a:endParaRPr lang="en-US" altLang="zh-TW" sz="2400" dirty="0">
              <a:solidFill>
                <a:srgbClr val="00CC5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標題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6870700" cy="9158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The format of a manual page</a:t>
            </a:r>
            <a:endParaRPr lang="zh-TW" altLang="en-US" sz="3600" dirty="0"/>
          </a:p>
        </p:txBody>
      </p:sp>
      <p:sp>
        <p:nvSpPr>
          <p:cNvPr id="54274" name="內容版面配置區 2"/>
          <p:cNvSpPr>
            <a:spLocks noGrp="1"/>
          </p:cNvSpPr>
          <p:nvPr>
            <p:ph idx="1"/>
          </p:nvPr>
        </p:nvSpPr>
        <p:spPr>
          <a:xfrm>
            <a:off x="1331640" y="1772816"/>
            <a:ext cx="6591985" cy="377762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Exit status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diagnostic, return value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B0F0"/>
                </a:solidFill>
              </a:rPr>
              <a:t>ENVIRONMENT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shell environment variables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FILES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list of files important to this command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00B0F0"/>
                </a:solidFill>
              </a:rPr>
              <a:t>SEE ALSO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where to look for related information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63934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Manual sections</a:t>
            </a:r>
            <a:endParaRPr lang="en-US" altLang="zh-TW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844824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800" b="1" dirty="0"/>
              <a:t>		            			                            </a:t>
            </a:r>
            <a:r>
              <a:rPr lang="en-US" altLang="zh-TW" sz="2800" b="1" dirty="0"/>
              <a:t>		</a:t>
            </a:r>
            <a:r>
              <a:rPr lang="en-US" altLang="zh-TW" sz="1800" b="1" dirty="0">
                <a:solidFill>
                  <a:schemeClr val="tx2"/>
                </a:solidFill>
              </a:rPr>
              <a:t>BSD       </a:t>
            </a:r>
            <a:r>
              <a:rPr lang="en-US" altLang="zh-TW" sz="1800" b="1" dirty="0" err="1">
                <a:solidFill>
                  <a:schemeClr val="tx2"/>
                </a:solidFill>
              </a:rPr>
              <a:t>SystemV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user commands						</a:t>
            </a:r>
            <a:r>
              <a:rPr lang="en-US" altLang="zh-TW" sz="2800" dirty="0">
                <a:solidFill>
                  <a:srgbClr val="00B0F0"/>
                </a:solidFill>
              </a:rPr>
              <a:t>1		1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system calls &amp; kernel error code	</a:t>
            </a:r>
            <a:r>
              <a:rPr lang="en-US" altLang="zh-TW" sz="2800" dirty="0">
                <a:solidFill>
                  <a:srgbClr val="00B0F0"/>
                </a:solidFill>
              </a:rPr>
              <a:t>2		2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library calls							</a:t>
            </a:r>
            <a:r>
              <a:rPr lang="en-US" altLang="zh-TW" dirty="0">
                <a:solidFill>
                  <a:srgbClr val="00B0F0"/>
                </a:solidFill>
              </a:rPr>
              <a:t>3		3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standard file formats				</a:t>
            </a:r>
            <a:r>
              <a:rPr lang="en-US" altLang="zh-TW" dirty="0">
                <a:solidFill>
                  <a:srgbClr val="00B0F0"/>
                </a:solidFill>
              </a:rPr>
              <a:t>5		4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Miscellaneous: character sets,	</a:t>
            </a:r>
            <a:r>
              <a:rPr lang="en-US" altLang="zh-TW" dirty="0">
                <a:solidFill>
                  <a:srgbClr val="00B0F0"/>
                </a:solidFill>
              </a:rPr>
              <a:t>7		5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filessystem</a:t>
            </a:r>
            <a:r>
              <a:rPr lang="en-US" altLang="zh-TW" sz="2800" dirty="0"/>
              <a:t> </a:t>
            </a:r>
            <a:r>
              <a:rPr lang="en-US" altLang="zh-TW" sz="2800" dirty="0" err="1"/>
              <a:t>types,date</a:t>
            </a:r>
            <a:r>
              <a:rPr lang="en-US" altLang="zh-TW" sz="2800" dirty="0"/>
              <a:t> type </a:t>
            </a:r>
            <a:r>
              <a:rPr lang="en-US" altLang="zh-TW" sz="2800" dirty="0" err="1"/>
              <a:t>defs</a:t>
            </a:r>
            <a:r>
              <a:rPr lang="en-US" altLang="zh-TW" sz="2800" dirty="0"/>
              <a:t>.   		</a:t>
            </a:r>
            <a:r>
              <a:rPr lang="en-US" altLang="zh-TW" sz="2800" b="1" dirty="0"/>
              <a:t>					</a:t>
            </a:r>
            <a:endParaRPr lang="en-US" altLang="zh-TW" sz="2800" b="1" dirty="0"/>
          </a:p>
          <a:p>
            <a:pPr lvl="1"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Manual sections</a:t>
            </a:r>
            <a:endParaRPr lang="en-US" altLang="zh-TW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416" y="1905000"/>
            <a:ext cx="7022073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TW" altLang="en-US" sz="3600" dirty="0"/>
              <a:t>			                                      </a:t>
            </a:r>
            <a:r>
              <a:rPr lang="en-US" altLang="zh-TW" sz="2000" b="1" dirty="0">
                <a:solidFill>
                  <a:schemeClr val="tx2"/>
                </a:solidFill>
              </a:rPr>
              <a:t>BSD</a:t>
            </a:r>
            <a:r>
              <a:rPr lang="zh-TW" altLang="en-US" sz="2000" b="1" dirty="0">
                <a:solidFill>
                  <a:schemeClr val="tx2"/>
                </a:solidFill>
              </a:rPr>
              <a:t>   </a:t>
            </a:r>
            <a:r>
              <a:rPr lang="en-US" altLang="zh-TW" sz="2000" b="1" dirty="0" err="1">
                <a:solidFill>
                  <a:schemeClr val="tx2"/>
                </a:solidFill>
              </a:rPr>
              <a:t>SystemV</a:t>
            </a:r>
            <a:endParaRPr lang="en-US" altLang="zh-TW" sz="2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2800" dirty="0"/>
              <a:t>games &amp; demons		</a:t>
            </a:r>
            <a:r>
              <a:rPr lang="zh-TW" altLang="en-US" sz="2800" dirty="0"/>
              <a:t>    </a:t>
            </a:r>
            <a:r>
              <a:rPr lang="en-US" altLang="zh-TW" sz="2800" dirty="0"/>
              <a:t>	    </a:t>
            </a:r>
            <a:r>
              <a:rPr lang="en-US" altLang="zh-TW" sz="2800" dirty="0">
                <a:solidFill>
                  <a:srgbClr val="00B0F0"/>
                </a:solidFill>
              </a:rPr>
              <a:t>6	</a:t>
            </a:r>
            <a:r>
              <a:rPr lang="zh-TW" altLang="en-US" sz="2800" dirty="0">
                <a:solidFill>
                  <a:srgbClr val="00B0F0"/>
                </a:solidFill>
              </a:rPr>
              <a:t>   </a:t>
            </a:r>
            <a:r>
              <a:rPr lang="en-US" altLang="zh-TW" sz="2800" dirty="0">
                <a:solidFill>
                  <a:srgbClr val="00B0F0"/>
                </a:solidFill>
              </a:rPr>
              <a:t>6/1</a:t>
            </a:r>
            <a:endParaRPr lang="en-US" altLang="zh-TW" sz="3200" b="1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zh-TW" sz="2800" dirty="0"/>
              <a:t>Special files &amp; hardware	    </a:t>
            </a:r>
            <a:r>
              <a:rPr lang="en-US" altLang="zh-TW" sz="2800" dirty="0">
                <a:solidFill>
                  <a:srgbClr val="00B0F0"/>
                </a:solidFill>
              </a:rPr>
              <a:t>4	</a:t>
            </a:r>
            <a:r>
              <a:rPr lang="zh-TW" altLang="en-US" sz="2800" dirty="0">
                <a:solidFill>
                  <a:srgbClr val="00B0F0"/>
                </a:solidFill>
              </a:rPr>
              <a:t>   </a:t>
            </a:r>
            <a:r>
              <a:rPr lang="en-US" altLang="zh-TW" sz="2800" dirty="0">
                <a:solidFill>
                  <a:srgbClr val="00B0F0"/>
                </a:solidFill>
              </a:rPr>
              <a:t>7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zh-TW" sz="2800" dirty="0"/>
              <a:t>system admin. Commands   </a:t>
            </a:r>
            <a:r>
              <a:rPr lang="en-US" altLang="zh-TW" sz="2800" dirty="0">
                <a:solidFill>
                  <a:srgbClr val="00B0F0"/>
                </a:solidFill>
              </a:rPr>
              <a:t>8	   1m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zh-TW" sz="2800" dirty="0"/>
              <a:t>Device drivers		     	</a:t>
            </a:r>
            <a:r>
              <a:rPr lang="zh-TW" altLang="en-US" sz="2800" dirty="0"/>
              <a:t>           </a:t>
            </a:r>
            <a:r>
              <a:rPr lang="en-US" altLang="zh-TW" sz="2800" dirty="0">
                <a:solidFill>
                  <a:srgbClr val="00B0F0"/>
                </a:solidFill>
              </a:rPr>
              <a:t>4	   7/9</a:t>
            </a:r>
            <a:endParaRPr lang="en-US" altLang="zh-TW" sz="2800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zh-TW" sz="2800" dirty="0" err="1"/>
              <a:t>maintainance</a:t>
            </a:r>
            <a:r>
              <a:rPr lang="en-US" altLang="zh-TW" sz="2800" dirty="0"/>
              <a:t> commands	     </a:t>
            </a:r>
            <a:r>
              <a:rPr lang="en-US" altLang="zh-TW" sz="2800" dirty="0">
                <a:solidFill>
                  <a:srgbClr val="00B0F0"/>
                </a:solidFill>
              </a:rPr>
              <a:t>8	   8</a:t>
            </a:r>
            <a:endParaRPr lang="en-US" altLang="zh-TW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70"/>
          <p:cNvSpPr>
            <a:spLocks noChangeArrowheads="1"/>
          </p:cNvSpPr>
          <p:nvPr/>
        </p:nvSpPr>
        <p:spPr bwMode="auto">
          <a:xfrm>
            <a:off x="7020272" y="4892006"/>
            <a:ext cx="1800225" cy="18291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4" name="AutoShape 68"/>
          <p:cNvSpPr>
            <a:spLocks noChangeArrowheads="1"/>
          </p:cNvSpPr>
          <p:nvPr/>
        </p:nvSpPr>
        <p:spPr bwMode="auto">
          <a:xfrm>
            <a:off x="3131840" y="4892006"/>
            <a:ext cx="3095625" cy="18291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5" name="AutoShape 6"/>
          <p:cNvSpPr>
            <a:spLocks noChangeArrowheads="1"/>
          </p:cNvSpPr>
          <p:nvPr/>
        </p:nvSpPr>
        <p:spPr bwMode="auto">
          <a:xfrm>
            <a:off x="1043608" y="1651646"/>
            <a:ext cx="6156325" cy="29571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xfrm>
            <a:off x="1222996" y="589075"/>
            <a:ext cx="7772400" cy="86995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Tree-Structured File System</a:t>
            </a:r>
            <a:r>
              <a:rPr lang="en-US" altLang="zh-TW" dirty="0"/>
              <a:t>	</a:t>
            </a:r>
            <a:endParaRPr lang="en-US" altLang="zh-TW" sz="2400" dirty="0"/>
          </a:p>
        </p:txBody>
      </p:sp>
      <p:sp>
        <p:nvSpPr>
          <p:cNvPr id="59397" name="Rectangle 8"/>
          <p:cNvSpPr>
            <a:spLocks noGrp="1" noChangeArrowheads="1"/>
          </p:cNvSpPr>
          <p:nvPr>
            <p:ph idx="1"/>
          </p:nvPr>
        </p:nvSpPr>
        <p:spPr>
          <a:xfrm>
            <a:off x="1080121" y="2372370"/>
            <a:ext cx="7551737" cy="3574607"/>
          </a:xfrm>
        </p:spPr>
        <p:txBody>
          <a:bodyPr/>
          <a:lstStyle/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</p:txBody>
      </p:sp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1222996" y="3304233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/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9399" name="Rectangle 13"/>
          <p:cNvSpPr>
            <a:spLocks noChangeArrowheads="1"/>
          </p:cNvSpPr>
          <p:nvPr/>
        </p:nvSpPr>
        <p:spPr bwMode="auto">
          <a:xfrm>
            <a:off x="2735883" y="2299345"/>
            <a:ext cx="762000" cy="345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 err="1">
                <a:latin typeface="Times New Roman" panose="02020603050405020304" pitchFamily="18" charset="0"/>
              </a:rPr>
              <a:t>etc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00" name="Line 14"/>
          <p:cNvSpPr>
            <a:spLocks noChangeShapeType="1"/>
          </p:cNvSpPr>
          <p:nvPr/>
        </p:nvSpPr>
        <p:spPr bwMode="auto">
          <a:xfrm flipV="1">
            <a:off x="1980233" y="2500957"/>
            <a:ext cx="755650" cy="960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1" name="Rectangle 17"/>
          <p:cNvSpPr>
            <a:spLocks noChangeArrowheads="1"/>
          </p:cNvSpPr>
          <p:nvPr/>
        </p:nvSpPr>
        <p:spPr bwMode="auto">
          <a:xfrm>
            <a:off x="2662858" y="3380433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 err="1">
                <a:latin typeface="Times New Roman" panose="02020603050405020304" pitchFamily="18" charset="0"/>
              </a:rPr>
              <a:t>tmp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02" name="Line 18"/>
          <p:cNvSpPr>
            <a:spLocks noChangeShapeType="1"/>
          </p:cNvSpPr>
          <p:nvPr/>
        </p:nvSpPr>
        <p:spPr bwMode="auto">
          <a:xfrm>
            <a:off x="1980233" y="3483620"/>
            <a:ext cx="611188" cy="1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1979712" y="3523853"/>
            <a:ext cx="683146" cy="6340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4" name="Rectangle 24"/>
          <p:cNvSpPr>
            <a:spLocks noChangeArrowheads="1"/>
          </p:cNvSpPr>
          <p:nvPr/>
        </p:nvSpPr>
        <p:spPr bwMode="auto">
          <a:xfrm>
            <a:off x="2689846" y="2823220"/>
            <a:ext cx="814387" cy="345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usr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9405" name="Rectangle 26"/>
          <p:cNvSpPr>
            <a:spLocks noChangeArrowheads="1"/>
          </p:cNvSpPr>
          <p:nvPr/>
        </p:nvSpPr>
        <p:spPr bwMode="auto">
          <a:xfrm>
            <a:off x="2662858" y="4028133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var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9406" name="Line 27"/>
          <p:cNvSpPr>
            <a:spLocks noChangeShapeType="1"/>
          </p:cNvSpPr>
          <p:nvPr/>
        </p:nvSpPr>
        <p:spPr bwMode="auto">
          <a:xfrm>
            <a:off x="3420765" y="5250781"/>
            <a:ext cx="576263" cy="71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7" name="Rectangle 29"/>
          <p:cNvSpPr>
            <a:spLocks noChangeArrowheads="1"/>
          </p:cNvSpPr>
          <p:nvPr/>
        </p:nvSpPr>
        <p:spPr bwMode="auto">
          <a:xfrm>
            <a:off x="3989090" y="5628606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 err="1">
                <a:latin typeface="Times New Roman" panose="02020603050405020304" pitchFamily="18" charset="0"/>
              </a:rPr>
              <a:t>tmp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08" name="Line 30"/>
          <p:cNvSpPr>
            <a:spLocks noChangeShapeType="1"/>
          </p:cNvSpPr>
          <p:nvPr/>
        </p:nvSpPr>
        <p:spPr bwMode="auto">
          <a:xfrm>
            <a:off x="3420765" y="5250780"/>
            <a:ext cx="568325" cy="5802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9" name="Rectangle 31"/>
          <p:cNvSpPr>
            <a:spLocks noChangeArrowheads="1"/>
          </p:cNvSpPr>
          <p:nvPr/>
        </p:nvSpPr>
        <p:spPr bwMode="auto">
          <a:xfrm>
            <a:off x="3974803" y="6244556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mail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10" name="Line 32"/>
          <p:cNvSpPr>
            <a:spLocks noChangeShapeType="1"/>
          </p:cNvSpPr>
          <p:nvPr/>
        </p:nvSpPr>
        <p:spPr bwMode="auto">
          <a:xfrm>
            <a:off x="3420765" y="5250780"/>
            <a:ext cx="558800" cy="1276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1" name="Line 33"/>
          <p:cNvSpPr>
            <a:spLocks noChangeShapeType="1"/>
          </p:cNvSpPr>
          <p:nvPr/>
        </p:nvSpPr>
        <p:spPr bwMode="auto">
          <a:xfrm>
            <a:off x="3528046" y="3020071"/>
            <a:ext cx="1068387" cy="58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2" name="Rectangle 34"/>
          <p:cNvSpPr>
            <a:spLocks noChangeArrowheads="1"/>
          </p:cNvSpPr>
          <p:nvPr/>
        </p:nvSpPr>
        <p:spPr bwMode="auto">
          <a:xfrm>
            <a:off x="4601196" y="2877195"/>
            <a:ext cx="762000" cy="345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 err="1">
                <a:latin typeface="Times New Roman" panose="02020603050405020304" pitchFamily="18" charset="0"/>
              </a:rPr>
              <a:t>sbin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13" name="Rectangle 37"/>
          <p:cNvSpPr>
            <a:spLocks noChangeArrowheads="1"/>
          </p:cNvSpPr>
          <p:nvPr/>
        </p:nvSpPr>
        <p:spPr bwMode="auto">
          <a:xfrm>
            <a:off x="4601196" y="2316808"/>
            <a:ext cx="719137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bin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14" name="Line 38"/>
          <p:cNvSpPr>
            <a:spLocks noChangeShapeType="1"/>
          </p:cNvSpPr>
          <p:nvPr/>
        </p:nvSpPr>
        <p:spPr bwMode="auto">
          <a:xfrm flipH="1">
            <a:off x="3528046" y="2388245"/>
            <a:ext cx="1073150" cy="61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5" name="Line 39"/>
          <p:cNvSpPr>
            <a:spLocks noChangeShapeType="1"/>
          </p:cNvSpPr>
          <p:nvPr/>
        </p:nvSpPr>
        <p:spPr bwMode="auto">
          <a:xfrm flipV="1">
            <a:off x="3528046" y="1940570"/>
            <a:ext cx="1008062" cy="69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6" name="Rectangle 41"/>
          <p:cNvSpPr>
            <a:spLocks noChangeArrowheads="1"/>
          </p:cNvSpPr>
          <p:nvPr/>
        </p:nvSpPr>
        <p:spPr bwMode="auto">
          <a:xfrm>
            <a:off x="4536108" y="1796107"/>
            <a:ext cx="762000" cy="280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ls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9417" name="Rectangle 43"/>
          <p:cNvSpPr>
            <a:spLocks noChangeArrowheads="1"/>
          </p:cNvSpPr>
          <p:nvPr/>
        </p:nvSpPr>
        <p:spPr bwMode="auto">
          <a:xfrm>
            <a:off x="5975971" y="2227907"/>
            <a:ext cx="762000" cy="2823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talk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18" name="Rectangle 45"/>
          <p:cNvSpPr>
            <a:spLocks noChangeArrowheads="1"/>
          </p:cNvSpPr>
          <p:nvPr/>
        </p:nvSpPr>
        <p:spPr bwMode="auto">
          <a:xfrm>
            <a:off x="6041058" y="3093096"/>
            <a:ext cx="863600" cy="336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 err="1">
                <a:latin typeface="Times New Roman" panose="02020603050405020304" pitchFamily="18" charset="0"/>
              </a:rPr>
              <a:t>cron</a:t>
            </a:r>
            <a:endParaRPr kumimoji="0"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59419" name="Line 46"/>
          <p:cNvSpPr>
            <a:spLocks noChangeShapeType="1"/>
          </p:cNvSpPr>
          <p:nvPr/>
        </p:nvSpPr>
        <p:spPr bwMode="auto">
          <a:xfrm>
            <a:off x="5358433" y="3080395"/>
            <a:ext cx="682625" cy="22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0" name="Line 53"/>
          <p:cNvSpPr>
            <a:spLocks noChangeShapeType="1"/>
          </p:cNvSpPr>
          <p:nvPr/>
        </p:nvSpPr>
        <p:spPr bwMode="auto">
          <a:xfrm flipV="1">
            <a:off x="1965946" y="3091507"/>
            <a:ext cx="696912" cy="3909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1" name="Rectangle 54"/>
          <p:cNvSpPr>
            <a:spLocks noChangeArrowheads="1"/>
          </p:cNvSpPr>
          <p:nvPr/>
        </p:nvSpPr>
        <p:spPr bwMode="auto">
          <a:xfrm>
            <a:off x="6041058" y="2645421"/>
            <a:ext cx="863600" cy="3614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named</a:t>
            </a:r>
            <a:endParaRPr kumimoji="0"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59422" name="Line 55"/>
          <p:cNvSpPr>
            <a:spLocks noChangeShapeType="1"/>
          </p:cNvSpPr>
          <p:nvPr/>
        </p:nvSpPr>
        <p:spPr bwMode="auto">
          <a:xfrm flipV="1">
            <a:off x="5399708" y="2948632"/>
            <a:ext cx="641350" cy="125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3" name="Rectangle 56"/>
          <p:cNvSpPr>
            <a:spLocks noChangeArrowheads="1"/>
          </p:cNvSpPr>
          <p:nvPr/>
        </p:nvSpPr>
        <p:spPr bwMode="auto">
          <a:xfrm>
            <a:off x="3989090" y="5123781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spool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24" name="Rectangle 58"/>
          <p:cNvSpPr>
            <a:spLocks noChangeArrowheads="1"/>
          </p:cNvSpPr>
          <p:nvPr/>
        </p:nvSpPr>
        <p:spPr bwMode="auto">
          <a:xfrm>
            <a:off x="5355928" y="5195218"/>
            <a:ext cx="762000" cy="345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mail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25" name="Line 59"/>
          <p:cNvSpPr>
            <a:spLocks noChangeShapeType="1"/>
          </p:cNvSpPr>
          <p:nvPr/>
        </p:nvSpPr>
        <p:spPr bwMode="auto">
          <a:xfrm>
            <a:off x="4716165" y="5323805"/>
            <a:ext cx="647700" cy="69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6" name="Rectangle 60"/>
          <p:cNvSpPr>
            <a:spLocks noChangeArrowheads="1"/>
          </p:cNvSpPr>
          <p:nvPr/>
        </p:nvSpPr>
        <p:spPr bwMode="auto">
          <a:xfrm>
            <a:off x="7237115" y="5466680"/>
            <a:ext cx="1079500" cy="276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s10327101</a:t>
            </a:r>
            <a:endParaRPr kumimoji="0"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59427" name="Line 61"/>
          <p:cNvSpPr>
            <a:spLocks noChangeShapeType="1"/>
          </p:cNvSpPr>
          <p:nvPr/>
        </p:nvSpPr>
        <p:spPr bwMode="auto">
          <a:xfrm>
            <a:off x="6732290" y="5466680"/>
            <a:ext cx="504825" cy="141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28" name="Rectangle 62"/>
          <p:cNvSpPr>
            <a:spLocks noChangeArrowheads="1"/>
          </p:cNvSpPr>
          <p:nvPr/>
        </p:nvSpPr>
        <p:spPr bwMode="auto">
          <a:xfrm>
            <a:off x="7236296" y="5036021"/>
            <a:ext cx="863600" cy="276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root</a:t>
            </a:r>
            <a:endParaRPr kumimoji="0"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59429" name="Line 63"/>
          <p:cNvSpPr>
            <a:spLocks noChangeShapeType="1"/>
          </p:cNvSpPr>
          <p:nvPr/>
        </p:nvSpPr>
        <p:spPr bwMode="auto">
          <a:xfrm flipV="1">
            <a:off x="6732290" y="5179342"/>
            <a:ext cx="504825" cy="280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30" name="Line 65"/>
          <p:cNvSpPr>
            <a:spLocks noChangeShapeType="1"/>
          </p:cNvSpPr>
          <p:nvPr/>
        </p:nvSpPr>
        <p:spPr bwMode="auto">
          <a:xfrm>
            <a:off x="6732290" y="5466680"/>
            <a:ext cx="504825" cy="634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31" name="Line 66"/>
          <p:cNvSpPr>
            <a:spLocks noChangeShapeType="1"/>
          </p:cNvSpPr>
          <p:nvPr/>
        </p:nvSpPr>
        <p:spPr bwMode="auto">
          <a:xfrm flipV="1">
            <a:off x="5328271" y="2372370"/>
            <a:ext cx="647700" cy="69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32" name="Line 71"/>
          <p:cNvSpPr>
            <a:spLocks noChangeShapeType="1"/>
          </p:cNvSpPr>
          <p:nvPr/>
        </p:nvSpPr>
        <p:spPr bwMode="auto">
          <a:xfrm>
            <a:off x="3131840" y="4387950"/>
            <a:ext cx="288032" cy="8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33" name="Rectangle 72"/>
          <p:cNvSpPr>
            <a:spLocks noChangeArrowheads="1"/>
          </p:cNvSpPr>
          <p:nvPr/>
        </p:nvSpPr>
        <p:spPr bwMode="auto">
          <a:xfrm>
            <a:off x="7237115" y="5971505"/>
            <a:ext cx="1079500" cy="276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>
                <a:latin typeface="Times New Roman" panose="02020603050405020304" pitchFamily="18" charset="0"/>
              </a:rPr>
              <a:t>s10327102</a:t>
            </a:r>
            <a:endParaRPr kumimoji="0"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59434" name="Line 73"/>
          <p:cNvSpPr>
            <a:spLocks noChangeShapeType="1"/>
          </p:cNvSpPr>
          <p:nvPr/>
        </p:nvSpPr>
        <p:spPr bwMode="auto">
          <a:xfrm>
            <a:off x="6156028" y="5395244"/>
            <a:ext cx="576262" cy="69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35" name="Rectangle 74"/>
          <p:cNvSpPr>
            <a:spLocks noChangeArrowheads="1"/>
          </p:cNvSpPr>
          <p:nvPr/>
        </p:nvSpPr>
        <p:spPr bwMode="auto">
          <a:xfrm>
            <a:off x="2735883" y="1796108"/>
            <a:ext cx="762000" cy="34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bin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59436" name="Line 75"/>
          <p:cNvSpPr>
            <a:spLocks noChangeShapeType="1"/>
          </p:cNvSpPr>
          <p:nvPr/>
        </p:nvSpPr>
        <p:spPr bwMode="auto">
          <a:xfrm flipV="1">
            <a:off x="2015158" y="1997720"/>
            <a:ext cx="720725" cy="1421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1073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The Unix File System			</a:t>
            </a:r>
            <a:endParaRPr lang="en-US" altLang="zh-TW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2204864"/>
            <a:ext cx="7264797" cy="3657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400" dirty="0">
                <a:solidFill>
                  <a:schemeClr val="hlink"/>
                </a:solidFill>
              </a:rPr>
              <a:t>File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dirty="0"/>
              <a:t>Any source from which data can be read, or any target to which data can be written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File types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ordinary file(regular file)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directory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special file(device file)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Name rule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any characters except </a:t>
            </a:r>
            <a:r>
              <a:rPr lang="en-US" altLang="zh-TW" sz="2400" dirty="0">
                <a:solidFill>
                  <a:srgbClr val="00B050"/>
                </a:solidFill>
              </a:rPr>
              <a:t>/</a:t>
            </a:r>
            <a:r>
              <a:rPr lang="en-US" altLang="zh-TW" sz="2400" dirty="0"/>
              <a:t> 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B050"/>
                </a:solidFill>
              </a:rPr>
              <a:t>better not use &lt; &gt; | !  &amp; ? * [ ] $ # ^ \ :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400" dirty="0">
                <a:solidFill>
                  <a:srgbClr val="00B050"/>
                </a:solidFill>
              </a:rPr>
              <a:t> ( )</a:t>
            </a:r>
            <a:endParaRPr lang="en-US" altLang="zh-TW" sz="2400" dirty="0">
              <a:solidFill>
                <a:srgbClr val="00B050"/>
              </a:solidFill>
            </a:endParaRPr>
          </a:p>
          <a:p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936104"/>
          </a:xfrm>
        </p:spPr>
        <p:txBody>
          <a:bodyPr/>
          <a:lstStyle/>
          <a:p>
            <a:pPr eaLnBrk="1" hangingPunct="1"/>
            <a:r>
              <a:rPr lang="en-US" altLang="zh-TW" dirty="0"/>
              <a:t>How to specify a file?</a:t>
            </a:r>
            <a:endParaRPr lang="en-US" altLang="zh-TW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472870" y="1700808"/>
            <a:ext cx="6591985" cy="3777622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hlink"/>
                </a:solidFill>
              </a:rPr>
              <a:t>relative path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dirty="0"/>
              <a:t>Related to current working directory</a:t>
            </a:r>
            <a:endParaRPr lang="en-US" altLang="zh-TW" sz="2400" dirty="0"/>
          </a:p>
          <a:p>
            <a:pPr eaLnBrk="1" hangingPunct="1"/>
            <a:r>
              <a:rPr lang="en-US" altLang="zh-TW" sz="2800" dirty="0">
                <a:solidFill>
                  <a:schemeClr val="hlink"/>
                </a:solidFill>
              </a:rPr>
              <a:t>absolute path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dirty="0"/>
              <a:t>Path begin at root directory</a:t>
            </a:r>
            <a:endParaRPr lang="en-US" altLang="zh-TW" sz="2400" dirty="0"/>
          </a:p>
          <a:p>
            <a:pPr lvl="1" eaLnBrk="1" hangingPunct="1">
              <a:buFontTx/>
              <a:buNone/>
            </a:pPr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Command Syntax</a:t>
            </a:r>
            <a:endParaRPr lang="en-US" altLang="zh-TW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901578"/>
            <a:ext cx="7632848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3200" b="1" dirty="0">
                <a:solidFill>
                  <a:schemeClr val="tx2"/>
                </a:solidFill>
              </a:rPr>
              <a:t>command-name</a:t>
            </a:r>
            <a:r>
              <a:rPr lang="en-US" altLang="zh-TW" sz="3200" b="1" dirty="0"/>
              <a:t> </a:t>
            </a:r>
            <a:r>
              <a:rPr lang="en-US" altLang="zh-TW" sz="3200" b="1" dirty="0">
                <a:solidFill>
                  <a:srgbClr val="00B050"/>
                </a:solidFill>
              </a:rPr>
              <a:t>options</a:t>
            </a:r>
            <a:r>
              <a:rPr lang="en-US" altLang="zh-TW" sz="3200" b="1" dirty="0"/>
              <a:t> </a:t>
            </a:r>
            <a:r>
              <a:rPr lang="en-US" altLang="zh-TW" sz="3200" b="1" dirty="0">
                <a:solidFill>
                  <a:srgbClr val="0070C0"/>
                </a:solidFill>
              </a:rPr>
              <a:t>parameters</a:t>
            </a:r>
            <a:endParaRPr lang="en-US" altLang="zh-TW" sz="3200" b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b="1" dirty="0">
                <a:solidFill>
                  <a:schemeClr val="accent1"/>
                </a:solidFill>
              </a:rPr>
              <a:t>Ex. </a:t>
            </a:r>
            <a:endParaRPr lang="en-US" altLang="zh-TW" sz="3200" b="1" dirty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b="1" dirty="0">
                <a:solidFill>
                  <a:schemeClr val="accent1"/>
                </a:solidFill>
              </a:rPr>
              <a:t>   </a:t>
            </a:r>
            <a:r>
              <a:rPr lang="en-US" altLang="zh-TW" sz="3200" b="1" dirty="0" err="1">
                <a:solidFill>
                  <a:schemeClr val="tx2"/>
                </a:solidFill>
              </a:rPr>
              <a:t>ls</a:t>
            </a:r>
            <a:r>
              <a:rPr lang="en-US" altLang="zh-TW" sz="3200" b="1" dirty="0">
                <a:solidFill>
                  <a:schemeClr val="bg2"/>
                </a:solidFill>
              </a:rPr>
              <a:t> </a:t>
            </a:r>
            <a:r>
              <a:rPr lang="zh-TW" altLang="en-US" sz="3200" b="1" dirty="0">
                <a:solidFill>
                  <a:schemeClr val="bg2"/>
                </a:solidFill>
              </a:rPr>
              <a:t> </a:t>
            </a:r>
            <a:r>
              <a:rPr lang="en-US" altLang="zh-TW" sz="3200" b="1" dirty="0">
                <a:solidFill>
                  <a:srgbClr val="00B050"/>
                </a:solidFill>
              </a:rPr>
              <a:t>-l</a:t>
            </a:r>
            <a:r>
              <a:rPr lang="en-US" altLang="zh-TW" sz="3200" b="1" dirty="0">
                <a:solidFill>
                  <a:schemeClr val="bg2"/>
                </a:solidFill>
              </a:rPr>
              <a:t> </a:t>
            </a:r>
            <a:r>
              <a:rPr lang="zh-TW" altLang="en-US" sz="3200" b="1" dirty="0">
                <a:solidFill>
                  <a:schemeClr val="bg2"/>
                </a:solidFill>
              </a:rPr>
              <a:t> </a:t>
            </a:r>
            <a:r>
              <a:rPr lang="en-US" altLang="zh-TW" sz="3200" b="1" dirty="0">
                <a:solidFill>
                  <a:srgbClr val="0070C0"/>
                </a:solidFill>
              </a:rPr>
              <a:t>/</a:t>
            </a:r>
            <a:r>
              <a:rPr lang="en-US" altLang="zh-TW" sz="3200" b="1" dirty="0" err="1">
                <a:solidFill>
                  <a:srgbClr val="0070C0"/>
                </a:solidFill>
              </a:rPr>
              <a:t>usr</a:t>
            </a:r>
            <a:endParaRPr lang="en-US" altLang="zh-TW" sz="3200" b="1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 b="1" dirty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6589199" cy="1280890"/>
          </a:xfrm>
          <a:noFill/>
        </p:spPr>
        <p:txBody>
          <a:bodyPr lIns="92075" tIns="46038" rIns="92075" bIns="46038" anchor="ctr"/>
          <a:lstStyle/>
          <a:p>
            <a:r>
              <a:rPr lang="zh-TW" altLang="en-US" dirty="0">
                <a:ea typeface="標楷體" panose="03000509000000000000" pitchFamily="65" charset="-120"/>
              </a:rPr>
              <a:t>課程簡介	</a:t>
            </a:r>
            <a:r>
              <a:rPr lang="zh-TW" altLang="en-US" dirty="0"/>
              <a:t>			  </a:t>
            </a:r>
            <a:r>
              <a:rPr lang="en-US" altLang="zh-TW" sz="2400" dirty="0"/>
              <a:t>2</a:t>
            </a:r>
            <a:endParaRPr lang="en-US" altLang="zh-TW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1844824"/>
            <a:ext cx="6591985" cy="3777622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Patch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Install &amp; configure service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NFS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 err="1"/>
              <a:t>Cron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System log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Backup &amp; restore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Performance monitoring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Shell script</a:t>
            </a:r>
            <a:endParaRPr lang="en-US" altLang="zh-TW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b="1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982" y="620688"/>
            <a:ext cx="7126287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Multiple commands</a:t>
            </a:r>
            <a:endParaRPr lang="zh-TW" altLang="en-US" dirty="0">
              <a:solidFill>
                <a:schemeClr val="hlink"/>
              </a:solidFill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1988840"/>
            <a:ext cx="6591985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command_1</a:t>
            </a:r>
            <a:r>
              <a:rPr lang="en-US" altLang="zh-TW" sz="2800" dirty="0">
                <a:solidFill>
                  <a:schemeClr val="accent6"/>
                </a:solidFill>
              </a:rPr>
              <a:t>;</a:t>
            </a:r>
            <a:r>
              <a:rPr lang="en-US" altLang="zh-TW" sz="2800" dirty="0">
                <a:solidFill>
                  <a:schemeClr val="hlink"/>
                </a:solidFill>
              </a:rPr>
              <a:t>command_2</a:t>
            </a:r>
            <a:r>
              <a:rPr lang="en-US" altLang="zh-TW" sz="2800" dirty="0">
                <a:solidFill>
                  <a:schemeClr val="accent6"/>
                </a:solidFill>
              </a:rPr>
              <a:t>; </a:t>
            </a:r>
            <a:r>
              <a:rPr lang="en-US" altLang="zh-TW" sz="2800" dirty="0">
                <a:solidFill>
                  <a:srgbClr val="0070C0"/>
                </a:solidFill>
              </a:rPr>
              <a:t>command_3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Arial" panose="020B0604020202020204" pitchFamily="34" charset="0"/>
              </a:rPr>
              <a:t>…</a:t>
            </a:r>
            <a:endParaRPr lang="en-US" altLang="zh-TW" sz="2800" dirty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Ex.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endParaRPr lang="en-US" altLang="zh-TW" sz="2800" dirty="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</a:rPr>
              <a:t>    </a:t>
            </a:r>
            <a:r>
              <a:rPr lang="en-US" altLang="zh-TW" sz="2800" dirty="0">
                <a:solidFill>
                  <a:schemeClr val="tx2"/>
                </a:solidFill>
              </a:rPr>
              <a:t>cd /</a:t>
            </a:r>
            <a:r>
              <a:rPr lang="en-US" altLang="zh-TW" sz="2800" dirty="0">
                <a:solidFill>
                  <a:srgbClr val="CC66FF"/>
                </a:solidFill>
              </a:rPr>
              <a:t>;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</a:rPr>
              <a:t>ls -a</a:t>
            </a:r>
            <a:r>
              <a:rPr lang="en-US" altLang="zh-TW" sz="2800" dirty="0">
                <a:solidFill>
                  <a:srgbClr val="CC66FF"/>
                </a:solidFill>
              </a:rPr>
              <a:t>;</a:t>
            </a:r>
            <a:r>
              <a:rPr lang="en-US" altLang="zh-TW" sz="2800" dirty="0">
                <a:solidFill>
                  <a:schemeClr val="bg2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cd /</a:t>
            </a:r>
            <a:r>
              <a:rPr lang="en-US" altLang="zh-TW" sz="2800" dirty="0" err="1">
                <a:solidFill>
                  <a:srgbClr val="0070C0"/>
                </a:solidFill>
              </a:rPr>
              <a:t>etc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zh-TW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6870700" cy="9878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/>
              <a:t>Listing the contents of a directory</a:t>
            </a:r>
            <a:r>
              <a:rPr lang="en-US" altLang="zh-TW" sz="3600" dirty="0"/>
              <a:t> </a:t>
            </a:r>
            <a:endParaRPr lang="en-US" altLang="zh-TW" sz="3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772816"/>
            <a:ext cx="6591985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chemeClr val="hlink"/>
                </a:solidFill>
              </a:rPr>
              <a:t>ls</a:t>
            </a:r>
            <a:r>
              <a:rPr lang="en-US" altLang="zh-TW" sz="2400" dirty="0">
                <a:solidFill>
                  <a:schemeClr val="hlink"/>
                </a:solidFill>
              </a:rPr>
              <a:t> [ -</a:t>
            </a:r>
            <a:r>
              <a:rPr lang="en-US" altLang="zh-TW" sz="2400" dirty="0" err="1">
                <a:solidFill>
                  <a:schemeClr val="hlink"/>
                </a:solidFill>
              </a:rPr>
              <a:t>aAdFilnRs</a:t>
            </a:r>
            <a:r>
              <a:rPr lang="en-US" altLang="zh-TW" sz="2400" dirty="0">
                <a:solidFill>
                  <a:schemeClr val="hlink"/>
                </a:solidFill>
              </a:rPr>
              <a:t> ] [ file...  ]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-a  </a:t>
            </a:r>
            <a:r>
              <a:rPr lang="en-US" altLang="zh-TW" sz="2000" dirty="0"/>
              <a:t>all entries</a:t>
            </a: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-A</a:t>
            </a:r>
            <a:r>
              <a:rPr lang="en-US" altLang="zh-TW" sz="2000" dirty="0"/>
              <a:t>  all entries except </a:t>
            </a:r>
            <a:r>
              <a:rPr lang="en-US" altLang="zh-TW" sz="4000" dirty="0">
                <a:solidFill>
                  <a:schemeClr val="tx2"/>
                </a:solidFill>
              </a:rPr>
              <a:t>. </a:t>
            </a:r>
            <a:r>
              <a:rPr lang="en-US" altLang="zh-TW" sz="2000" dirty="0"/>
              <a:t>and </a:t>
            </a:r>
            <a:r>
              <a:rPr lang="en-US" altLang="zh-TW" sz="4000" dirty="0">
                <a:solidFill>
                  <a:schemeClr val="tx2"/>
                </a:solidFill>
              </a:rPr>
              <a:t>..</a:t>
            </a:r>
            <a:endParaRPr lang="en-US" altLang="zh-TW" sz="4000" dirty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-d</a:t>
            </a:r>
            <a:r>
              <a:rPr lang="en-US" altLang="zh-TW" sz="2000" dirty="0"/>
              <a:t>   If an argument is a directory, list only 	its name (not its  contents)</a:t>
            </a:r>
            <a:endParaRPr lang="en-US" altLang="zh-TW" sz="2000" dirty="0"/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-F</a:t>
            </a:r>
            <a:r>
              <a:rPr lang="en-US" altLang="zh-TW" sz="2000" dirty="0"/>
              <a:t>	 Put a slash (</a:t>
            </a:r>
            <a:r>
              <a:rPr lang="en-US" altLang="zh-TW" sz="2000" dirty="0">
                <a:solidFill>
                  <a:schemeClr val="tx2"/>
                </a:solidFill>
              </a:rPr>
              <a:t>/</a:t>
            </a:r>
            <a:r>
              <a:rPr lang="en-US" altLang="zh-TW" sz="2000" dirty="0"/>
              <a:t>) after  directory name,  an  asterisk  (</a:t>
            </a:r>
            <a:r>
              <a:rPr lang="en-US" altLang="zh-TW" sz="2000" dirty="0">
                <a:solidFill>
                  <a:schemeClr val="tx2"/>
                </a:solidFill>
              </a:rPr>
              <a:t>*</a:t>
            </a:r>
            <a:r>
              <a:rPr lang="en-US" altLang="zh-TW" sz="2000" dirty="0"/>
              <a:t>) after an executable, and an at-sign (</a:t>
            </a:r>
            <a:r>
              <a:rPr lang="en-US" altLang="zh-TW" sz="2000" dirty="0">
                <a:solidFill>
                  <a:schemeClr val="tx2"/>
                </a:solidFill>
              </a:rPr>
              <a:t>@</a:t>
            </a:r>
            <a:r>
              <a:rPr lang="en-US" altLang="zh-TW" sz="2000" dirty="0"/>
              <a:t>) after  a symbolic  link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9" y="624110"/>
            <a:ext cx="7130752" cy="860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/>
              <a:t>Listing the contents of a directory</a:t>
            </a:r>
            <a:r>
              <a:rPr lang="en-US" altLang="zh-TW" sz="3600" dirty="0"/>
              <a:t> </a:t>
            </a:r>
            <a:r>
              <a:rPr lang="en-US" altLang="zh-TW" dirty="0"/>
              <a:t>		</a:t>
            </a:r>
            <a:endParaRPr lang="en-US" altLang="zh-TW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403649" y="1772816"/>
            <a:ext cx="7696200" cy="35444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sz="2800" b="1" dirty="0" err="1">
                <a:solidFill>
                  <a:schemeClr val="hlink"/>
                </a:solidFill>
              </a:rPr>
              <a:t>ls</a:t>
            </a:r>
            <a:r>
              <a:rPr lang="en-US" altLang="zh-TW" sz="2800" b="1" dirty="0">
                <a:solidFill>
                  <a:schemeClr val="hlink"/>
                </a:solidFill>
              </a:rPr>
              <a:t> [ -</a:t>
            </a:r>
            <a:r>
              <a:rPr lang="en-US" altLang="zh-TW" sz="2800" b="1" dirty="0" err="1">
                <a:solidFill>
                  <a:schemeClr val="hlink"/>
                </a:solidFill>
              </a:rPr>
              <a:t>aAdFilnRs</a:t>
            </a:r>
            <a:r>
              <a:rPr lang="en-US" altLang="zh-TW" sz="2800" b="1" dirty="0">
                <a:solidFill>
                  <a:schemeClr val="hlink"/>
                </a:solidFill>
              </a:rPr>
              <a:t> ] [ file...  ]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endParaRPr lang="en-US" altLang="zh-TW" sz="2800" b="1" dirty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-</a:t>
            </a:r>
            <a:r>
              <a:rPr lang="en-US" altLang="zh-TW" sz="2800" b="1" dirty="0" err="1">
                <a:solidFill>
                  <a:schemeClr val="tx2"/>
                </a:solidFill>
              </a:rPr>
              <a:t>i</a:t>
            </a:r>
            <a:r>
              <a:rPr lang="en-US" altLang="zh-TW" sz="2800" b="1" dirty="0"/>
              <a:t> 	</a:t>
            </a:r>
            <a:r>
              <a:rPr lang="en-US" altLang="zh-TW" sz="2800" dirty="0"/>
              <a:t>print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-node number</a:t>
            </a:r>
            <a:endParaRPr lang="en-US" altLang="zh-TW" sz="2800" b="1" dirty="0"/>
          </a:p>
          <a:p>
            <a:pPr lvl="1" eaLnBrk="1" hangingPunct="1"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-l</a:t>
            </a:r>
            <a:r>
              <a:rPr lang="en-US" altLang="zh-TW" sz="2800" b="1" dirty="0"/>
              <a:t> 	</a:t>
            </a:r>
            <a:r>
              <a:rPr lang="en-US" altLang="zh-TW" sz="2800" dirty="0"/>
              <a:t>list in long  format</a:t>
            </a:r>
            <a:endParaRPr lang="en-US" altLang="zh-TW" sz="2800" b="1" dirty="0"/>
          </a:p>
          <a:p>
            <a:pPr lvl="1" eaLnBrk="1" hangingPunct="1"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-n 	</a:t>
            </a:r>
            <a:r>
              <a:rPr lang="en-US" altLang="zh-TW" sz="2800" dirty="0"/>
              <a:t>print </a:t>
            </a:r>
            <a:r>
              <a:rPr lang="en-US" altLang="zh-TW" sz="2800" dirty="0" err="1"/>
              <a:t>uid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gid</a:t>
            </a:r>
            <a:r>
              <a:rPr lang="en-US" altLang="zh-TW" sz="2800" dirty="0"/>
              <a:t> in </a:t>
            </a:r>
            <a:r>
              <a:rPr lang="en-US" altLang="zh-TW" sz="2800" dirty="0" err="1"/>
              <a:t>numberic</a:t>
            </a:r>
            <a:endParaRPr lang="en-US" altLang="zh-TW" sz="2800" b="1" dirty="0"/>
          </a:p>
          <a:p>
            <a:pPr lvl="1" eaLnBrk="1" hangingPunct="1">
              <a:buFontTx/>
              <a:buNone/>
            </a:pPr>
            <a:r>
              <a:rPr lang="en-US" altLang="zh-TW" sz="2800" b="1" dirty="0">
                <a:solidFill>
                  <a:schemeClr val="tx2"/>
                </a:solidFill>
              </a:rPr>
              <a:t>-R</a:t>
            </a:r>
            <a:r>
              <a:rPr lang="en-US" altLang="zh-TW" sz="2800" b="1" dirty="0"/>
              <a:t>	 	</a:t>
            </a:r>
            <a:r>
              <a:rPr lang="en-US" altLang="zh-TW" sz="2800" dirty="0"/>
              <a:t>recursively list </a:t>
            </a:r>
            <a:r>
              <a:rPr lang="en-US" altLang="zh-TW" sz="2800" dirty="0" err="1"/>
              <a:t>subdirs</a:t>
            </a:r>
            <a:endParaRPr lang="en-US" altLang="zh-TW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6870700" cy="1000125"/>
          </a:xfrm>
        </p:spPr>
        <p:txBody>
          <a:bodyPr/>
          <a:lstStyle/>
          <a:p>
            <a:pPr eaLnBrk="1" hangingPunct="1"/>
            <a:r>
              <a:rPr lang="en-US" altLang="zh-TW" dirty="0"/>
              <a:t>File types</a:t>
            </a:r>
            <a:endParaRPr lang="en-US" altLang="zh-TW" dirty="0"/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512854" y="1916832"/>
            <a:ext cx="7662477" cy="3657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2800" dirty="0"/>
              <a:t>Leftmost character of each line of </a:t>
            </a:r>
            <a:r>
              <a:rPr lang="en-US" altLang="zh-TW" sz="2800" dirty="0" err="1">
                <a:solidFill>
                  <a:schemeClr val="hlink"/>
                </a:solidFill>
              </a:rPr>
              <a:t>ls</a:t>
            </a:r>
            <a:r>
              <a:rPr lang="en-US" altLang="zh-TW" sz="2800" dirty="0">
                <a:solidFill>
                  <a:schemeClr val="hlink"/>
                </a:solidFill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–</a:t>
            </a:r>
            <a:r>
              <a:rPr lang="en-US" altLang="zh-TW" sz="2800" dirty="0">
                <a:solidFill>
                  <a:schemeClr val="hlink"/>
                </a:solidFill>
              </a:rPr>
              <a:t>l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/>
              <a:t>output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 	regular file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	directory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	character device file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b</a:t>
            </a:r>
            <a:r>
              <a:rPr lang="en-US" altLang="zh-TW" sz="2800" dirty="0"/>
              <a:t>		block device file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l</a:t>
            </a:r>
            <a:r>
              <a:rPr lang="en-US" altLang="zh-TW" sz="2800" dirty="0"/>
              <a:t>		symbolic link(soft link)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 		named pipe(</a:t>
            </a:r>
            <a:r>
              <a:rPr lang="en-US" altLang="zh-TW" sz="2800" dirty="0" err="1"/>
              <a:t>fifo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 		socket</a:t>
            </a:r>
            <a:endParaRPr lang="en-US" altLang="zh-TW" sz="2800" dirty="0"/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06893"/>
            <a:ext cx="6870700" cy="1133475"/>
          </a:xfrm>
        </p:spPr>
        <p:txBody>
          <a:bodyPr/>
          <a:lstStyle/>
          <a:p>
            <a:pPr eaLnBrk="1" hangingPunct="1"/>
            <a:r>
              <a:rPr lang="en-US" altLang="zh-TW" dirty="0"/>
              <a:t>File name substitution</a:t>
            </a:r>
            <a:endParaRPr lang="en-US" altLang="zh-TW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1543005" y="1844824"/>
            <a:ext cx="6591985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800" b="1" dirty="0">
                <a:solidFill>
                  <a:schemeClr val="hlink"/>
                </a:solidFill>
              </a:rPr>
              <a:t>Symbol</a:t>
            </a:r>
            <a:r>
              <a:rPr lang="en-US" altLang="zh-TW" sz="2800" b="1" dirty="0"/>
              <a:t>	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Meaning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r>
              <a:rPr lang="en-US" altLang="zh-TW" sz="2800" b="1" dirty="0"/>
              <a:t>			match any sequence of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zero</a:t>
            </a:r>
            <a:endParaRPr lang="en-US" altLang="zh-TW" sz="2800" b="1" dirty="0"/>
          </a:p>
          <a:p>
            <a:pPr marL="0" indent="0" eaLnBrk="1" hangingPunct="1">
              <a:buNone/>
            </a:pPr>
            <a:r>
              <a:rPr lang="en-US" altLang="zh-TW" sz="2800" b="1" dirty="0"/>
              <a:t>             	or more characters</a:t>
            </a:r>
            <a:endParaRPr lang="en-US" altLang="zh-TW" sz="2800" b="1" dirty="0"/>
          </a:p>
          <a:p>
            <a:pPr eaLnBrk="1" hangingPunct="1"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r>
              <a:rPr lang="en-US" altLang="zh-TW" sz="2800" b="1" dirty="0"/>
              <a:t>			    	match any single char.</a:t>
            </a:r>
            <a:endParaRPr lang="en-US" altLang="zh-TW" sz="2800" b="1" dirty="0"/>
          </a:p>
          <a:p>
            <a:pPr eaLnBrk="1" hangingPunct="1"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[  ]</a:t>
            </a:r>
            <a:r>
              <a:rPr lang="en-US" altLang="zh-TW" sz="2800" b="1" dirty="0"/>
              <a:t>			match one of the enclosed</a:t>
            </a:r>
            <a:endParaRPr lang="en-US" altLang="zh-TW" sz="2800" b="1" dirty="0"/>
          </a:p>
          <a:p>
            <a:pPr eaLnBrk="1" hangingPunct="1">
              <a:buFontTx/>
              <a:buNone/>
            </a:pPr>
            <a:r>
              <a:rPr lang="en-US" altLang="zh-TW" sz="2800" b="1" dirty="0"/>
              <a:t>           		char.</a:t>
            </a:r>
            <a:endParaRPr lang="en-US" altLang="zh-TW" sz="2800" b="1" dirty="0"/>
          </a:p>
          <a:p>
            <a:pPr eaLnBrk="1" hangingPunct="1">
              <a:buFontTx/>
              <a:buNone/>
            </a:pPr>
            <a:endParaRPr lang="en-US" altLang="zh-TW" b="1" dirty="0"/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1562032" y="2346102"/>
            <a:ext cx="1214819" cy="31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28" name="Line 5"/>
          <p:cNvSpPr>
            <a:spLocks noChangeShapeType="1"/>
          </p:cNvSpPr>
          <p:nvPr/>
        </p:nvSpPr>
        <p:spPr bwMode="auto">
          <a:xfrm flipV="1">
            <a:off x="2970475" y="2346101"/>
            <a:ext cx="455385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185" y="605681"/>
            <a:ext cx="6870700" cy="1285875"/>
          </a:xfrm>
        </p:spPr>
        <p:txBody>
          <a:bodyPr/>
          <a:lstStyle/>
          <a:p>
            <a:pPr eaLnBrk="1" hangingPunct="1"/>
            <a:r>
              <a:rPr lang="en-US" altLang="zh-TW" dirty="0"/>
              <a:t>File permission</a:t>
            </a:r>
            <a:endParaRPr lang="en-US" altLang="zh-TW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1600925" y="1920156"/>
            <a:ext cx="7696200" cy="3657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rwx</a:t>
            </a:r>
            <a:r>
              <a:rPr lang="en-US" altLang="zh-TW" sz="2800" dirty="0" err="1">
                <a:solidFill>
                  <a:srgbClr val="00B0F0"/>
                </a:solidFill>
              </a:rPr>
              <a:t>rwx</a:t>
            </a:r>
            <a:r>
              <a:rPr lang="en-US" altLang="zh-TW" sz="2800" dirty="0" err="1">
                <a:solidFill>
                  <a:srgbClr val="00B050"/>
                </a:solidFill>
              </a:rPr>
              <a:t>rwx</a:t>
            </a:r>
            <a:endParaRPr lang="en-US" altLang="zh-TW" sz="28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</a:rPr>
              <a:t>r		</a:t>
            </a:r>
            <a:r>
              <a:rPr lang="en-US" altLang="zh-TW" sz="2800" dirty="0"/>
              <a:t>read the content of the file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</a:rPr>
              <a:t>w</a:t>
            </a:r>
            <a:r>
              <a:rPr lang="en-US" altLang="zh-TW" sz="2800" dirty="0"/>
              <a:t>	change the content of the file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tx2"/>
                </a:solidFill>
              </a:rPr>
              <a:t>x</a:t>
            </a:r>
            <a:r>
              <a:rPr lang="en-US" altLang="zh-TW" sz="2800" dirty="0"/>
              <a:t>		execute the file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/>
          </a:p>
        </p:txBody>
      </p:sp>
      <p:sp>
        <p:nvSpPr>
          <p:cNvPr id="79878" name="Line 7"/>
          <p:cNvSpPr>
            <a:spLocks noChangeShapeType="1"/>
          </p:cNvSpPr>
          <p:nvPr/>
        </p:nvSpPr>
        <p:spPr bwMode="auto">
          <a:xfrm flipV="1">
            <a:off x="1619796" y="2060848"/>
            <a:ext cx="317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9" name="Text Box 8"/>
          <p:cNvSpPr txBox="1">
            <a:spLocks noChangeArrowheads="1"/>
          </p:cNvSpPr>
          <p:nvPr/>
        </p:nvSpPr>
        <p:spPr bwMode="auto">
          <a:xfrm>
            <a:off x="1259632" y="2204864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owner</a:t>
            </a:r>
            <a:endParaRPr kumimoji="0" lang="en-US" altLang="zh-TW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Line 9"/>
          <p:cNvSpPr>
            <a:spLocks noChangeShapeType="1"/>
          </p:cNvSpPr>
          <p:nvPr/>
        </p:nvSpPr>
        <p:spPr bwMode="auto">
          <a:xfrm flipH="1" flipV="1">
            <a:off x="2700883" y="2060848"/>
            <a:ext cx="15875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411760" y="2204864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group</a:t>
            </a:r>
            <a:endParaRPr kumimoji="0" lang="en-US" altLang="zh-TW" sz="24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 flipH="1" flipV="1">
            <a:off x="3348583" y="2060848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3563888" y="2204864"/>
            <a:ext cx="928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others</a:t>
            </a:r>
            <a:endParaRPr kumimoji="0" lang="en-US" altLang="zh-TW" sz="24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6870700" cy="1133475"/>
          </a:xfrm>
        </p:spPr>
        <p:txBody>
          <a:bodyPr/>
          <a:lstStyle/>
          <a:p>
            <a:pPr eaLnBrk="1" hangingPunct="1"/>
            <a:r>
              <a:rPr lang="en-US" altLang="zh-TW" dirty="0"/>
              <a:t>File permission</a:t>
            </a:r>
            <a:endParaRPr lang="en-US" altLang="zh-TW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1470997" y="1916832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0070C0"/>
                </a:solidFill>
              </a:rPr>
              <a:t>s	</a:t>
            </a:r>
            <a:r>
              <a:rPr lang="en-US" altLang="zh-TW" sz="2800" b="1" dirty="0"/>
              <a:t>	Execute/search by owner/group; set user ID(group ID) on execution</a:t>
            </a:r>
            <a:endParaRPr lang="en-US" altLang="zh-TW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0070C0"/>
                </a:solidFill>
              </a:rPr>
              <a:t>S</a:t>
            </a:r>
            <a:r>
              <a:rPr lang="en-US" altLang="zh-TW" sz="2800" b="1" dirty="0"/>
              <a:t>   	No execute/search by owner/group; set user ID(group ID) on execution</a:t>
            </a:r>
            <a:endParaRPr kumimoji="0" lang="en-US" altLang="zh-TW" sz="2800" b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0" lang="en-US" altLang="zh-TW" sz="2800" b="1" dirty="0">
                <a:solidFill>
                  <a:srgbClr val="0070C0"/>
                </a:solidFill>
              </a:rPr>
              <a:t>t</a:t>
            </a:r>
            <a:r>
              <a:rPr kumimoji="0" lang="en-US" altLang="zh-TW" sz="2800" b="1" dirty="0">
                <a:solidFill>
                  <a:schemeClr val="tx2"/>
                </a:solidFill>
              </a:rPr>
              <a:t> </a:t>
            </a:r>
            <a:r>
              <a:rPr kumimoji="0" lang="en-US" altLang="zh-TW" sz="2800" b="1" dirty="0"/>
              <a:t> 	Execute/search by others; set sticky bit on execution</a:t>
            </a:r>
            <a:endParaRPr kumimoji="0" lang="en-US" altLang="zh-TW" sz="2800" b="1" dirty="0"/>
          </a:p>
          <a:p>
            <a:pPr>
              <a:spcBef>
                <a:spcPct val="50000"/>
              </a:spcBef>
            </a:pPr>
            <a:r>
              <a:rPr kumimoji="0" lang="en-US" altLang="zh-TW" sz="2800" b="1" dirty="0">
                <a:solidFill>
                  <a:srgbClr val="0070C0"/>
                </a:solidFill>
              </a:rPr>
              <a:t>T</a:t>
            </a:r>
            <a:r>
              <a:rPr kumimoji="0" lang="en-US" altLang="zh-TW" sz="2800" b="1" dirty="0">
                <a:solidFill>
                  <a:schemeClr val="tx2"/>
                </a:solidFill>
              </a:rPr>
              <a:t>	</a:t>
            </a:r>
            <a:r>
              <a:rPr kumimoji="0" lang="en-US" altLang="zh-TW" sz="2800" b="1" dirty="0"/>
              <a:t> No execute/search by others; set sticky bit on execution</a:t>
            </a:r>
            <a:endParaRPr kumimoji="0" lang="en-US" altLang="zh-TW" sz="2800" b="1" dirty="0"/>
          </a:p>
          <a:p>
            <a:pPr eaLnBrk="1" hangingPunct="1"/>
            <a:endParaRPr lang="en-US" altLang="zh-TW" sz="2800" b="1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870700" cy="1347788"/>
          </a:xfrm>
        </p:spPr>
        <p:txBody>
          <a:bodyPr/>
          <a:lstStyle/>
          <a:p>
            <a:pPr eaLnBrk="1" hangingPunct="1"/>
            <a:r>
              <a:rPr lang="en-US" altLang="zh-TW" dirty="0"/>
              <a:t>File permission </a:t>
            </a:r>
            <a:endParaRPr lang="en-US" altLang="zh-TW" dirty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1432505" y="1967732"/>
            <a:ext cx="6591985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3200" dirty="0"/>
              <a:t>with </a:t>
            </a:r>
            <a:r>
              <a:rPr lang="en-US" altLang="zh-TW" sz="3200" dirty="0" err="1"/>
              <a:t>dir</a:t>
            </a:r>
            <a:endParaRPr lang="en-US" altLang="zh-TW" sz="3200" dirty="0"/>
          </a:p>
          <a:p>
            <a:pPr eaLnBrk="1" hangingPunct="1"/>
            <a:r>
              <a:rPr lang="en-US" altLang="zh-TW" sz="3200" dirty="0">
                <a:solidFill>
                  <a:srgbClr val="0070C0"/>
                </a:solidFill>
              </a:rPr>
              <a:t>r	</a:t>
            </a:r>
            <a:r>
              <a:rPr lang="en-US" altLang="zh-TW" sz="3200" dirty="0"/>
              <a:t>	read the names of the </a:t>
            </a:r>
            <a:r>
              <a:rPr lang="en-US" altLang="zh-TW" sz="3200" dirty="0" err="1"/>
              <a:t>dir</a:t>
            </a:r>
            <a:r>
              <a:rPr lang="en-US" altLang="zh-TW" sz="3200" dirty="0"/>
              <a:t>	</a:t>
            </a:r>
            <a:endParaRPr lang="en-US" altLang="zh-TW" sz="3200" dirty="0"/>
          </a:p>
          <a:p>
            <a:pPr eaLnBrk="1" hangingPunct="1"/>
            <a:r>
              <a:rPr lang="en-US" altLang="zh-TW" sz="3200" dirty="0">
                <a:solidFill>
                  <a:srgbClr val="0070C0"/>
                </a:solidFill>
              </a:rPr>
              <a:t>w</a:t>
            </a:r>
            <a:r>
              <a:rPr lang="en-US" altLang="zh-TW" sz="3200" dirty="0"/>
              <a:t>	make changes to the </a:t>
            </a:r>
            <a:r>
              <a:rPr lang="en-US" altLang="zh-TW" sz="3200" dirty="0" err="1"/>
              <a:t>dir</a:t>
            </a:r>
            <a:endParaRPr lang="en-US" altLang="zh-TW" sz="3200" dirty="0"/>
          </a:p>
          <a:p>
            <a:pPr eaLnBrk="1" hangingPunct="1"/>
            <a:r>
              <a:rPr lang="en-US" altLang="zh-TW" sz="3200" dirty="0">
                <a:solidFill>
                  <a:srgbClr val="0070C0"/>
                </a:solidFill>
              </a:rPr>
              <a:t>x</a:t>
            </a:r>
            <a:r>
              <a:rPr lang="en-US" altLang="zh-TW" sz="3200" dirty="0"/>
              <a:t>	search the </a:t>
            </a:r>
            <a:r>
              <a:rPr lang="en-US" altLang="zh-TW" sz="3200" dirty="0" err="1"/>
              <a:t>dir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469" y="685447"/>
            <a:ext cx="6870700" cy="1062038"/>
          </a:xfrm>
        </p:spPr>
        <p:txBody>
          <a:bodyPr/>
          <a:lstStyle/>
          <a:p>
            <a:pPr eaLnBrk="1" hangingPunct="1"/>
            <a:r>
              <a:rPr lang="en-US" altLang="zh-TW" dirty="0"/>
              <a:t>File system layout</a:t>
            </a:r>
            <a:endParaRPr lang="en-US" altLang="zh-TW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316942"/>
            <a:ext cx="7313612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solidFill>
                  <a:schemeClr val="hlink"/>
                </a:solidFill>
              </a:rPr>
              <a:t>boot block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 contain bootstrap code, </a:t>
            </a:r>
            <a:r>
              <a:rPr lang="en-US" altLang="zh-TW" sz="2400" b="1" dirty="0" err="1"/>
              <a:t>typicaly</a:t>
            </a:r>
            <a:r>
              <a:rPr lang="en-US" altLang="zh-TW" sz="2400" b="1" dirty="0"/>
              <a:t> the first </a:t>
            </a:r>
            <a:r>
              <a:rPr lang="en-US" altLang="zh-TW" sz="2400" b="1" dirty="0" err="1"/>
              <a:t>secter</a:t>
            </a:r>
            <a:endParaRPr lang="en-US" altLang="zh-TW" sz="2400" b="1" dirty="0"/>
          </a:p>
          <a:p>
            <a:pPr eaLnBrk="1" hangingPunct="1"/>
            <a:r>
              <a:rPr lang="en-US" altLang="zh-TW" sz="2800" b="1" dirty="0">
                <a:solidFill>
                  <a:schemeClr val="hlink"/>
                </a:solidFill>
              </a:rPr>
              <a:t>super block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describe the state of the file system, how large it is, how many files it can store, where to find free space, and </a:t>
            </a:r>
            <a:r>
              <a:rPr lang="en-US" altLang="zh-TW" sz="2400" b="1" dirty="0" err="1"/>
              <a:t>othe</a:t>
            </a:r>
            <a:r>
              <a:rPr lang="en-US" altLang="zh-TW" sz="2400" b="1" dirty="0"/>
              <a:t> info.</a:t>
            </a:r>
            <a:endParaRPr lang="en-US" altLang="zh-TW" sz="2400" b="1" dirty="0"/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1259632" y="1916832"/>
            <a:ext cx="7604125" cy="354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>
            <a:off x="2483768" y="1916832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>
            <a:off x="3851920" y="1916832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2" name="Text Box 8"/>
          <p:cNvSpPr txBox="1">
            <a:spLocks noChangeArrowheads="1"/>
          </p:cNvSpPr>
          <p:nvPr/>
        </p:nvSpPr>
        <p:spPr bwMode="auto">
          <a:xfrm>
            <a:off x="1187624" y="1916832"/>
            <a:ext cx="13681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boot</a:t>
            </a:r>
            <a:r>
              <a:rPr kumimoji="0"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block</a:t>
            </a:r>
            <a:endParaRPr kumimoji="0" lang="en-US" altLang="zh-TW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Text Box 9"/>
          <p:cNvSpPr txBox="1">
            <a:spLocks noChangeArrowheads="1"/>
          </p:cNvSpPr>
          <p:nvPr/>
        </p:nvSpPr>
        <p:spPr bwMode="auto">
          <a:xfrm>
            <a:off x="2483769" y="1916832"/>
            <a:ext cx="129614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1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Super </a:t>
            </a:r>
            <a:r>
              <a:rPr kumimoji="0" lang="en-US" altLang="zh-TW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block</a:t>
            </a:r>
            <a:endParaRPr kumimoji="0" lang="en-US" altLang="zh-TW" sz="16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Text Box 10"/>
          <p:cNvSpPr txBox="1">
            <a:spLocks noChangeArrowheads="1"/>
          </p:cNvSpPr>
          <p:nvPr/>
        </p:nvSpPr>
        <p:spPr bwMode="auto">
          <a:xfrm>
            <a:off x="3923928" y="1916832"/>
            <a:ext cx="131261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inode</a:t>
            </a:r>
            <a:r>
              <a:rPr kumimoji="0" lang="en-US" altLang="zh-TW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table</a:t>
            </a:r>
            <a:endParaRPr kumimoji="0" lang="en-US" altLang="zh-TW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Text Box 11"/>
          <p:cNvSpPr txBox="1">
            <a:spLocks noChangeArrowheads="1"/>
          </p:cNvSpPr>
          <p:nvPr/>
        </p:nvSpPr>
        <p:spPr bwMode="auto">
          <a:xfrm>
            <a:off x="6012160" y="1916832"/>
            <a:ext cx="134524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Data blocks</a:t>
            </a:r>
            <a:endParaRPr kumimoji="0" lang="en-US" altLang="zh-TW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Line 12"/>
          <p:cNvSpPr>
            <a:spLocks noChangeShapeType="1"/>
          </p:cNvSpPr>
          <p:nvPr/>
        </p:nvSpPr>
        <p:spPr bwMode="auto">
          <a:xfrm>
            <a:off x="5403007" y="1916832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726" y="646070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File system layout</a:t>
            </a:r>
            <a:endParaRPr lang="en-US" altLang="zh-TW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1418726" y="1926960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 err="1">
                <a:solidFill>
                  <a:schemeClr val="hlink"/>
                </a:solidFill>
              </a:rPr>
              <a:t>inode</a:t>
            </a:r>
            <a:r>
              <a:rPr lang="en-US" altLang="zh-TW" sz="2800" b="1" dirty="0">
                <a:solidFill>
                  <a:schemeClr val="hlink"/>
                </a:solidFill>
              </a:rPr>
              <a:t> table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echo </a:t>
            </a:r>
            <a:r>
              <a:rPr lang="en-US" altLang="zh-TW" sz="2400" b="1" dirty="0" err="1"/>
              <a:t>inode</a:t>
            </a:r>
            <a:r>
              <a:rPr lang="en-US" altLang="zh-TW" sz="2400" b="1" dirty="0"/>
              <a:t> contains file mode, file type, owner, group, size, time stamps.</a:t>
            </a:r>
            <a:endParaRPr lang="en-US" altLang="zh-TW" sz="2400" b="1" dirty="0"/>
          </a:p>
          <a:p>
            <a:pPr eaLnBrk="1" hangingPunct="1"/>
            <a:r>
              <a:rPr lang="en-US" altLang="zh-TW" sz="2800" b="1" dirty="0">
                <a:solidFill>
                  <a:schemeClr val="hlink"/>
                </a:solidFill>
              </a:rPr>
              <a:t>data block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contain file data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計分方式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204864"/>
            <a:ext cx="6591985" cy="377762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sz="3200" b="1" dirty="0">
                <a:ea typeface="標楷體" panose="03000509000000000000" pitchFamily="65" charset="-120"/>
              </a:rPr>
              <a:t>平常測驗	</a:t>
            </a:r>
            <a:r>
              <a:rPr lang="en-US" altLang="zh-TW" sz="3200" b="1" dirty="0">
                <a:ea typeface="標楷體" panose="03000509000000000000" pitchFamily="65" charset="-120"/>
              </a:rPr>
              <a:t>		20</a:t>
            </a:r>
            <a:r>
              <a:rPr lang="en-US" altLang="zh-TW" sz="3200" dirty="0">
                <a:ea typeface="標楷體" panose="03000509000000000000" pitchFamily="65" charset="-120"/>
              </a:rPr>
              <a:t>%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ea typeface="標楷體" panose="03000509000000000000" pitchFamily="65" charset="-120"/>
              </a:rPr>
              <a:t>作業         </a:t>
            </a:r>
            <a:r>
              <a:rPr lang="en-US" altLang="zh-TW" sz="3200" b="1" dirty="0">
                <a:ea typeface="標楷體" panose="03000509000000000000" pitchFamily="65" charset="-120"/>
              </a:rPr>
              <a:t>			20</a:t>
            </a:r>
            <a:r>
              <a:rPr lang="en-US" altLang="zh-TW" sz="3200" dirty="0">
                <a:ea typeface="標楷體" panose="03000509000000000000" pitchFamily="65" charset="-120"/>
              </a:rPr>
              <a:t>%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r>
              <a:rPr lang="zh-TW" altLang="en-US" sz="3200" dirty="0">
                <a:ea typeface="標楷體" panose="03000509000000000000" pitchFamily="65" charset="-120"/>
              </a:rPr>
              <a:t>期中</a:t>
            </a:r>
            <a:r>
              <a:rPr lang="zh-TW" altLang="en-US" sz="3200" b="1" dirty="0">
                <a:ea typeface="標楷體" panose="03000509000000000000" pitchFamily="65" charset="-120"/>
              </a:rPr>
              <a:t>上機測驗 	</a:t>
            </a:r>
            <a:r>
              <a:rPr lang="en-US" altLang="zh-TW" sz="3200" b="1" dirty="0">
                <a:ea typeface="標楷體" panose="03000509000000000000" pitchFamily="65" charset="-120"/>
              </a:rPr>
              <a:t>15% (</a:t>
            </a:r>
            <a:r>
              <a:rPr lang="zh-TW" altLang="en-US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課程第</a:t>
            </a:r>
            <a:r>
              <a:rPr lang="en-US" altLang="zh-TW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9</a:t>
            </a:r>
            <a:r>
              <a:rPr lang="zh-TW" altLang="en-US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週週六下午考試</a:t>
            </a:r>
            <a:r>
              <a:rPr lang="en-US" altLang="zh-TW" sz="3200" b="1" dirty="0">
                <a:ea typeface="標楷體" panose="03000509000000000000" pitchFamily="65" charset="-120"/>
              </a:rPr>
              <a:t>)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ea typeface="標楷體" panose="03000509000000000000" pitchFamily="65" charset="-120"/>
              </a:rPr>
              <a:t>期末上機測驗 	</a:t>
            </a:r>
            <a:r>
              <a:rPr lang="en-US" altLang="zh-TW" sz="3200" b="1" dirty="0">
                <a:ea typeface="標楷體" panose="03000509000000000000" pitchFamily="65" charset="-120"/>
              </a:rPr>
              <a:t>25% (</a:t>
            </a:r>
            <a:r>
              <a:rPr lang="zh-TW" altLang="en-US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課程第</a:t>
            </a:r>
            <a:r>
              <a:rPr lang="en-US" altLang="zh-TW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17</a:t>
            </a:r>
            <a:r>
              <a:rPr lang="zh-TW" altLang="en-US" sz="3200" b="1" dirty="0">
                <a:highlight>
                  <a:srgbClr val="FFFF00"/>
                </a:highlight>
                <a:ea typeface="標楷體" panose="03000509000000000000" pitchFamily="65" charset="-120"/>
              </a:rPr>
              <a:t>週週六下午考試</a:t>
            </a:r>
            <a:r>
              <a:rPr lang="en-US" altLang="zh-TW" sz="3200" b="1" dirty="0">
                <a:ea typeface="標楷體" panose="03000509000000000000" pitchFamily="65" charset="-120"/>
              </a:rPr>
              <a:t>)</a:t>
            </a:r>
            <a:endParaRPr lang="en-US" altLang="zh-TW" sz="3200" b="1" dirty="0"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ea typeface="標楷體" panose="03000509000000000000" pitchFamily="65" charset="-120"/>
              </a:rPr>
              <a:t>線上互動     </a:t>
            </a:r>
            <a:r>
              <a:rPr lang="en-US" altLang="zh-TW" sz="3200" b="1" dirty="0">
                <a:ea typeface="標楷體" panose="03000509000000000000" pitchFamily="65" charset="-120"/>
              </a:rPr>
              <a:t>		20%</a:t>
            </a:r>
            <a:endParaRPr lang="en-US" altLang="zh-TW" sz="3200" b="1" dirty="0"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ea typeface="標楷體" panose="03000509000000000000" pitchFamily="65" charset="-120"/>
              </a:rPr>
              <a:t>額外加分</a:t>
            </a:r>
            <a:endParaRPr lang="en-US" altLang="zh-TW" sz="3200" b="1" dirty="0">
              <a:ea typeface="標楷體" panose="03000509000000000000" pitchFamily="65" charset="-120"/>
            </a:endParaRPr>
          </a:p>
          <a:p>
            <a:endParaRPr lang="en-US" altLang="zh-TW" sz="3200" b="1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ChangeArrowheads="1"/>
          </p:cNvSpPr>
          <p:nvPr/>
        </p:nvSpPr>
        <p:spPr bwMode="auto">
          <a:xfrm>
            <a:off x="1517650" y="1035050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Mode,type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517650" y="1606550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links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1517650" y="2189163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Owner,group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1517650" y="2744788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Size in bytes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1517650" y="3298825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Time stamps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517650" y="3854450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Single direct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1517650" y="4397375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Double indirect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1517650" y="4965700"/>
            <a:ext cx="1998663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Triple indirect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cxnSp>
        <p:nvCxnSpPr>
          <p:cNvPr id="751626" name="AutoShape 10"/>
          <p:cNvCxnSpPr>
            <a:cxnSpLocks noChangeShapeType="1"/>
          </p:cNvCxnSpPr>
          <p:nvPr/>
        </p:nvCxnSpPr>
        <p:spPr bwMode="auto">
          <a:xfrm flipV="1">
            <a:off x="3487738" y="387350"/>
            <a:ext cx="3959225" cy="3521075"/>
          </a:xfrm>
          <a:prstGeom prst="bentConnector3">
            <a:avLst>
              <a:gd name="adj1" fmla="val 10704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751627" name="AutoShape 11"/>
          <p:cNvCxnSpPr>
            <a:cxnSpLocks noChangeShapeType="1"/>
          </p:cNvCxnSpPr>
          <p:nvPr/>
        </p:nvCxnSpPr>
        <p:spPr bwMode="auto">
          <a:xfrm flipV="1">
            <a:off x="3468688" y="582613"/>
            <a:ext cx="3959225" cy="3521075"/>
          </a:xfrm>
          <a:prstGeom prst="bentConnector3">
            <a:avLst>
              <a:gd name="adj1" fmla="val 18681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751628" name="AutoShape 12"/>
          <p:cNvCxnSpPr>
            <a:cxnSpLocks noChangeShapeType="1"/>
          </p:cNvCxnSpPr>
          <p:nvPr/>
        </p:nvCxnSpPr>
        <p:spPr bwMode="auto">
          <a:xfrm flipV="1">
            <a:off x="3490913" y="792163"/>
            <a:ext cx="3959225" cy="3521075"/>
          </a:xfrm>
          <a:prstGeom prst="bentConnector3">
            <a:avLst>
              <a:gd name="adj1" fmla="val 27384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751629" name="Rectangle 13"/>
          <p:cNvSpPr>
            <a:spLocks noChangeArrowheads="1"/>
          </p:cNvSpPr>
          <p:nvPr/>
        </p:nvSpPr>
        <p:spPr bwMode="auto">
          <a:xfrm>
            <a:off x="4902200" y="1108075"/>
            <a:ext cx="904875" cy="1897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2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cxnSp>
        <p:nvCxnSpPr>
          <p:cNvPr id="751630" name="AutoShape 14"/>
          <p:cNvCxnSpPr>
            <a:cxnSpLocks noChangeShapeType="1"/>
            <a:stCxn id="751624" idx="3"/>
            <a:endCxn id="751629" idx="2"/>
          </p:cNvCxnSpPr>
          <p:nvPr/>
        </p:nvCxnSpPr>
        <p:spPr bwMode="auto">
          <a:xfrm flipV="1">
            <a:off x="3516313" y="3005138"/>
            <a:ext cx="1838325" cy="1679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751631" name="Line 15"/>
          <p:cNvSpPr>
            <a:spLocks noChangeShapeType="1"/>
          </p:cNvSpPr>
          <p:nvPr/>
        </p:nvSpPr>
        <p:spPr bwMode="auto">
          <a:xfrm>
            <a:off x="5792788" y="1179513"/>
            <a:ext cx="161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auto">
          <a:xfrm>
            <a:off x="5821363" y="1495425"/>
            <a:ext cx="155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33" name="Line 17"/>
          <p:cNvSpPr>
            <a:spLocks noChangeShapeType="1"/>
          </p:cNvSpPr>
          <p:nvPr/>
        </p:nvSpPr>
        <p:spPr bwMode="auto">
          <a:xfrm flipV="1">
            <a:off x="5821363" y="273208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34" name="Rectangle 18"/>
          <p:cNvSpPr>
            <a:spLocks noChangeArrowheads="1"/>
          </p:cNvSpPr>
          <p:nvPr/>
        </p:nvSpPr>
        <p:spPr bwMode="auto">
          <a:xfrm>
            <a:off x="4422775" y="4932363"/>
            <a:ext cx="647700" cy="1681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2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35" name="Line 19"/>
          <p:cNvSpPr>
            <a:spLocks noChangeShapeType="1"/>
          </p:cNvSpPr>
          <p:nvPr/>
        </p:nvSpPr>
        <p:spPr bwMode="auto">
          <a:xfrm>
            <a:off x="3549650" y="53038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36" name="Rectangle 20"/>
          <p:cNvSpPr>
            <a:spLocks noChangeArrowheads="1"/>
          </p:cNvSpPr>
          <p:nvPr/>
        </p:nvSpPr>
        <p:spPr bwMode="auto">
          <a:xfrm>
            <a:off x="6021388" y="2919413"/>
            <a:ext cx="574675" cy="1897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2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37" name="Rectangle 21"/>
          <p:cNvSpPr>
            <a:spLocks noChangeArrowheads="1"/>
          </p:cNvSpPr>
          <p:nvPr/>
        </p:nvSpPr>
        <p:spPr bwMode="auto">
          <a:xfrm>
            <a:off x="6038850" y="4960938"/>
            <a:ext cx="590550" cy="1897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2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  <a:p>
            <a:pPr algn="ctr" eaLnBrk="0" hangingPunct="0"/>
            <a:r>
              <a:rPr kumimoji="0" lang="en-US" altLang="zh-TW" sz="2400">
                <a:latin typeface="Times New Roman" panose="02020603050405020304" pitchFamily="18" charset="0"/>
              </a:rPr>
              <a:t>.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cxnSp>
        <p:nvCxnSpPr>
          <p:cNvPr id="751638" name="AutoShape 22"/>
          <p:cNvCxnSpPr>
            <a:cxnSpLocks noChangeShapeType="1"/>
          </p:cNvCxnSpPr>
          <p:nvPr/>
        </p:nvCxnSpPr>
        <p:spPr bwMode="auto">
          <a:xfrm flipV="1">
            <a:off x="5084763" y="3336925"/>
            <a:ext cx="950912" cy="1905000"/>
          </a:xfrm>
          <a:prstGeom prst="bent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751639" name="AutoShape 23"/>
          <p:cNvCxnSpPr>
            <a:cxnSpLocks noChangeShapeType="1"/>
            <a:stCxn id="751634" idx="3"/>
            <a:endCxn id="751637" idx="1"/>
          </p:cNvCxnSpPr>
          <p:nvPr/>
        </p:nvCxnSpPr>
        <p:spPr bwMode="auto">
          <a:xfrm>
            <a:off x="5070475" y="5773738"/>
            <a:ext cx="968375" cy="136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751640" name="Line 24"/>
          <p:cNvSpPr>
            <a:spLocks noChangeShapeType="1"/>
          </p:cNvSpPr>
          <p:nvPr/>
        </p:nvSpPr>
        <p:spPr bwMode="auto">
          <a:xfrm>
            <a:off x="6607175" y="3200400"/>
            <a:ext cx="96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1" name="Line 25"/>
          <p:cNvSpPr>
            <a:spLocks noChangeShapeType="1"/>
          </p:cNvSpPr>
          <p:nvPr/>
        </p:nvSpPr>
        <p:spPr bwMode="auto">
          <a:xfrm>
            <a:off x="6635750" y="351631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2" name="Line 26"/>
          <p:cNvSpPr>
            <a:spLocks noChangeShapeType="1"/>
          </p:cNvSpPr>
          <p:nvPr/>
        </p:nvSpPr>
        <p:spPr bwMode="auto">
          <a:xfrm>
            <a:off x="6635750" y="4752975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3" name="Line 27"/>
          <p:cNvSpPr>
            <a:spLocks noChangeShapeType="1"/>
          </p:cNvSpPr>
          <p:nvPr/>
        </p:nvSpPr>
        <p:spPr bwMode="auto">
          <a:xfrm>
            <a:off x="6650038" y="5313363"/>
            <a:ext cx="963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4" name="Line 28"/>
          <p:cNvSpPr>
            <a:spLocks noChangeShapeType="1"/>
          </p:cNvSpPr>
          <p:nvPr/>
        </p:nvSpPr>
        <p:spPr bwMode="auto">
          <a:xfrm>
            <a:off x="6678613" y="56292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5" name="Line 29"/>
          <p:cNvSpPr>
            <a:spLocks noChangeShapeType="1"/>
          </p:cNvSpPr>
          <p:nvPr/>
        </p:nvSpPr>
        <p:spPr bwMode="auto">
          <a:xfrm>
            <a:off x="6650038" y="6578600"/>
            <a:ext cx="97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1646" name="Text Box 30"/>
          <p:cNvSpPr txBox="1">
            <a:spLocks noChangeArrowheads="1"/>
          </p:cNvSpPr>
          <p:nvPr/>
        </p:nvSpPr>
        <p:spPr bwMode="auto">
          <a:xfrm>
            <a:off x="7812088" y="1916113"/>
            <a:ext cx="549275" cy="1843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anose="02020603050405020304" pitchFamily="18" charset="0"/>
              </a:rPr>
              <a:t>Data     blocks</a:t>
            </a:r>
            <a:endParaRPr kumimoji="0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51647" name="Text Box 31"/>
          <p:cNvSpPr txBox="1">
            <a:spLocks noChangeArrowheads="1"/>
          </p:cNvSpPr>
          <p:nvPr/>
        </p:nvSpPr>
        <p:spPr bwMode="auto">
          <a:xfrm>
            <a:off x="1173163" y="163513"/>
            <a:ext cx="1968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solidFill>
                  <a:schemeClr val="hlink"/>
                </a:solidFill>
                <a:latin typeface="Times New Roman" panose="02020603050405020304" pitchFamily="18" charset="0"/>
              </a:rPr>
              <a:t>Inode contents</a:t>
            </a:r>
            <a:endParaRPr kumimoji="0" lang="en-US" altLang="zh-TW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Changing file permission 	</a:t>
            </a:r>
            <a:endParaRPr lang="en-US" altLang="zh-TW" dirty="0"/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1502958" y="1901578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chmod</a:t>
            </a:r>
            <a:r>
              <a:rPr lang="en-US" altLang="zh-TW" sz="2800" dirty="0">
                <a:solidFill>
                  <a:schemeClr val="hlink"/>
                </a:solidFill>
              </a:rPr>
              <a:t> [-R] &lt;absolute-mode&gt; 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chmod</a:t>
            </a:r>
            <a:r>
              <a:rPr lang="en-US" altLang="zh-TW" sz="2800" dirty="0">
                <a:solidFill>
                  <a:schemeClr val="hlink"/>
                </a:solidFill>
              </a:rPr>
              <a:t> [-R] &lt;symbolic-mode-list&gt; 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3366CC"/>
                </a:solidFill>
              </a:rPr>
              <a:t>mode changing for 		Operator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u</a:t>
            </a:r>
            <a:r>
              <a:rPr lang="en-US" altLang="zh-TW" sz="2800" dirty="0"/>
              <a:t>(user)					</a:t>
            </a:r>
            <a:r>
              <a:rPr lang="en-US" altLang="zh-TW" sz="2800" dirty="0">
                <a:solidFill>
                  <a:srgbClr val="0070C0"/>
                </a:solidFill>
              </a:rPr>
              <a:t>-</a:t>
            </a:r>
            <a:r>
              <a:rPr lang="en-US" altLang="zh-TW" sz="2800" dirty="0"/>
              <a:t> remove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g</a:t>
            </a:r>
            <a:r>
              <a:rPr lang="en-US" altLang="zh-TW" sz="2800" dirty="0"/>
              <a:t>(group)					</a:t>
            </a:r>
            <a:r>
              <a:rPr lang="en-US" altLang="zh-TW" sz="2800" dirty="0">
                <a:solidFill>
                  <a:srgbClr val="0070C0"/>
                </a:solidFill>
              </a:rPr>
              <a:t>+</a:t>
            </a:r>
            <a:r>
              <a:rPr lang="en-US" altLang="zh-TW" sz="2800" dirty="0"/>
              <a:t> add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o</a:t>
            </a:r>
            <a:r>
              <a:rPr lang="en-US" altLang="zh-TW" sz="2800" dirty="0"/>
              <a:t>(other)					</a:t>
            </a:r>
            <a:r>
              <a:rPr lang="en-US" altLang="zh-TW" sz="2800" dirty="0">
                <a:solidFill>
                  <a:srgbClr val="0070C0"/>
                </a:solidFill>
              </a:rPr>
              <a:t>=</a:t>
            </a:r>
            <a:r>
              <a:rPr lang="en-US" altLang="zh-TW" sz="2800" dirty="0"/>
              <a:t> set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</a:rPr>
              <a:t>a</a:t>
            </a:r>
            <a:r>
              <a:rPr lang="en-US" altLang="zh-TW" sz="2800" dirty="0"/>
              <a:t>(all)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621" y="62981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Changing owner 	</a:t>
            </a:r>
            <a:endParaRPr lang="en-US" altLang="zh-TW" dirty="0"/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86501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3200" dirty="0" err="1">
                <a:solidFill>
                  <a:schemeClr val="hlink"/>
                </a:solidFill>
              </a:rPr>
              <a:t>chown</a:t>
            </a:r>
            <a:r>
              <a:rPr lang="en-US" altLang="zh-TW" sz="3200" dirty="0">
                <a:solidFill>
                  <a:schemeClr val="hlink"/>
                </a:solidFill>
              </a:rPr>
              <a:t> [-R] owner[:group] file</a:t>
            </a:r>
            <a:r>
              <a:rPr lang="en-US" altLang="zh-TW" sz="32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3200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-R</a:t>
            </a:r>
            <a:r>
              <a:rPr lang="en-US" altLang="zh-TW" sz="3200" dirty="0"/>
              <a:t>	recursive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10" y="6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Changing group owner</a:t>
            </a:r>
            <a:endParaRPr lang="en-US" altLang="zh-TW" dirty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161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3200" dirty="0" err="1">
                <a:solidFill>
                  <a:schemeClr val="hlink"/>
                </a:solidFill>
              </a:rPr>
              <a:t>chgrp</a:t>
            </a:r>
            <a:r>
              <a:rPr lang="en-US" altLang="zh-TW" sz="3200" dirty="0">
                <a:solidFill>
                  <a:schemeClr val="hlink"/>
                </a:solidFill>
              </a:rPr>
              <a:t> [-R] group file</a:t>
            </a:r>
            <a:r>
              <a:rPr lang="en-US" altLang="zh-TW" sz="32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3200" dirty="0">
                <a:solidFill>
                  <a:schemeClr val="hlink"/>
                </a:solidFill>
              </a:rPr>
              <a:t>.</a:t>
            </a:r>
            <a:endParaRPr lang="en-US" altLang="zh-TW" sz="3200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-R</a:t>
            </a:r>
            <a:r>
              <a:rPr lang="en-US" altLang="zh-TW" sz="3200" dirty="0"/>
              <a:t>	recursive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10" y="6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Changing group owner</a:t>
            </a:r>
            <a:endParaRPr lang="en-US" altLang="zh-TW" dirty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161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3200" dirty="0" err="1">
                <a:solidFill>
                  <a:schemeClr val="hlink"/>
                </a:solidFill>
              </a:rPr>
              <a:t>chgrp</a:t>
            </a:r>
            <a:r>
              <a:rPr lang="en-US" altLang="zh-TW" sz="3200" dirty="0">
                <a:solidFill>
                  <a:schemeClr val="hlink"/>
                </a:solidFill>
              </a:rPr>
              <a:t> [-R] group file</a:t>
            </a:r>
            <a:r>
              <a:rPr lang="en-US" altLang="zh-TW" sz="32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3200" dirty="0">
                <a:solidFill>
                  <a:schemeClr val="hlink"/>
                </a:solidFill>
              </a:rPr>
              <a:t>.</a:t>
            </a:r>
            <a:endParaRPr lang="en-US" altLang="zh-TW" sz="3200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-R</a:t>
            </a:r>
            <a:r>
              <a:rPr lang="en-US" altLang="zh-TW" sz="3200" dirty="0"/>
              <a:t>	recursive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417" y="620688"/>
            <a:ext cx="658919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Working with directories		</a:t>
            </a:r>
            <a:endParaRPr lang="en-US" altLang="zh-TW" dirty="0"/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1458747" y="1772816"/>
            <a:ext cx="7192789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working directory (current directory)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handy pathname abbreviations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	</a:t>
            </a:r>
            <a:r>
              <a:rPr lang="en-US" altLang="zh-TW" sz="2800" dirty="0">
                <a:solidFill>
                  <a:srgbClr val="0070C0"/>
                </a:solidFill>
              </a:rPr>
              <a:t>.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</a:t>
            </a:r>
            <a:r>
              <a:rPr lang="en-US" altLang="zh-TW" sz="2800" dirty="0">
                <a:solidFill>
                  <a:srgbClr val="0070C0"/>
                </a:solidFill>
              </a:rPr>
              <a:t>..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</a:t>
            </a:r>
            <a:r>
              <a:rPr lang="en-US" altLang="zh-TW" sz="2800" dirty="0">
                <a:solidFill>
                  <a:srgbClr val="0070C0"/>
                </a:solidFill>
              </a:rPr>
              <a:t>~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accent1"/>
                </a:solidFill>
              </a:rPr>
              <a:t>	</a:t>
            </a:r>
            <a:r>
              <a:rPr lang="en-US" altLang="zh-TW" sz="2800" dirty="0">
                <a:solidFill>
                  <a:srgbClr val="0070C0"/>
                </a:solidFill>
              </a:rPr>
              <a:t>~username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0688"/>
            <a:ext cx="658919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Working with directories		</a:t>
            </a:r>
            <a:endParaRPr lang="en-US" altLang="zh-TW" dirty="0"/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1544878" y="1844824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/>
              <a:t>Moving </a:t>
            </a:r>
            <a:r>
              <a:rPr lang="en-US" altLang="zh-TW" sz="2400" dirty="0" err="1"/>
              <a:t>arround</a:t>
            </a:r>
            <a:r>
              <a:rPr lang="en-US" altLang="zh-TW" sz="2400" dirty="0"/>
              <a:t> the directory tree</a:t>
            </a:r>
            <a:endParaRPr lang="en-US" altLang="zh-TW" sz="2400" dirty="0"/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hlink"/>
                </a:solidFill>
              </a:rPr>
              <a:t>cd  [directory]</a:t>
            </a:r>
            <a:endParaRPr lang="en-US" altLang="zh-TW" sz="2000" dirty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TW" sz="2000" dirty="0" err="1">
                <a:solidFill>
                  <a:schemeClr val="hlink"/>
                </a:solidFill>
              </a:rPr>
              <a:t>pwd</a:t>
            </a:r>
            <a:endParaRPr lang="en-US" altLang="zh-TW" sz="20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400" dirty="0"/>
              <a:t>Making a new directory</a:t>
            </a:r>
            <a:endParaRPr lang="en-US" altLang="zh-TW" sz="2400" dirty="0"/>
          </a:p>
          <a:p>
            <a:pPr lvl="1" eaLnBrk="1" hangingPunct="1">
              <a:buFontTx/>
              <a:buNone/>
            </a:pPr>
            <a:r>
              <a:rPr lang="en-US" altLang="zh-TW" sz="2000" dirty="0" err="1">
                <a:solidFill>
                  <a:schemeClr val="hlink"/>
                </a:solidFill>
              </a:rPr>
              <a:t>mkdir</a:t>
            </a:r>
            <a:r>
              <a:rPr lang="en-US" altLang="zh-TW" sz="2000" dirty="0">
                <a:solidFill>
                  <a:schemeClr val="hlink"/>
                </a:solidFill>
              </a:rPr>
              <a:t> [-m mode] [-p] </a:t>
            </a:r>
            <a:r>
              <a:rPr lang="en-US" altLang="zh-TW" sz="2000" dirty="0" err="1">
                <a:solidFill>
                  <a:schemeClr val="hlink"/>
                </a:solidFill>
              </a:rPr>
              <a:t>dir</a:t>
            </a:r>
            <a:r>
              <a:rPr lang="en-US" altLang="zh-TW" sz="2000" dirty="0">
                <a:solidFill>
                  <a:schemeClr val="hlink"/>
                </a:solidFill>
              </a:rPr>
              <a:t> </a:t>
            </a:r>
            <a:r>
              <a:rPr lang="en-US" altLang="zh-TW" sz="20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2000" dirty="0">
              <a:solidFill>
                <a:schemeClr val="hlink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-p</a:t>
            </a:r>
            <a:r>
              <a:rPr lang="en-US" altLang="zh-TW" sz="2000" dirty="0"/>
              <a:t> create </a:t>
            </a:r>
            <a:r>
              <a:rPr lang="en-US" altLang="zh-TW" sz="2000" dirty="0" err="1"/>
              <a:t>dir</a:t>
            </a:r>
            <a:r>
              <a:rPr lang="en-US" altLang="zh-TW" sz="2000" dirty="0"/>
              <a:t> by creating all non-existing parent </a:t>
            </a:r>
            <a:r>
              <a:rPr lang="en-US" altLang="zh-TW" sz="2000" dirty="0" err="1"/>
              <a:t>dirs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Removing directory 		</a:t>
            </a:r>
            <a:endParaRPr lang="en-US" altLang="zh-TW" dirty="0"/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chemeClr val="hlink"/>
                </a:solidFill>
              </a:rPr>
              <a:t>rmdir</a:t>
            </a:r>
            <a:r>
              <a:rPr lang="en-US" altLang="zh-TW" sz="2400" dirty="0">
                <a:solidFill>
                  <a:schemeClr val="hlink"/>
                </a:solidFill>
              </a:rPr>
              <a:t> [-p] </a:t>
            </a:r>
            <a:r>
              <a:rPr lang="en-US" altLang="zh-TW" sz="2400" dirty="0" err="1">
                <a:solidFill>
                  <a:schemeClr val="hlink"/>
                </a:solidFill>
              </a:rPr>
              <a:t>dir</a:t>
            </a: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-p </a:t>
            </a:r>
            <a:r>
              <a:rPr lang="en-US" altLang="zh-TW" sz="2400" dirty="0"/>
              <a:t>remove parent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if parent </a:t>
            </a:r>
            <a:r>
              <a:rPr lang="en-US" altLang="zh-TW" sz="2400" dirty="0" err="1"/>
              <a:t>dir</a:t>
            </a:r>
            <a:r>
              <a:rPr lang="en-US" altLang="zh-TW" sz="2400" dirty="0"/>
              <a:t> becomes empty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6870700" cy="1347936"/>
          </a:xfrm>
        </p:spPr>
        <p:txBody>
          <a:bodyPr/>
          <a:lstStyle/>
          <a:p>
            <a:pPr eaLnBrk="1" hangingPunct="1"/>
            <a:r>
              <a:rPr lang="en-US" altLang="zh-TW" dirty="0"/>
              <a:t>Moving directory	</a:t>
            </a:r>
            <a:endParaRPr lang="en-US" altLang="zh-TW" dirty="0"/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1470997" y="1844824"/>
            <a:ext cx="6591985" cy="37776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mv</a:t>
            </a:r>
            <a:r>
              <a:rPr lang="en-US" altLang="zh-TW" sz="2800" dirty="0">
                <a:solidFill>
                  <a:schemeClr val="hlink"/>
                </a:solidFill>
              </a:rPr>
              <a:t> [-</a:t>
            </a:r>
            <a:r>
              <a:rPr lang="en-US" altLang="zh-TW" sz="2800" dirty="0" err="1">
                <a:solidFill>
                  <a:schemeClr val="hlink"/>
                </a:solidFill>
              </a:rPr>
              <a:t>fi</a:t>
            </a:r>
            <a:r>
              <a:rPr lang="en-US" altLang="zh-TW" sz="2800" dirty="0">
                <a:solidFill>
                  <a:schemeClr val="hlink"/>
                </a:solidFill>
              </a:rPr>
              <a:t>] </a:t>
            </a:r>
            <a:r>
              <a:rPr lang="en-US" altLang="zh-TW" sz="2800" dirty="0" err="1">
                <a:solidFill>
                  <a:schemeClr val="hlink"/>
                </a:solidFill>
              </a:rPr>
              <a:t>sourcedir</a:t>
            </a:r>
            <a:r>
              <a:rPr lang="en-US" altLang="zh-TW" sz="2800" dirty="0">
                <a:solidFill>
                  <a:schemeClr val="hlink"/>
                </a:solidFill>
              </a:rPr>
              <a:t>  </a:t>
            </a:r>
            <a:r>
              <a:rPr lang="en-US" altLang="zh-TW" sz="2800" dirty="0" err="1">
                <a:solidFill>
                  <a:schemeClr val="hlink"/>
                </a:solidFill>
              </a:rPr>
              <a:t>targetdir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-f</a:t>
            </a:r>
            <a:r>
              <a:rPr lang="en-US" altLang="zh-TW" sz="2800" dirty="0"/>
              <a:t>  move file(s) without  prompting  even  if  it  is  writing over an existing target. Default if stand input is not a terminal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</a:t>
            </a:r>
            <a:r>
              <a:rPr lang="en-US" altLang="zh-TW" sz="2800" dirty="0" err="1">
                <a:solidFill>
                  <a:schemeClr val="tx2"/>
                </a:solidFill>
              </a:rPr>
              <a:t>i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/>
              <a:t> will prompt for confirmation whenever the move would  overwrite  an  existing target 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Copying file 	</a:t>
            </a:r>
            <a:endParaRPr lang="en-US" altLang="zh-TW" dirty="0"/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2060848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cp [-</a:t>
            </a:r>
            <a:r>
              <a:rPr lang="en-US" altLang="zh-TW" sz="2800" dirty="0" err="1">
                <a:solidFill>
                  <a:schemeClr val="hlink"/>
                </a:solidFill>
              </a:rPr>
              <a:t>Rfip</a:t>
            </a:r>
            <a:r>
              <a:rPr lang="en-US" altLang="zh-TW" sz="2800" dirty="0">
                <a:solidFill>
                  <a:schemeClr val="hlink"/>
                </a:solidFill>
              </a:rPr>
              <a:t>] </a:t>
            </a:r>
            <a:r>
              <a:rPr lang="en-US" altLang="zh-TW" sz="2800" dirty="0" err="1">
                <a:solidFill>
                  <a:schemeClr val="hlink"/>
                </a:solidFill>
              </a:rPr>
              <a:t>sourcefile</a:t>
            </a:r>
            <a:r>
              <a:rPr lang="en-US" altLang="zh-TW" sz="2800" dirty="0">
                <a:solidFill>
                  <a:schemeClr val="hlink"/>
                </a:solidFill>
              </a:rPr>
              <a:t>  </a:t>
            </a:r>
            <a:r>
              <a:rPr lang="en-US" altLang="zh-TW" sz="2800" dirty="0" err="1">
                <a:solidFill>
                  <a:schemeClr val="hlink"/>
                </a:solidFill>
              </a:rPr>
              <a:t>targetfile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-f</a:t>
            </a:r>
            <a:r>
              <a:rPr lang="en-US" altLang="zh-TW" sz="2800" dirty="0"/>
              <a:t> unlink the destination file and proceed</a:t>
            </a:r>
            <a:endParaRPr lang="en-US" altLang="zh-TW" sz="28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</a:t>
            </a:r>
            <a:r>
              <a:rPr lang="en-US" altLang="zh-TW" sz="2800" dirty="0" err="1">
                <a:solidFill>
                  <a:schemeClr val="tx2"/>
                </a:solidFill>
              </a:rPr>
              <a:t>i</a:t>
            </a:r>
            <a:r>
              <a:rPr lang="en-US" altLang="zh-TW" sz="2800" dirty="0"/>
              <a:t> interactive</a:t>
            </a:r>
            <a:endParaRPr lang="en-US" altLang="zh-TW" sz="28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-p</a:t>
            </a:r>
            <a:r>
              <a:rPr lang="en-US" altLang="zh-TW" sz="2800" dirty="0"/>
              <a:t> preserve source </a:t>
            </a:r>
            <a:r>
              <a:rPr lang="en-US" altLang="zh-TW" sz="2800" dirty="0" err="1"/>
              <a:t>uid,gid,permission</a:t>
            </a:r>
            <a:r>
              <a:rPr lang="en-US" altLang="zh-TW" sz="2800" dirty="0"/>
              <a:t>, modify access time</a:t>
            </a:r>
            <a:endParaRPr lang="en-US" altLang="zh-TW" sz="28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-R</a:t>
            </a:r>
            <a:r>
              <a:rPr lang="en-US" altLang="zh-TW" sz="2800" dirty="0"/>
              <a:t> recursive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5656" y="566313"/>
            <a:ext cx="6589199" cy="1280890"/>
          </a:xfrm>
        </p:spPr>
        <p:txBody>
          <a:bodyPr/>
          <a:lstStyle/>
          <a:p>
            <a:pPr eaLnBrk="1" hangingPunct="1"/>
            <a:r>
              <a:rPr lang="zh-TW" altLang="en-US" dirty="0">
                <a:ea typeface="標楷體" panose="03000509000000000000" pitchFamily="65" charset="-120"/>
              </a:rPr>
              <a:t>上課時間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70691" name="Rectangle 1027"/>
          <p:cNvSpPr>
            <a:spLocks noGrp="1" noChangeArrowheads="1"/>
          </p:cNvSpPr>
          <p:nvPr>
            <p:ph idx="1"/>
          </p:nvPr>
        </p:nvSpPr>
        <p:spPr>
          <a:xfrm>
            <a:off x="1547664" y="1830772"/>
            <a:ext cx="7208540" cy="4191000"/>
          </a:xfrm>
        </p:spPr>
        <p:txBody>
          <a:bodyPr/>
          <a:lstStyle/>
          <a:p>
            <a:pPr eaLnBrk="1" hangingPunct="1">
              <a:buNone/>
            </a:pPr>
            <a:r>
              <a:rPr lang="zh-TW" altLang="en-US" sz="2800" dirty="0">
                <a:solidFill>
                  <a:schemeClr val="hlink"/>
                </a:solidFill>
                <a:ea typeface="標楷體" panose="03000509000000000000" pitchFamily="65" charset="-120"/>
              </a:rPr>
              <a:t>非同步遠距</a:t>
            </a:r>
            <a:r>
              <a:rPr lang="en-US" altLang="zh-TW" sz="2800" dirty="0">
                <a:solidFill>
                  <a:schemeClr val="hlink"/>
                </a:solidFill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solidFill>
                  <a:schemeClr val="hlink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solidFill>
                  <a:schemeClr val="hlink"/>
                </a:solidFill>
                <a:ea typeface="標楷體" panose="03000509000000000000" pitchFamily="65" charset="-120"/>
              </a:rPr>
              <a:t>-learning </a:t>
            </a:r>
            <a:r>
              <a:rPr lang="zh-TW" altLang="en-US" sz="2800" dirty="0">
                <a:solidFill>
                  <a:schemeClr val="hlink"/>
                </a:solidFill>
                <a:ea typeface="標楷體" panose="03000509000000000000" pitchFamily="65" charset="-120"/>
              </a:rPr>
              <a:t>上課</a:t>
            </a:r>
            <a:r>
              <a:rPr lang="en-US" altLang="zh-TW" sz="2800" dirty="0">
                <a:solidFill>
                  <a:schemeClr val="hlink"/>
                </a:solidFill>
                <a:ea typeface="標楷體" panose="03000509000000000000" pitchFamily="65" charset="-120"/>
              </a:rPr>
              <a:t>)</a:t>
            </a:r>
            <a:endParaRPr lang="en-US" altLang="zh-TW" sz="2800" dirty="0">
              <a:solidFill>
                <a:schemeClr val="hlink"/>
              </a:solidFill>
              <a:ea typeface="標楷體" panose="03000509000000000000" pitchFamily="65" charset="-120"/>
            </a:endParaRPr>
          </a:p>
          <a:p>
            <a:pPr eaLnBrk="1" hangingPunct="1">
              <a:buNone/>
            </a:pPr>
            <a:r>
              <a:rPr lang="zh-TW" altLang="en-US" sz="2800" dirty="0">
                <a:solidFill>
                  <a:schemeClr val="hlink"/>
                </a:solidFill>
                <a:ea typeface="標楷體" panose="03000509000000000000" pitchFamily="65" charset="-120"/>
              </a:rPr>
              <a:t>原則上每星期五開放當週課程連結</a:t>
            </a:r>
            <a:endParaRPr lang="en-US" altLang="zh-TW" sz="2800" dirty="0">
              <a:solidFill>
                <a:schemeClr val="hlink"/>
              </a:solidFill>
              <a:ea typeface="標楷體" panose="03000509000000000000" pitchFamily="65" charset="-120"/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chemeClr val="bg2"/>
              </a:solidFill>
            </a:endParaRPr>
          </a:p>
          <a:p>
            <a:pPr eaLnBrk="1" hangingPunct="1">
              <a:buNone/>
            </a:pPr>
            <a:endParaRPr lang="en-US" altLang="zh-TW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Moving file 	</a:t>
            </a:r>
            <a:endParaRPr lang="en-US" altLang="zh-TW" dirty="0"/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901578"/>
            <a:ext cx="6591985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mv</a:t>
            </a:r>
            <a:r>
              <a:rPr lang="en-US" altLang="zh-TW" sz="2800" dirty="0">
                <a:solidFill>
                  <a:schemeClr val="hlink"/>
                </a:solidFill>
              </a:rPr>
              <a:t> [-</a:t>
            </a:r>
            <a:r>
              <a:rPr lang="en-US" altLang="zh-TW" sz="2800" dirty="0" err="1">
                <a:solidFill>
                  <a:schemeClr val="hlink"/>
                </a:solidFill>
              </a:rPr>
              <a:t>fi</a:t>
            </a:r>
            <a:r>
              <a:rPr lang="en-US" altLang="zh-TW" sz="2800" dirty="0">
                <a:solidFill>
                  <a:schemeClr val="hlink"/>
                </a:solidFill>
              </a:rPr>
              <a:t>] </a:t>
            </a:r>
            <a:r>
              <a:rPr lang="en-US" altLang="zh-TW" sz="2800" dirty="0" err="1">
                <a:solidFill>
                  <a:schemeClr val="hlink"/>
                </a:solidFill>
              </a:rPr>
              <a:t>sourcefile</a:t>
            </a:r>
            <a:r>
              <a:rPr lang="en-US" altLang="zh-TW" sz="2800" dirty="0">
                <a:solidFill>
                  <a:schemeClr val="hlink"/>
                </a:solidFill>
              </a:rPr>
              <a:t> </a:t>
            </a:r>
            <a:r>
              <a:rPr lang="en-US" altLang="zh-TW" sz="2800" dirty="0" err="1">
                <a:solidFill>
                  <a:schemeClr val="hlink"/>
                </a:solidFill>
              </a:rPr>
              <a:t>targetfile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-f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fource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</a:t>
            </a:r>
            <a:r>
              <a:rPr lang="en-US" altLang="zh-TW" sz="2800" dirty="0" err="1">
                <a:solidFill>
                  <a:schemeClr val="tx2"/>
                </a:solidFill>
              </a:rPr>
              <a:t>i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/>
              <a:t>interactive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Removing file 	</a:t>
            </a:r>
            <a:endParaRPr lang="en-US" altLang="zh-TW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900834"/>
            <a:ext cx="6591985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chemeClr val="hlink"/>
                </a:solidFill>
              </a:rPr>
              <a:t>rm</a:t>
            </a:r>
            <a:r>
              <a:rPr lang="en-US" altLang="zh-TW" sz="2400" dirty="0">
                <a:solidFill>
                  <a:schemeClr val="hlink"/>
                </a:solidFill>
              </a:rPr>
              <a:t> [-</a:t>
            </a:r>
            <a:r>
              <a:rPr lang="en-US" altLang="zh-TW" sz="2400" dirty="0" err="1">
                <a:solidFill>
                  <a:schemeClr val="hlink"/>
                </a:solidFill>
              </a:rPr>
              <a:t>Rfi</a:t>
            </a:r>
            <a:r>
              <a:rPr lang="en-US" altLang="zh-TW" sz="2400" dirty="0">
                <a:solidFill>
                  <a:schemeClr val="hlink"/>
                </a:solidFill>
              </a:rPr>
              <a:t>] file </a:t>
            </a:r>
            <a:r>
              <a:rPr lang="en-US" altLang="zh-TW" sz="24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 dirty="0">
                <a:solidFill>
                  <a:schemeClr val="hlink"/>
                </a:solidFill>
              </a:rPr>
              <a:t>.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-f</a:t>
            </a:r>
            <a:r>
              <a:rPr lang="en-US" altLang="zh-TW" sz="2400" dirty="0"/>
              <a:t>   Remove all files (whether write-protected or not) in  a directory  without  prompting  the  user.   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/>
              <a:t>  interactive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54979"/>
            <a:ext cx="6870700" cy="11318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Hard &amp; Symbolic(soft) links</a:t>
            </a:r>
            <a:endParaRPr lang="en-US" altLang="zh-TW" sz="4000" dirty="0"/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686866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ln</a:t>
            </a:r>
            <a:r>
              <a:rPr lang="en-US" altLang="zh-TW" sz="2800" dirty="0">
                <a:solidFill>
                  <a:schemeClr val="hlink"/>
                </a:solidFill>
              </a:rPr>
              <a:t> file </a:t>
            </a:r>
            <a:r>
              <a:rPr lang="en-US" altLang="zh-TW" sz="2800" dirty="0" err="1">
                <a:solidFill>
                  <a:schemeClr val="hlink"/>
                </a:solidFill>
              </a:rPr>
              <a:t>linkname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3366CC"/>
                </a:solidFill>
              </a:rPr>
              <a:t>Hard link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same </a:t>
            </a:r>
            <a:r>
              <a:rPr lang="en-US" altLang="zh-TW" sz="2400" dirty="0" err="1"/>
              <a:t>inode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cannot link to dir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cannot link to file in different file system 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ln</a:t>
            </a:r>
            <a:r>
              <a:rPr lang="en-US" altLang="zh-TW" sz="2800" dirty="0">
                <a:solidFill>
                  <a:schemeClr val="hlink"/>
                </a:solidFill>
              </a:rPr>
              <a:t> -s file </a:t>
            </a:r>
            <a:r>
              <a:rPr lang="en-US" altLang="zh-TW" sz="2800" dirty="0" err="1">
                <a:solidFill>
                  <a:schemeClr val="hlink"/>
                </a:solidFill>
              </a:rPr>
              <a:t>linkname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3366CC"/>
                </a:solidFill>
              </a:rPr>
              <a:t>Symbolic link(soft link)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different </a:t>
            </a:r>
            <a:r>
              <a:rPr lang="en-US" altLang="zh-TW" sz="2400" dirty="0" err="1"/>
              <a:t>inode</a:t>
            </a:r>
            <a:r>
              <a:rPr lang="en-US" altLang="zh-TW" sz="2400" dirty="0"/>
              <a:t> system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Displaying files			        	</a:t>
            </a:r>
            <a:endParaRPr lang="en-US" altLang="zh-TW" dirty="0"/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881063" y="1949450"/>
            <a:ext cx="8620125" cy="4114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Displaying the beginning of a file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head [-n count] [file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800" dirty="0">
                <a:solidFill>
                  <a:schemeClr val="hlink"/>
                </a:solidFill>
              </a:rPr>
              <a:t>]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800" dirty="0"/>
              <a:t>Displaying the end of a file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tail [-n count] [file</a:t>
            </a:r>
            <a:r>
              <a:rPr lang="en-US" altLang="zh-TW" dirty="0">
                <a:solidFill>
                  <a:schemeClr val="hlink"/>
                </a:solidFill>
              </a:rPr>
              <a:t>]</a:t>
            </a:r>
            <a:endParaRPr lang="en-US" altLang="zh-TW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90221"/>
            <a:ext cx="6870700" cy="10599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Displaying files using more</a:t>
            </a:r>
            <a:endParaRPr lang="en-US" altLang="zh-TW" sz="4000" dirty="0"/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650125"/>
            <a:ext cx="7128792" cy="36724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2400" dirty="0">
                <a:solidFill>
                  <a:schemeClr val="accent1"/>
                </a:solidFill>
              </a:rPr>
              <a:t>   </a:t>
            </a:r>
            <a:r>
              <a:rPr lang="en-US" altLang="zh-TW" sz="2400" dirty="0">
                <a:solidFill>
                  <a:schemeClr val="hlink"/>
                </a:solidFill>
              </a:rPr>
              <a:t>more [-</a:t>
            </a:r>
            <a:r>
              <a:rPr lang="en-US" altLang="zh-TW" sz="2400" dirty="0" err="1">
                <a:solidFill>
                  <a:schemeClr val="hlink"/>
                </a:solidFill>
              </a:rPr>
              <a:t>cs</a:t>
            </a:r>
            <a:r>
              <a:rPr lang="en-US" altLang="zh-TW" sz="2400" dirty="0">
                <a:solidFill>
                  <a:schemeClr val="hlink"/>
                </a:solidFill>
              </a:rPr>
              <a:t>] [+</a:t>
            </a:r>
            <a:r>
              <a:rPr lang="en-US" altLang="zh-TW" sz="2400" dirty="0" err="1">
                <a:solidFill>
                  <a:schemeClr val="hlink"/>
                </a:solidFill>
              </a:rPr>
              <a:t>startline</a:t>
            </a:r>
            <a:r>
              <a:rPr lang="en-US" altLang="zh-TW" sz="2400" dirty="0">
                <a:solidFill>
                  <a:schemeClr val="hlink"/>
                </a:solidFill>
              </a:rPr>
              <a:t>][+/pattern][file</a:t>
            </a:r>
            <a:r>
              <a:rPr lang="en-US" altLang="zh-TW" sz="24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 dirty="0">
                <a:solidFill>
                  <a:schemeClr val="hlink"/>
                </a:solidFill>
              </a:rPr>
              <a:t>]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>
                <a:solidFill>
                  <a:srgbClr val="00B050"/>
                </a:solidFill>
              </a:rPr>
              <a:t>-c</a:t>
            </a:r>
            <a:r>
              <a:rPr lang="en-US" altLang="zh-TW" sz="2400" dirty="0"/>
              <a:t>		clear screen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</a:pPr>
            <a:r>
              <a:rPr lang="en-US" altLang="zh-TW" sz="2400" dirty="0">
                <a:solidFill>
                  <a:srgbClr val="00B050"/>
                </a:solidFill>
              </a:rPr>
              <a:t>-s</a:t>
            </a:r>
            <a:r>
              <a:rPr lang="en-US" altLang="zh-TW" sz="2400" dirty="0"/>
              <a:t>		</a:t>
            </a:r>
            <a:r>
              <a:rPr lang="en-US" altLang="zh-TW" sz="2400" dirty="0" err="1"/>
              <a:t>squeez</a:t>
            </a:r>
            <a:r>
              <a:rPr lang="en-US" altLang="zh-TW" sz="2400" dirty="0"/>
              <a:t>. Replace multiple blank lines with a single blank line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</a:pPr>
            <a:r>
              <a:rPr lang="en-US" altLang="zh-TW" sz="2400" dirty="0">
                <a:solidFill>
                  <a:srgbClr val="00B050"/>
                </a:solidFill>
              </a:rPr>
              <a:t>+</a:t>
            </a:r>
            <a:r>
              <a:rPr lang="en-US" altLang="zh-TW" sz="2400" dirty="0" err="1">
                <a:solidFill>
                  <a:srgbClr val="00B050"/>
                </a:solidFill>
              </a:rPr>
              <a:t>startline</a:t>
            </a:r>
            <a:r>
              <a:rPr lang="en-US" altLang="zh-TW" sz="2400" dirty="0"/>
              <a:t>	Start up at </a:t>
            </a:r>
            <a:r>
              <a:rPr lang="en-US" altLang="zh-TW" sz="2400" dirty="0" err="1"/>
              <a:t>linenumber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</a:pPr>
            <a:r>
              <a:rPr lang="en-US" altLang="zh-TW" sz="2400" dirty="0">
                <a:solidFill>
                  <a:srgbClr val="00B050"/>
                </a:solidFill>
              </a:rPr>
              <a:t>+/pattern </a:t>
            </a:r>
            <a:r>
              <a:rPr lang="en-US" altLang="zh-TW" sz="2400" dirty="0"/>
              <a:t>	Start up two lines above the line containing the regular expression pattern</a:t>
            </a:r>
            <a:endParaRPr lang="en-US" altLang="zh-TW" sz="2400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Basic commands of more</a:t>
            </a:r>
            <a:endParaRPr lang="en-US" altLang="zh-TW" dirty="0"/>
          </a:p>
        </p:txBody>
      </p:sp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700808"/>
            <a:ext cx="6931297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TW" altLang="en-US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h</a:t>
            </a:r>
            <a:r>
              <a:rPr lang="en-US" altLang="zh-TW" sz="2800" dirty="0"/>
              <a:t>				display help info.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&lt;space&gt;</a:t>
            </a:r>
            <a:r>
              <a:rPr lang="en-US" altLang="zh-TW" sz="2800" dirty="0"/>
              <a:t>	display the next </a:t>
            </a:r>
            <a:r>
              <a:rPr lang="en-US" altLang="zh-TW" sz="2800" dirty="0" err="1"/>
              <a:t>screenful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q</a:t>
            </a:r>
            <a:r>
              <a:rPr lang="en-US" altLang="zh-TW" sz="2800" dirty="0">
                <a:solidFill>
                  <a:schemeClr val="tx2"/>
                </a:solidFill>
              </a:rPr>
              <a:t>	</a:t>
            </a:r>
            <a:r>
              <a:rPr lang="en-US" altLang="zh-TW" sz="2800" dirty="0"/>
              <a:t>			quit the </a:t>
            </a:r>
            <a:r>
              <a:rPr lang="en-US" altLang="zh-TW" sz="2800" dirty="0" err="1"/>
              <a:t>progrem</a:t>
            </a:r>
            <a:endParaRPr lang="en-US" altLang="zh-TW" sz="2800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Advances commands of more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2132856"/>
            <a:ext cx="7493000" cy="33480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&lt;enter&gt;	</a:t>
            </a:r>
            <a:r>
              <a:rPr lang="en-US" altLang="zh-TW" sz="2800" dirty="0"/>
              <a:t>go forward one line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i="1" dirty="0">
                <a:solidFill>
                  <a:srgbClr val="00B050"/>
                </a:solidFill>
              </a:rPr>
              <a:t>n</a:t>
            </a:r>
            <a:r>
              <a:rPr lang="en-US" altLang="zh-TW" sz="2800" dirty="0">
                <a:solidFill>
                  <a:srgbClr val="00B050"/>
                </a:solidFill>
              </a:rPr>
              <a:t>&lt;enter&gt;</a:t>
            </a:r>
            <a:r>
              <a:rPr lang="en-US" altLang="zh-TW" sz="2800" dirty="0"/>
              <a:t>	go forward </a:t>
            </a:r>
            <a:r>
              <a:rPr lang="en-US" altLang="zh-TW" sz="2800" i="1" dirty="0"/>
              <a:t>n </a:t>
            </a:r>
            <a:r>
              <a:rPr lang="en-US" altLang="zh-TW" sz="2800" dirty="0"/>
              <a:t>lines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f</a:t>
            </a:r>
            <a:r>
              <a:rPr lang="en-US" altLang="zh-TW" sz="2800" dirty="0"/>
              <a:t>			go forward one </a:t>
            </a:r>
            <a:r>
              <a:rPr lang="en-US" altLang="zh-TW" sz="2800" dirty="0" err="1"/>
              <a:t>screenful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b	</a:t>
            </a:r>
            <a:r>
              <a:rPr lang="en-US" altLang="zh-TW" sz="2800" dirty="0"/>
              <a:t>		go backward one </a:t>
            </a:r>
            <a:r>
              <a:rPr lang="en-US" altLang="zh-TW" sz="2800" dirty="0" err="1"/>
              <a:t>screenful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37" y="666527"/>
            <a:ext cx="6870700" cy="7724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Advances commands of more</a:t>
            </a:r>
            <a:endParaRPr lang="en-US" altLang="zh-TW" sz="3600" dirty="0"/>
          </a:p>
        </p:txBody>
      </p:sp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1281334" y="1437944"/>
            <a:ext cx="7828359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/pattern</a:t>
            </a:r>
            <a:r>
              <a:rPr lang="en-US" altLang="zh-TW" sz="2800" dirty="0"/>
              <a:t>	search forward for specified pattern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n</a:t>
            </a:r>
            <a:r>
              <a:rPr lang="en-US" altLang="zh-TW" sz="2800" dirty="0"/>
              <a:t>			repeat the previous search command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v</a:t>
            </a:r>
            <a:r>
              <a:rPr lang="en-US" altLang="zh-TW" sz="2800" dirty="0">
                <a:solidFill>
                  <a:schemeClr val="tx2"/>
                </a:solidFill>
              </a:rPr>
              <a:t>	</a:t>
            </a:r>
            <a:r>
              <a:rPr lang="en-US" altLang="zh-TW" sz="2800" dirty="0"/>
              <a:t>		start the vi editor using the file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!command </a:t>
            </a:r>
            <a:r>
              <a:rPr lang="en-US" altLang="zh-TW" sz="2800" dirty="0"/>
              <a:t>	execute the specified shell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		 		command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00B050"/>
                </a:solidFill>
              </a:rPr>
              <a:t>=	</a:t>
            </a:r>
            <a:r>
              <a:rPr lang="en-US" altLang="zh-TW" sz="2800" dirty="0"/>
              <a:t>		display current line number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Redirection and pipes</a:t>
            </a:r>
            <a:endParaRPr lang="en-US" altLang="zh-TW" dirty="0"/>
          </a:p>
        </p:txBody>
      </p:sp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700213"/>
            <a:ext cx="7192218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Standard input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>
                <a:solidFill>
                  <a:srgbClr val="3366CC"/>
                </a:solidFill>
              </a:rPr>
              <a:t>keyboard</a:t>
            </a:r>
            <a:endParaRPr lang="en-US" altLang="zh-TW" sz="2400" dirty="0">
              <a:solidFill>
                <a:srgbClr val="3366CC"/>
              </a:solidFill>
            </a:endParaRPr>
          </a:p>
          <a:p>
            <a:pPr eaLnBrk="1" hangingPunct="1"/>
            <a:r>
              <a:rPr lang="en-US" altLang="zh-TW" sz="2800" dirty="0"/>
              <a:t>standard output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>
                <a:solidFill>
                  <a:srgbClr val="3366CC"/>
                </a:solidFill>
              </a:rPr>
              <a:t>screen</a:t>
            </a:r>
            <a:endParaRPr lang="en-US" altLang="zh-TW" sz="2400" dirty="0">
              <a:solidFill>
                <a:srgbClr val="3366CC"/>
              </a:solidFill>
            </a:endParaRPr>
          </a:p>
          <a:p>
            <a:pPr eaLnBrk="1" hangingPunct="1"/>
            <a:r>
              <a:rPr lang="en-US" altLang="zh-TW" sz="2800" dirty="0"/>
              <a:t>standard error output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>
                <a:solidFill>
                  <a:srgbClr val="3366CC"/>
                </a:solidFill>
              </a:rPr>
              <a:t>screen</a:t>
            </a:r>
            <a:endParaRPr lang="en-US" altLang="zh-TW" sz="2400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9199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Redirecting standard output</a:t>
            </a:r>
            <a:r>
              <a:rPr lang="en-US" altLang="zh-TW" dirty="0"/>
              <a:t>	</a:t>
            </a:r>
            <a:endParaRPr lang="en-US" altLang="zh-TW" sz="2400" dirty="0"/>
          </a:p>
        </p:txBody>
      </p:sp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916832"/>
            <a:ext cx="7198568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Command </a:t>
            </a:r>
            <a:r>
              <a:rPr lang="en-US" altLang="zh-TW" sz="2800" dirty="0">
                <a:solidFill>
                  <a:srgbClr val="00B050"/>
                </a:solidFill>
              </a:rPr>
              <a:t>&gt;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3366CC"/>
                </a:solidFill>
              </a:rPr>
              <a:t>file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Command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&gt;&gt;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3366CC"/>
                </a:solidFill>
              </a:rPr>
              <a:t>file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&gt;</a:t>
            </a:r>
            <a:r>
              <a:rPr lang="en-US" altLang="zh-TW" sz="2400" dirty="0"/>
              <a:t>			If file exists, will replace existing file. If file does not exist, the file will be created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&gt;&gt;</a:t>
            </a:r>
            <a:r>
              <a:rPr lang="en-US" altLang="zh-TW" sz="2400" dirty="0">
                <a:solidFill>
                  <a:schemeClr val="tx2"/>
                </a:solidFill>
              </a:rPr>
              <a:t>		</a:t>
            </a:r>
            <a:r>
              <a:rPr lang="en-US" altLang="zh-TW" sz="2400" dirty="0"/>
              <a:t>append to tail of the file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Note: if the shell </a:t>
            </a:r>
            <a:r>
              <a:rPr lang="en-US" altLang="zh-TW" sz="2400" dirty="0" err="1"/>
              <a:t>inovked</a:t>
            </a:r>
            <a:r>
              <a:rPr lang="en-US" altLang="zh-TW" sz="2400" dirty="0"/>
              <a:t> with the option </a:t>
            </a:r>
            <a:r>
              <a:rPr lang="en-US" altLang="zh-TW" sz="2400" dirty="0">
                <a:latin typeface="Arial" panose="020B0604020202020204" pitchFamily="34" charset="0"/>
              </a:rPr>
              <a:t>–</a:t>
            </a:r>
            <a:r>
              <a:rPr lang="en-US" altLang="zh-TW" sz="2400" dirty="0"/>
              <a:t>C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noclobber</a:t>
            </a:r>
            <a:r>
              <a:rPr lang="en-US" altLang="zh-TW" sz="2400" dirty="0"/>
              <a:t> is enabled) ,  </a:t>
            </a:r>
            <a:r>
              <a:rPr lang="en-US" altLang="zh-TW" sz="2400" dirty="0">
                <a:solidFill>
                  <a:schemeClr val="tx2"/>
                </a:solidFill>
              </a:rPr>
              <a:t>&gt;</a:t>
            </a:r>
            <a:r>
              <a:rPr lang="en-US" altLang="zh-TW" sz="2400" dirty="0"/>
              <a:t> could not replace an existing file. Must use  </a:t>
            </a:r>
            <a:r>
              <a:rPr lang="en-US" altLang="zh-TW" sz="2400" dirty="0">
                <a:solidFill>
                  <a:schemeClr val="hlink"/>
                </a:solidFill>
              </a:rPr>
              <a:t>&gt;|</a:t>
            </a:r>
            <a:r>
              <a:rPr lang="en-US" altLang="zh-TW" sz="2400" dirty="0"/>
              <a:t>  to replace existing file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75656" y="566313"/>
            <a:ext cx="6589199" cy="1280890"/>
          </a:xfrm>
        </p:spPr>
        <p:txBody>
          <a:bodyPr/>
          <a:lstStyle/>
          <a:p>
            <a:pPr eaLnBrk="1" hangingPunct="1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70691" name="Rectangle 1027"/>
          <p:cNvSpPr>
            <a:spLocks noGrp="1" noChangeArrowheads="1"/>
          </p:cNvSpPr>
          <p:nvPr>
            <p:ph idx="1"/>
          </p:nvPr>
        </p:nvSpPr>
        <p:spPr>
          <a:xfrm>
            <a:off x="1547664" y="1830772"/>
            <a:ext cx="7208540" cy="4191000"/>
          </a:xfrm>
        </p:spPr>
        <p:txBody>
          <a:bodyPr/>
          <a:lstStyle/>
          <a:p>
            <a:pPr eaLnBrk="1" hangingPunct="1">
              <a:buNone/>
            </a:pPr>
            <a:endParaRPr lang="en-US" altLang="zh-TW" sz="2800" dirty="0">
              <a:solidFill>
                <a:schemeClr val="hlink"/>
              </a:solidFill>
              <a:ea typeface="標楷體" panose="03000509000000000000" pitchFamily="65" charset="-120"/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chemeClr val="bg2"/>
              </a:solidFill>
            </a:endParaRPr>
          </a:p>
          <a:p>
            <a:pPr eaLnBrk="1" hangingPunct="1">
              <a:buNone/>
            </a:pPr>
            <a:endParaRPr lang="en-US" altLang="zh-TW" b="1" dirty="0">
              <a:solidFill>
                <a:schemeClr val="bg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268760"/>
            <a:ext cx="6336704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20688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Redirecting standard error output</a:t>
            </a:r>
            <a:endParaRPr lang="en-US" altLang="zh-TW" sz="1800" dirty="0"/>
          </a:p>
        </p:txBody>
      </p:sp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06084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Command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3200" dirty="0">
                <a:solidFill>
                  <a:srgbClr val="00B050"/>
                </a:solidFill>
              </a:rPr>
              <a:t>2&gt;</a:t>
            </a:r>
            <a:r>
              <a:rPr lang="en-US" altLang="zh-TW" sz="2800" dirty="0">
                <a:solidFill>
                  <a:schemeClr val="accent1"/>
                </a:solidFill>
              </a:rPr>
              <a:t>  </a:t>
            </a:r>
            <a:r>
              <a:rPr lang="en-US" altLang="zh-TW" sz="2800" dirty="0">
                <a:solidFill>
                  <a:srgbClr val="3366CC"/>
                </a:solidFill>
              </a:rPr>
              <a:t>file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Command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3200" dirty="0">
                <a:solidFill>
                  <a:srgbClr val="00B050"/>
                </a:solidFill>
              </a:rPr>
              <a:t>2&gt;&gt;  </a:t>
            </a:r>
            <a:r>
              <a:rPr lang="en-US" altLang="zh-TW" sz="2800" dirty="0">
                <a:solidFill>
                  <a:srgbClr val="3366CC"/>
                </a:solidFill>
              </a:rPr>
              <a:t>file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676564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Redirection and pipes	</a:t>
            </a:r>
            <a:endParaRPr lang="en-US" altLang="zh-TW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1317306" y="170080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Redirecting standard input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Command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&lt;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rgbClr val="3366CC"/>
                </a:solidFill>
              </a:rPr>
              <a:t>file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TW" sz="2800" dirty="0"/>
              <a:t>Pipelines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cmd1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|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chemeClr val="hlink"/>
                </a:solidFill>
              </a:rPr>
              <a:t>cmd2 </a:t>
            </a:r>
            <a:r>
              <a:rPr lang="en-US" altLang="zh-TW" sz="2800" dirty="0">
                <a:solidFill>
                  <a:srgbClr val="00B050"/>
                </a:solidFill>
              </a:rPr>
              <a:t>|</a:t>
            </a:r>
            <a:r>
              <a:rPr lang="en-US" altLang="zh-TW" sz="2800" dirty="0">
                <a:solidFill>
                  <a:schemeClr val="hlink"/>
                </a:solidFill>
              </a:rPr>
              <a:t> cmd3 </a:t>
            </a:r>
            <a:r>
              <a:rPr lang="en-US" altLang="zh-TW" sz="2800" dirty="0">
                <a:solidFill>
                  <a:srgbClr val="00B050"/>
                </a:solidFill>
              </a:rPr>
              <a:t>|</a:t>
            </a:r>
            <a:r>
              <a:rPr lang="en-US" altLang="zh-TW" sz="2800" dirty="0" err="1">
                <a:solidFill>
                  <a:schemeClr val="hlink"/>
                </a:solidFill>
              </a:rPr>
              <a:t>cmd</a:t>
            </a:r>
            <a:r>
              <a:rPr lang="en-US" altLang="zh-TW" sz="2800" dirty="0">
                <a:solidFill>
                  <a:schemeClr val="hlink"/>
                </a:solidFill>
              </a:rPr>
              <a:t> 4…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accent1"/>
              </a:solidFill>
            </a:endParaRP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870700" cy="1347787"/>
          </a:xfrm>
        </p:spPr>
        <p:txBody>
          <a:bodyPr/>
          <a:lstStyle/>
          <a:p>
            <a:pPr eaLnBrk="1" hangingPunct="1"/>
            <a:r>
              <a:rPr lang="en-US" altLang="zh-TW" dirty="0"/>
              <a:t>Other Utilities		    </a:t>
            </a:r>
            <a:r>
              <a:rPr lang="en-US" altLang="zh-TW" sz="2400" dirty="0"/>
              <a:t>1</a:t>
            </a:r>
            <a:endParaRPr lang="en-US" altLang="zh-TW" dirty="0"/>
          </a:p>
        </p:txBody>
      </p:sp>
      <p:sp>
        <p:nvSpPr>
          <p:cNvPr id="133122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772816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Displaying time &amp; date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date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2800" dirty="0"/>
              <a:t>how long has the system been up?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uptime</a:t>
            </a:r>
            <a:endParaRPr lang="en-US" altLang="zh-TW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363" y="414862"/>
            <a:ext cx="6223273" cy="1203325"/>
          </a:xfrm>
        </p:spPr>
        <p:txBody>
          <a:bodyPr/>
          <a:lstStyle/>
          <a:p>
            <a:pPr eaLnBrk="1" hangingPunct="1"/>
            <a:r>
              <a:rPr lang="en-US" altLang="zh-TW" dirty="0"/>
              <a:t>Other Utilities		</a:t>
            </a:r>
            <a:r>
              <a:rPr lang="en-US" altLang="zh-TW" sz="2400" dirty="0"/>
              <a:t>2</a:t>
            </a:r>
            <a:endParaRPr lang="en-US" altLang="zh-TW" dirty="0"/>
          </a:p>
        </p:txBody>
      </p:sp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628800"/>
            <a:ext cx="7196981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Who am I?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whoami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800" dirty="0"/>
              <a:t>displaying </a:t>
            </a:r>
            <a:r>
              <a:rPr lang="en-US" altLang="zh-TW" sz="2800" dirty="0" err="1"/>
              <a:t>userid</a:t>
            </a:r>
            <a:r>
              <a:rPr lang="en-US" altLang="zh-TW" sz="2800" dirty="0"/>
              <a:t> that are logged in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users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800" dirty="0"/>
              <a:t>Info. about logged-in users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who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800" dirty="0"/>
              <a:t>Finding out what someone is doing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w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/>
            <a:endParaRPr lang="en-US" altLang="zh-TW" sz="2800" b="1" dirty="0">
              <a:solidFill>
                <a:schemeClr val="accent1"/>
              </a:solidFill>
            </a:endParaRP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223273" cy="1203325"/>
          </a:xfrm>
        </p:spPr>
        <p:txBody>
          <a:bodyPr/>
          <a:lstStyle/>
          <a:p>
            <a:pPr eaLnBrk="1" hangingPunct="1"/>
            <a:r>
              <a:rPr lang="en-US" altLang="zh-TW" dirty="0"/>
              <a:t>Filters 				                       </a:t>
            </a:r>
            <a:r>
              <a:rPr lang="en-US" altLang="zh-TW" sz="2400" dirty="0"/>
              <a:t>1</a:t>
            </a:r>
            <a:endParaRPr lang="en-US" altLang="zh-TW" dirty="0"/>
          </a:p>
        </p:txBody>
      </p:sp>
      <p:sp>
        <p:nvSpPr>
          <p:cNvPr id="137218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916832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/>
              <a:t>Filters reads from standard input &amp; write to standard output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cat - concatenate and display files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b="1" dirty="0">
                <a:solidFill>
                  <a:schemeClr val="hlink"/>
                </a:solidFill>
              </a:rPr>
              <a:t>cat [-</a:t>
            </a:r>
            <a:r>
              <a:rPr lang="en-US" altLang="zh-TW" sz="2400" b="1" dirty="0" err="1">
                <a:solidFill>
                  <a:schemeClr val="hlink"/>
                </a:solidFill>
              </a:rPr>
              <a:t>nb</a:t>
            </a:r>
            <a:r>
              <a:rPr lang="en-US" altLang="zh-TW" sz="2400" b="1" dirty="0">
                <a:solidFill>
                  <a:schemeClr val="hlink"/>
                </a:solidFill>
              </a:rPr>
              <a:t>] [file </a:t>
            </a:r>
            <a:r>
              <a:rPr lang="en-US" altLang="zh-TW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 b="1" dirty="0">
                <a:solidFill>
                  <a:schemeClr val="hlink"/>
                </a:solidFill>
              </a:rPr>
              <a:t>.]</a:t>
            </a:r>
            <a:endParaRPr lang="en-US" altLang="zh-TW" sz="2400" b="1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-n</a:t>
            </a:r>
            <a:r>
              <a:rPr lang="en-US" altLang="zh-TW" sz="2400" dirty="0"/>
              <a:t>		output with line number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-b</a:t>
            </a:r>
            <a:r>
              <a:rPr lang="en-US" altLang="zh-TW" sz="2400" dirty="0"/>
              <a:t>		omit  the  line  numbers from blank lines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82172" cy="9159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Filters 				                           </a:t>
            </a:r>
            <a:r>
              <a:rPr lang="en-US" altLang="zh-TW" sz="2400" dirty="0"/>
              <a:t>2</a:t>
            </a:r>
            <a:endParaRPr lang="en-US" altLang="zh-TW" dirty="0"/>
          </a:p>
        </p:txBody>
      </p:sp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213"/>
            <a:ext cx="7119764" cy="3657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Cut out selected fields of each line of a file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b="1" dirty="0">
                <a:solidFill>
                  <a:schemeClr val="hlink"/>
                </a:solidFill>
              </a:rPr>
              <a:t>cut -f list [-d </a:t>
            </a:r>
            <a:r>
              <a:rPr lang="en-US" altLang="zh-TW" sz="2400" b="1" dirty="0" err="1">
                <a:solidFill>
                  <a:schemeClr val="hlink"/>
                </a:solidFill>
              </a:rPr>
              <a:t>delim</a:t>
            </a:r>
            <a:r>
              <a:rPr lang="en-US" altLang="zh-TW" sz="2400" b="1" dirty="0">
                <a:solidFill>
                  <a:schemeClr val="hlink"/>
                </a:solidFill>
              </a:rPr>
              <a:t>] [file</a:t>
            </a:r>
            <a:r>
              <a:rPr lang="en-US" altLang="zh-TW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 b="1" dirty="0">
                <a:solidFill>
                  <a:schemeClr val="hlink"/>
                </a:solidFill>
              </a:rPr>
              <a:t>]</a:t>
            </a:r>
            <a:endParaRPr lang="en-US" altLang="zh-TW" sz="2400" b="1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-f</a:t>
            </a:r>
            <a:r>
              <a:rPr lang="en-US" altLang="zh-TW" sz="2400" dirty="0"/>
              <a:t> 	a list of fields assumed to be separated in the file by a delimiter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-d</a:t>
            </a:r>
            <a:r>
              <a:rPr lang="en-US" altLang="zh-TW" sz="2400" dirty="0"/>
              <a:t>		the field delimiter</a:t>
            </a:r>
            <a:endParaRPr lang="en-US" altLang="zh-TW" sz="2400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10164" cy="987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Filters 			                          	</a:t>
            </a:r>
            <a:r>
              <a:rPr lang="en-US" altLang="zh-TW" sz="2400" dirty="0"/>
              <a:t>3</a:t>
            </a:r>
            <a:endParaRPr lang="en-US" altLang="zh-TW" sz="2400" dirty="0"/>
          </a:p>
        </p:txBody>
      </p:sp>
      <p:sp>
        <p:nvSpPr>
          <p:cNvPr id="141314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700809"/>
            <a:ext cx="7191772" cy="365700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merge corresponding or subsequent lines of files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paste [-s][-d list] 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-s	</a:t>
            </a:r>
            <a:r>
              <a:rPr lang="en-US" altLang="zh-TW" sz="2800" dirty="0"/>
              <a:t>	Concatenate all of the  lines  of  each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		separate input  file  in  command  line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		order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-d	</a:t>
            </a:r>
            <a:r>
              <a:rPr lang="en-US" altLang="zh-TW" sz="2800" dirty="0"/>
              <a:t>Unless a backslash character (\) appears in list each  character in list is an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	element specifying a delimiter character</a:t>
            </a:r>
            <a:endParaRPr lang="en-US" altLang="zh-TW" sz="2800" dirty="0"/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53" y="604862"/>
            <a:ext cx="6438156" cy="1023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Filters 				                        </a:t>
            </a:r>
            <a:r>
              <a:rPr lang="en-US" altLang="zh-TW" sz="2400" dirty="0"/>
              <a:t>4</a:t>
            </a:r>
            <a:endParaRPr lang="en-US" altLang="zh-TW" dirty="0"/>
          </a:p>
        </p:txBody>
      </p:sp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>
          <a:xfrm>
            <a:off x="1453695" y="1628800"/>
            <a:ext cx="7192789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sort, merge, or sequence check text files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sort [-</a:t>
            </a:r>
            <a:r>
              <a:rPr lang="en-US" altLang="zh-TW" sz="2400" dirty="0" err="1">
                <a:solidFill>
                  <a:schemeClr val="hlink"/>
                </a:solidFill>
              </a:rPr>
              <a:t>fru</a:t>
            </a:r>
            <a:r>
              <a:rPr lang="en-US" altLang="zh-TW" sz="2400" dirty="0">
                <a:solidFill>
                  <a:schemeClr val="hlink"/>
                </a:solidFill>
              </a:rPr>
              <a:t>] [-o </a:t>
            </a:r>
            <a:r>
              <a:rPr lang="en-US" altLang="zh-TW" sz="2400" dirty="0" err="1">
                <a:solidFill>
                  <a:schemeClr val="hlink"/>
                </a:solidFill>
              </a:rPr>
              <a:t>outfile</a:t>
            </a:r>
            <a:r>
              <a:rPr lang="en-US" altLang="zh-TW" sz="2400" dirty="0">
                <a:solidFill>
                  <a:schemeClr val="hlink"/>
                </a:solidFill>
              </a:rPr>
              <a:t>][</a:t>
            </a:r>
            <a:r>
              <a:rPr lang="en-US" altLang="zh-TW" sz="2400" dirty="0" err="1">
                <a:solidFill>
                  <a:schemeClr val="hlink"/>
                </a:solidFill>
              </a:rPr>
              <a:t>infile</a:t>
            </a:r>
            <a:r>
              <a:rPr lang="en-US" altLang="zh-TW" sz="24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400" dirty="0">
                <a:solidFill>
                  <a:schemeClr val="hlink"/>
                </a:solidFill>
              </a:rPr>
              <a:t>..]</a:t>
            </a:r>
            <a:r>
              <a:rPr lang="en-US" altLang="zh-TW" sz="2400" dirty="0"/>
              <a:t> 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-</a:t>
            </a:r>
            <a:r>
              <a:rPr lang="en-US" altLang="zh-TW" sz="2400" dirty="0">
                <a:solidFill>
                  <a:schemeClr val="tx2"/>
                </a:solidFill>
              </a:rPr>
              <a:t>f</a:t>
            </a:r>
            <a:r>
              <a:rPr lang="en-US" altLang="zh-TW" sz="2400" dirty="0"/>
              <a:t>		fold lower case into upper case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-r</a:t>
            </a:r>
            <a:r>
              <a:rPr lang="en-US" altLang="zh-TW" sz="2400" dirty="0"/>
              <a:t> 	sort in reverse order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-u </a:t>
            </a:r>
            <a:r>
              <a:rPr lang="en-US" altLang="zh-TW" sz="2400" dirty="0"/>
              <a:t>	unique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-m</a:t>
            </a:r>
            <a:r>
              <a:rPr lang="en-US" altLang="zh-TW" sz="2400" dirty="0"/>
              <a:t> 	merge only; all files must be sorted</a:t>
            </a: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2800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39763"/>
            <a:ext cx="6438726" cy="844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Filters 				                         </a:t>
            </a:r>
            <a:r>
              <a:rPr lang="en-US" altLang="zh-TW" sz="2400" dirty="0"/>
              <a:t>5</a:t>
            </a:r>
            <a:endParaRPr lang="en-US" altLang="zh-TW" dirty="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484313"/>
            <a:ext cx="7538864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report or filter out repeated lines in a file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uniq</a:t>
            </a:r>
            <a:r>
              <a:rPr lang="en-US" altLang="zh-TW" sz="2800" dirty="0">
                <a:solidFill>
                  <a:schemeClr val="hlink"/>
                </a:solidFill>
              </a:rPr>
              <a:t> [-</a:t>
            </a:r>
            <a:r>
              <a:rPr lang="en-US" altLang="zh-TW" sz="2800" dirty="0" err="1">
                <a:solidFill>
                  <a:schemeClr val="hlink"/>
                </a:solidFill>
              </a:rPr>
              <a:t>cdu</a:t>
            </a:r>
            <a:r>
              <a:rPr lang="en-US" altLang="zh-TW" sz="2800" dirty="0">
                <a:solidFill>
                  <a:schemeClr val="hlink"/>
                </a:solidFill>
              </a:rPr>
              <a:t>] [</a:t>
            </a:r>
            <a:r>
              <a:rPr lang="en-US" altLang="zh-TW" sz="2800" dirty="0" err="1">
                <a:solidFill>
                  <a:schemeClr val="hlink"/>
                </a:solidFill>
              </a:rPr>
              <a:t>infile</a:t>
            </a:r>
            <a:r>
              <a:rPr lang="en-US" altLang="zh-TW" sz="2800" dirty="0">
                <a:solidFill>
                  <a:schemeClr val="hlink"/>
                </a:solidFill>
              </a:rPr>
              <a:t>][</a:t>
            </a:r>
            <a:r>
              <a:rPr lang="en-US" altLang="zh-TW" sz="2800" dirty="0" err="1">
                <a:solidFill>
                  <a:schemeClr val="hlink"/>
                </a:solidFill>
              </a:rPr>
              <a:t>outfile</a:t>
            </a:r>
            <a:r>
              <a:rPr lang="en-US" altLang="zh-TW" sz="2800" dirty="0">
                <a:solidFill>
                  <a:schemeClr val="hlink"/>
                </a:solidFill>
              </a:rPr>
              <a:t>]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-c	</a:t>
            </a:r>
            <a:r>
              <a:rPr lang="en-US" altLang="zh-TW" sz="2800" dirty="0"/>
              <a:t>	Precede each output line with a  count 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of  the number of times the line occurred 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in the input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-d	</a:t>
            </a:r>
            <a:r>
              <a:rPr lang="en-US" altLang="zh-TW" sz="2800" dirty="0"/>
              <a:t>retain one copy of all lines are duplicated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-u </a:t>
            </a:r>
            <a:r>
              <a:rPr lang="en-US" altLang="zh-TW" sz="2800" dirty="0"/>
              <a:t>	retain only lines that are not duplicated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366718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Filters 				</a:t>
            </a:r>
            <a:r>
              <a:rPr lang="en-US" altLang="zh-TW" sz="2400" dirty="0"/>
              <a:t>6</a:t>
            </a:r>
            <a:endParaRPr lang="en-US" altLang="zh-TW" dirty="0"/>
          </a:p>
        </p:txBody>
      </p:sp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628775"/>
            <a:ext cx="7129289" cy="367188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Counting lines, words &amp; characters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wc</a:t>
            </a:r>
            <a:r>
              <a:rPr lang="en-US" altLang="zh-TW" sz="2800" dirty="0">
                <a:solidFill>
                  <a:schemeClr val="hlink"/>
                </a:solidFill>
              </a:rPr>
              <a:t> [-</a:t>
            </a:r>
            <a:r>
              <a:rPr lang="en-US" altLang="zh-TW" sz="2800" dirty="0" err="1">
                <a:solidFill>
                  <a:schemeClr val="hlink"/>
                </a:solidFill>
              </a:rPr>
              <a:t>lwc</a:t>
            </a:r>
            <a:r>
              <a:rPr lang="en-US" altLang="zh-TW" sz="2800" dirty="0">
                <a:solidFill>
                  <a:schemeClr val="hlink"/>
                </a:solidFill>
              </a:rPr>
              <a:t>] [file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800" dirty="0">
                <a:solidFill>
                  <a:schemeClr val="hlink"/>
                </a:solidFill>
              </a:rPr>
              <a:t>.]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-l	</a:t>
            </a:r>
            <a:r>
              <a:rPr lang="en-US" altLang="zh-TW" sz="2800" dirty="0"/>
              <a:t>	lines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-w</a:t>
            </a:r>
            <a:r>
              <a:rPr lang="en-US" altLang="zh-TW" sz="2800" dirty="0"/>
              <a:t>	words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-c	  </a:t>
            </a:r>
            <a:r>
              <a:rPr lang="en-US" altLang="zh-TW" sz="2800" dirty="0"/>
              <a:t>characters</a:t>
            </a:r>
            <a:endParaRPr lang="en-US" altLang="zh-TW" sz="2800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856412" cy="806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Introduction to Unix</a:t>
            </a:r>
            <a:endParaRPr lang="en-US" altLang="zh-TW" dirty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idx="1"/>
          </p:nvPr>
        </p:nvSpPr>
        <p:spPr>
          <a:xfrm>
            <a:off x="1381038" y="1628800"/>
            <a:ext cx="8686800" cy="4114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kumimoji="0" lang="en-US" altLang="zh-TW" sz="2400" dirty="0">
                <a:solidFill>
                  <a:schemeClr val="hlink"/>
                </a:solidFill>
              </a:rPr>
              <a:t>1960s</a:t>
            </a:r>
            <a:r>
              <a:rPr kumimoji="0" lang="en-US" altLang="zh-TW" sz="2400" dirty="0"/>
              <a:t>  AT&amp;T Bell Lab. GE, MIT      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Multics</a:t>
            </a:r>
            <a:endParaRPr kumimoji="0"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kumimoji="0" lang="en-US" altLang="zh-TW" sz="24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TW" sz="2400" dirty="0">
                <a:solidFill>
                  <a:schemeClr val="hlink"/>
                </a:solidFill>
              </a:rPr>
              <a:t>1970s </a:t>
            </a:r>
            <a:r>
              <a:rPr kumimoji="0" lang="en-US" altLang="zh-TW" sz="2400" dirty="0"/>
              <a:t> Ken Thompson DEC PDP-7 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Unix</a:t>
            </a:r>
            <a:r>
              <a:rPr kumimoji="0" lang="en-US" altLang="zh-TW" sz="2400" dirty="0"/>
              <a:t>(</a:t>
            </a:r>
            <a:r>
              <a:rPr kumimoji="0" lang="en-US" altLang="zh-TW" sz="2400" dirty="0">
                <a:solidFill>
                  <a:srgbClr val="3DC396"/>
                </a:solidFill>
              </a:rPr>
              <a:t>Assembly</a:t>
            </a:r>
            <a:r>
              <a:rPr kumimoji="0" lang="en-US" altLang="zh-TW" sz="2400" dirty="0"/>
              <a:t>)</a:t>
            </a:r>
            <a:endParaRPr kumimoji="0" lang="en-US" altLang="zh-TW" sz="2400" dirty="0"/>
          </a:p>
          <a:p>
            <a:pPr>
              <a:spcBef>
                <a:spcPct val="0"/>
              </a:spcBef>
            </a:pPr>
            <a:endParaRPr kumimoji="0" lang="en-US" altLang="zh-TW" sz="2400" dirty="0"/>
          </a:p>
          <a:p>
            <a:pPr>
              <a:spcBef>
                <a:spcPct val="0"/>
              </a:spcBef>
            </a:pPr>
            <a:r>
              <a:rPr kumimoji="0" lang="en-US" altLang="zh-TW" sz="2400" dirty="0">
                <a:solidFill>
                  <a:schemeClr val="hlink"/>
                </a:solidFill>
              </a:rPr>
              <a:t>1970s</a:t>
            </a:r>
            <a:r>
              <a:rPr kumimoji="0" lang="en-US" altLang="zh-TW" sz="2400" dirty="0"/>
              <a:t>  Dennis Ritchie  </a:t>
            </a:r>
            <a:r>
              <a:rPr kumimoji="0" lang="en-US" altLang="zh-TW" sz="2400" dirty="0" err="1"/>
              <a:t>Interdata</a:t>
            </a:r>
            <a:r>
              <a:rPr kumimoji="0" lang="en-US" altLang="zh-TW" sz="2400" dirty="0"/>
              <a:t> 8/32 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Unix</a:t>
            </a:r>
            <a:r>
              <a:rPr kumimoji="0" lang="en-US" altLang="zh-TW" sz="2400" dirty="0"/>
              <a:t>(</a:t>
            </a:r>
            <a:r>
              <a:rPr kumimoji="0" lang="en-US" altLang="zh-TW" sz="2400" dirty="0">
                <a:solidFill>
                  <a:srgbClr val="3DC396"/>
                </a:solidFill>
              </a:rPr>
              <a:t>C</a:t>
            </a:r>
            <a:r>
              <a:rPr kumimoji="0" lang="en-US" altLang="zh-TW" sz="2400" dirty="0"/>
              <a:t>)</a:t>
            </a:r>
            <a:endParaRPr kumimoji="0" lang="en-US" altLang="zh-TW" sz="2400" dirty="0"/>
          </a:p>
          <a:p>
            <a:pPr>
              <a:spcBef>
                <a:spcPct val="0"/>
              </a:spcBef>
            </a:pPr>
            <a:endParaRPr kumimoji="0" lang="en-US" altLang="zh-TW" sz="2400" dirty="0"/>
          </a:p>
          <a:p>
            <a:pPr>
              <a:spcBef>
                <a:spcPct val="0"/>
              </a:spcBef>
            </a:pPr>
            <a:r>
              <a:rPr kumimoji="0" lang="en-US" altLang="zh-TW" sz="2400" dirty="0">
                <a:solidFill>
                  <a:schemeClr val="hlink"/>
                </a:solidFill>
              </a:rPr>
              <a:t>1980s</a:t>
            </a:r>
            <a:r>
              <a:rPr kumimoji="0" lang="en-US" altLang="zh-TW" sz="2400" dirty="0"/>
              <a:t>  AT&amp;T	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System V</a:t>
            </a:r>
            <a:r>
              <a:rPr kumimoji="0" lang="en-US" altLang="zh-TW" sz="2400" dirty="0"/>
              <a:t> </a:t>
            </a:r>
            <a:endParaRPr kumimoji="0"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              	Berkeley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BSD</a:t>
            </a:r>
            <a:r>
              <a:rPr kumimoji="0" lang="en-US" altLang="zh-TW" sz="2400" dirty="0"/>
              <a:t> </a:t>
            </a:r>
            <a:endParaRPr kumimoji="0"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             	 SCO		</a:t>
            </a:r>
            <a:r>
              <a:rPr kumimoji="0"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Xenix</a:t>
            </a:r>
            <a:endParaRPr kumimoji="0"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2400" dirty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TW" sz="2400" dirty="0">
                <a:solidFill>
                  <a:schemeClr val="hlink"/>
                </a:solidFill>
              </a:rPr>
              <a:t>1990s</a:t>
            </a:r>
            <a:r>
              <a:rPr kumimoji="0" lang="en-US" altLang="zh-TW" sz="2400" dirty="0"/>
              <a:t>  AT&amp;T USL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Novell</a:t>
            </a:r>
            <a:endParaRPr kumimoji="0"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              	Berkeley 	</a:t>
            </a:r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</a:rPr>
              <a:t>BSD Release 4.4</a:t>
            </a:r>
            <a:endParaRPr kumimoji="0" lang="en-US" altLang="zh-TW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6513" y="1973263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63" y="620688"/>
            <a:ext cx="6438726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Filters 				</a:t>
            </a:r>
            <a:r>
              <a:rPr lang="en-US" altLang="zh-TW" sz="2400" dirty="0"/>
              <a:t>7</a:t>
            </a:r>
            <a:endParaRPr lang="en-US" altLang="zh-TW" dirty="0"/>
          </a:p>
        </p:txBody>
      </p:sp>
      <p:sp>
        <p:nvSpPr>
          <p:cNvPr id="149506" name="Rectangle 3"/>
          <p:cNvSpPr>
            <a:spLocks noGrp="1" noChangeArrowheads="1"/>
          </p:cNvSpPr>
          <p:nvPr>
            <p:ph idx="1"/>
          </p:nvPr>
        </p:nvSpPr>
        <p:spPr>
          <a:xfrm>
            <a:off x="1365206" y="1556792"/>
            <a:ext cx="7527274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search a file for a pattern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err="1">
                <a:solidFill>
                  <a:schemeClr val="hlink"/>
                </a:solidFill>
              </a:rPr>
              <a:t>grep</a:t>
            </a:r>
            <a:r>
              <a:rPr lang="en-US" altLang="zh-TW" sz="2800" dirty="0">
                <a:solidFill>
                  <a:schemeClr val="hlink"/>
                </a:solidFill>
              </a:rPr>
              <a:t> [-</a:t>
            </a:r>
            <a:r>
              <a:rPr lang="en-US" altLang="zh-TW" sz="2800" dirty="0" err="1">
                <a:solidFill>
                  <a:schemeClr val="hlink"/>
                </a:solidFill>
              </a:rPr>
              <a:t>cilnv</a:t>
            </a:r>
            <a:r>
              <a:rPr lang="en-US" altLang="zh-TW" sz="2800" dirty="0">
                <a:solidFill>
                  <a:schemeClr val="hlink"/>
                </a:solidFill>
              </a:rPr>
              <a:t>] pattern [file</a:t>
            </a: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z="2800" dirty="0">
                <a:solidFill>
                  <a:schemeClr val="hlink"/>
                </a:solidFill>
              </a:rPr>
              <a:t>]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-c</a:t>
            </a:r>
            <a:r>
              <a:rPr lang="en-US" altLang="zh-TW" sz="2400" dirty="0"/>
              <a:t>		Print only a count of the lines that  contain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 the pattern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/>
              <a:t>		ignore upper/lower case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-l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print only names of files with matching 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lines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-n</a:t>
            </a:r>
            <a:r>
              <a:rPr lang="en-US" altLang="zh-TW" sz="2400" dirty="0"/>
              <a:t>		Precede each line by its line number in the file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-v</a:t>
            </a:r>
            <a:r>
              <a:rPr lang="en-US" altLang="zh-TW" sz="2400" dirty="0"/>
              <a:t>		Print all lines except those that contain the pattern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9796"/>
            <a:ext cx="6367289" cy="9159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Regular expression              </a:t>
            </a:r>
            <a:r>
              <a:rPr lang="en-US" altLang="zh-TW" sz="2400" dirty="0"/>
              <a:t>1</a:t>
            </a:r>
            <a:endParaRPr lang="en-US" altLang="zh-TW" dirty="0"/>
          </a:p>
        </p:txBody>
      </p:sp>
      <p:sp>
        <p:nvSpPr>
          <p:cNvPr id="151554" name="Rectangle 3"/>
          <p:cNvSpPr>
            <a:spLocks noGrp="1" noChangeArrowheads="1"/>
          </p:cNvSpPr>
          <p:nvPr>
            <p:ph idx="1"/>
          </p:nvPr>
        </p:nvSpPr>
        <p:spPr>
          <a:xfrm>
            <a:off x="1295128" y="1772816"/>
            <a:ext cx="7848872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Symbol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C000"/>
                </a:solidFill>
              </a:rPr>
              <a:t>Meaning</a:t>
            </a:r>
            <a:endParaRPr lang="en-US" altLang="zh-TW" sz="2400" dirty="0">
              <a:solidFill>
                <a:srgbClr val="FFC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.</a:t>
            </a:r>
            <a:r>
              <a:rPr lang="en-US" altLang="zh-TW" sz="2400" b="1" dirty="0"/>
              <a:t>				</a:t>
            </a:r>
            <a:r>
              <a:rPr lang="en-US" altLang="zh-TW" sz="2400" dirty="0"/>
              <a:t>Match any single char. Except newline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*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		match zero or more of the preceding char.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^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		match the beginning of a line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		match the end of a line</a:t>
            </a:r>
            <a:endParaRPr lang="en-US" altLang="zh-TW" sz="24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95128" y="2276872"/>
            <a:ext cx="1152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735288" y="2276872"/>
            <a:ext cx="5040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41375"/>
            <a:ext cx="6510734" cy="987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Regular expression	            </a:t>
            </a:r>
            <a:r>
              <a:rPr lang="en-US" altLang="zh-TW" sz="2400" dirty="0"/>
              <a:t>2</a:t>
            </a:r>
            <a:endParaRPr lang="en-US" altLang="zh-TW" dirty="0"/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1916832"/>
            <a:ext cx="7416824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Symbol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C000"/>
                </a:solidFill>
              </a:rPr>
              <a:t>Meaning</a:t>
            </a:r>
            <a:endParaRPr lang="en-US" altLang="zh-TW" sz="2400" dirty="0">
              <a:solidFill>
                <a:srgbClr val="FFC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[    ]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match</a:t>
            </a:r>
            <a:r>
              <a:rPr lang="en-US" altLang="zh-TW" sz="2400" b="1" dirty="0"/>
              <a:t> </a:t>
            </a:r>
            <a:r>
              <a:rPr lang="en-US" altLang="zh-TW" sz="2400" dirty="0"/>
              <a:t>one of the enclosed character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[^  ]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match any char. that is not enclosed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\</a:t>
            </a:r>
            <a:r>
              <a:rPr lang="en-US" altLang="zh-TW" sz="2400" dirty="0">
                <a:solidFill>
                  <a:schemeClr val="accent1"/>
                </a:solidFill>
              </a:rPr>
              <a:t>	</a:t>
            </a:r>
            <a:r>
              <a:rPr lang="en-US" altLang="zh-TW" sz="2400" dirty="0"/>
              <a:t>		     take the following symbol literally</a:t>
            </a: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24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75656" y="2420888"/>
            <a:ext cx="1152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15816" y="2420888"/>
            <a:ext cx="5040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92696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Command substitution	</a:t>
            </a:r>
            <a:endParaRPr lang="en-US" altLang="zh-TW" dirty="0"/>
          </a:p>
        </p:txBody>
      </p:sp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16832"/>
            <a:ext cx="5576664" cy="208823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7200" dirty="0">
                <a:solidFill>
                  <a:srgbClr val="FF0000"/>
                </a:solidFill>
              </a:rPr>
              <a:t>`</a:t>
            </a:r>
            <a:r>
              <a:rPr lang="en-US" altLang="zh-TW" sz="3600" dirty="0"/>
              <a:t>commands</a:t>
            </a:r>
            <a:r>
              <a:rPr lang="en-US" altLang="zh-TW" sz="7200" dirty="0">
                <a:solidFill>
                  <a:srgbClr val="FF0000"/>
                </a:solidFill>
              </a:rPr>
              <a:t>`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574" y="582649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Conditional command execution</a:t>
            </a:r>
            <a:r>
              <a:rPr lang="en-US" altLang="zh-TW" dirty="0"/>
              <a:t>	</a:t>
            </a:r>
            <a:endParaRPr lang="en-US" altLang="zh-TW" dirty="0"/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>
          <a:xfrm>
            <a:off x="1723643" y="2204864"/>
            <a:ext cx="7498080" cy="385340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rgbClr val="00B050"/>
                </a:solidFill>
              </a:rPr>
              <a:t>1st </a:t>
            </a:r>
            <a:r>
              <a:rPr lang="en-US" altLang="zh-TW" sz="3200" dirty="0" err="1">
                <a:solidFill>
                  <a:srgbClr val="00B050"/>
                </a:solidFill>
              </a:rPr>
              <a:t>cmd</a:t>
            </a:r>
            <a:r>
              <a:rPr lang="en-US" altLang="zh-TW" sz="3200" dirty="0">
                <a:solidFill>
                  <a:srgbClr val="00B050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	  operator	  </a:t>
            </a:r>
            <a:r>
              <a:rPr lang="en-US" altLang="zh-TW" sz="3200" dirty="0">
                <a:solidFill>
                  <a:srgbClr val="00B050"/>
                </a:solidFill>
              </a:rPr>
              <a:t>2nd </a:t>
            </a:r>
            <a:r>
              <a:rPr lang="en-US" altLang="zh-TW" sz="3200" dirty="0" err="1">
                <a:solidFill>
                  <a:srgbClr val="00B050"/>
                </a:solidFill>
              </a:rPr>
              <a:t>cmd</a:t>
            </a:r>
            <a:endParaRPr lang="en-US" altLang="zh-TW" sz="3200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rgbClr val="FFC000"/>
                </a:solidFill>
              </a:rPr>
              <a:t>succeeds</a:t>
            </a:r>
            <a:r>
              <a:rPr lang="en-US" altLang="zh-TW" sz="3200" dirty="0"/>
              <a:t>			             </a:t>
            </a:r>
            <a:r>
              <a:rPr lang="en-US" altLang="zh-TW" sz="3200" dirty="0" err="1">
                <a:solidFill>
                  <a:srgbClr val="FFC000"/>
                </a:solidFill>
              </a:rPr>
              <a:t>excutes</a:t>
            </a:r>
            <a:endParaRPr lang="en-US" altLang="zh-TW" sz="3200" dirty="0">
              <a:solidFill>
                <a:srgbClr val="FFC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/>
              <a:t>	yes	         		</a:t>
            </a:r>
            <a:r>
              <a:rPr lang="en-US" altLang="zh-TW" sz="3200" dirty="0">
                <a:solidFill>
                  <a:schemeClr val="tx2"/>
                </a:solidFill>
              </a:rPr>
              <a:t>||</a:t>
            </a:r>
            <a:r>
              <a:rPr lang="en-US" altLang="zh-TW" sz="3200" dirty="0"/>
              <a:t>		      	no</a:t>
            </a:r>
            <a:endParaRPr lang="en-US" altLang="zh-TW" sz="3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/>
              <a:t>	no		</a:t>
            </a:r>
            <a:r>
              <a:rPr lang="zh-TW" altLang="en-US" sz="3200" dirty="0"/>
              <a:t>         </a:t>
            </a:r>
            <a:r>
              <a:rPr lang="en-US" altLang="zh-TW" sz="3200" dirty="0"/>
              <a:t>	</a:t>
            </a:r>
            <a:r>
              <a:rPr lang="en-US" altLang="zh-TW" sz="3200" dirty="0">
                <a:solidFill>
                  <a:schemeClr val="tx2"/>
                </a:solidFill>
              </a:rPr>
              <a:t>||</a:t>
            </a:r>
            <a:r>
              <a:rPr lang="en-US" altLang="zh-TW" sz="3200" dirty="0"/>
              <a:t>		      	yes</a:t>
            </a:r>
            <a:endParaRPr lang="en-US" altLang="zh-TW" sz="3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/>
              <a:t>	yes	         		</a:t>
            </a:r>
            <a:r>
              <a:rPr lang="en-US" altLang="zh-TW" sz="3200" dirty="0">
                <a:solidFill>
                  <a:schemeClr val="tx2"/>
                </a:solidFill>
              </a:rPr>
              <a:t>&amp;&amp;</a:t>
            </a:r>
            <a:r>
              <a:rPr lang="en-US" altLang="zh-TW" sz="3200" dirty="0"/>
              <a:t>	      	yes</a:t>
            </a:r>
            <a:endParaRPr lang="en-US" altLang="zh-TW" sz="3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/>
              <a:t>	no		</a:t>
            </a:r>
            <a:r>
              <a:rPr lang="zh-TW" altLang="en-US" sz="3200" dirty="0"/>
              <a:t>         </a:t>
            </a:r>
            <a:r>
              <a:rPr lang="en-US" altLang="zh-TW" sz="3200" dirty="0"/>
              <a:t>	</a:t>
            </a:r>
            <a:r>
              <a:rPr lang="en-US" altLang="zh-TW" sz="3200" dirty="0">
                <a:solidFill>
                  <a:schemeClr val="tx2"/>
                </a:solidFill>
              </a:rPr>
              <a:t>&amp;&amp;</a:t>
            </a:r>
            <a:r>
              <a:rPr lang="en-US" altLang="zh-TW" sz="3200" dirty="0"/>
              <a:t>	      	 no</a:t>
            </a:r>
            <a:endParaRPr lang="en-US" altLang="zh-TW" sz="3200" dirty="0"/>
          </a:p>
          <a:p>
            <a:pPr eaLnBrk="1" hangingPunct="1"/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55651" name="Line 4"/>
          <p:cNvSpPr>
            <a:spLocks noChangeShapeType="1"/>
          </p:cNvSpPr>
          <p:nvPr/>
        </p:nvSpPr>
        <p:spPr bwMode="auto">
          <a:xfrm>
            <a:off x="1835696" y="321297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653" name="Line 6"/>
          <p:cNvSpPr>
            <a:spLocks noChangeShapeType="1"/>
          </p:cNvSpPr>
          <p:nvPr/>
        </p:nvSpPr>
        <p:spPr bwMode="auto">
          <a:xfrm>
            <a:off x="5508104" y="3172113"/>
            <a:ext cx="17281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7" y="624110"/>
            <a:ext cx="7058744" cy="1004690"/>
          </a:xfrm>
        </p:spPr>
        <p:txBody>
          <a:bodyPr>
            <a:normAutofit/>
          </a:bodyPr>
          <a:lstStyle/>
          <a:p>
            <a:r>
              <a:rPr lang="en-US" altLang="zh-TW" dirty="0"/>
              <a:t>The shell				                   	</a:t>
            </a:r>
            <a:r>
              <a:rPr lang="en-US" altLang="zh-TW" sz="2400" dirty="0"/>
              <a:t> Shell 1</a:t>
            </a:r>
            <a:endParaRPr lang="en-US" altLang="zh-TW" dirty="0"/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command processor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a program that reads and interprets the commands you enter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a programming language 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47664" y="620688"/>
            <a:ext cx="6589199" cy="1080120"/>
          </a:xfrm>
        </p:spPr>
        <p:txBody>
          <a:bodyPr/>
          <a:lstStyle/>
          <a:p>
            <a:r>
              <a:rPr lang="en-US" altLang="zh-TW" sz="4400" dirty="0"/>
              <a:t>Shell Family              </a:t>
            </a:r>
            <a:r>
              <a:rPr lang="en-US" altLang="zh-TW" sz="2000" dirty="0"/>
              <a:t>Shell</a:t>
            </a:r>
            <a:r>
              <a:rPr lang="en-US" altLang="zh-TW" sz="4400" dirty="0"/>
              <a:t> </a:t>
            </a:r>
            <a:r>
              <a:rPr lang="en-US" altLang="zh-TW" sz="2000" dirty="0"/>
              <a:t>2</a:t>
            </a:r>
            <a:endParaRPr lang="en-US" altLang="zh-TW" sz="2000" dirty="0"/>
          </a:p>
        </p:txBody>
      </p:sp>
      <p:sp>
        <p:nvSpPr>
          <p:cNvPr id="161794" name="Rectangle 1027"/>
          <p:cNvSpPr>
            <a:spLocks noGrp="1" noChangeArrowheads="1"/>
          </p:cNvSpPr>
          <p:nvPr>
            <p:ph idx="1"/>
          </p:nvPr>
        </p:nvSpPr>
        <p:spPr>
          <a:xfrm>
            <a:off x="1691680" y="1700808"/>
            <a:ext cx="6048672" cy="4114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2800" b="1" dirty="0">
                <a:solidFill>
                  <a:srgbClr val="00B050"/>
                </a:solidFill>
              </a:rPr>
              <a:t>Bourne shell family:</a:t>
            </a:r>
            <a:endParaRPr lang="en-US" altLang="zh-TW" sz="2800" b="1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b="1" dirty="0"/>
              <a:t>Bourne shell          </a:t>
            </a:r>
            <a:r>
              <a:rPr lang="en-US" altLang="zh-TW" sz="2800" b="1" dirty="0" err="1">
                <a:solidFill>
                  <a:schemeClr val="tx2">
                    <a:lumMod val="75000"/>
                  </a:schemeClr>
                </a:solidFill>
              </a:rPr>
              <a:t>sh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b="1" dirty="0" err="1"/>
              <a:t>Korn</a:t>
            </a:r>
            <a:r>
              <a:rPr lang="en-US" altLang="zh-TW" sz="2800" b="1" dirty="0"/>
              <a:t> shell			</a:t>
            </a:r>
            <a:r>
              <a:rPr lang="en-US" altLang="zh-TW" sz="2800" b="1" dirty="0" err="1">
                <a:solidFill>
                  <a:schemeClr val="tx2">
                    <a:lumMod val="75000"/>
                  </a:schemeClr>
                </a:solidFill>
              </a:rPr>
              <a:t>ksh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b="1" dirty="0"/>
              <a:t>Bourne again shell      </a:t>
            </a:r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</a:rPr>
              <a:t>bash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b="1" dirty="0">
                <a:solidFill>
                  <a:srgbClr val="00B050"/>
                </a:solidFill>
              </a:rPr>
              <a:t>C shell family:</a:t>
            </a:r>
            <a:endParaRPr lang="en-US" altLang="zh-TW" sz="2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sz="2800" b="1" dirty="0"/>
              <a:t>C shell         </a:t>
            </a:r>
            <a:r>
              <a:rPr lang="en-US" altLang="zh-TW" sz="2800" b="1" dirty="0" err="1">
                <a:solidFill>
                  <a:schemeClr val="tx2">
                    <a:lumMod val="75000"/>
                  </a:schemeClr>
                </a:solidFill>
              </a:rPr>
              <a:t>csh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TW" sz="2800" b="1" dirty="0" err="1"/>
              <a:t>Tcsh</a:t>
            </a:r>
            <a:r>
              <a:rPr lang="en-US" altLang="zh-TW" sz="2800" b="1" dirty="0"/>
              <a:t>             </a:t>
            </a:r>
            <a:r>
              <a:rPr lang="en-US" altLang="zh-TW" sz="2800" b="1" dirty="0" err="1">
                <a:solidFill>
                  <a:schemeClr val="tx2">
                    <a:lumMod val="75000"/>
                  </a:schemeClr>
                </a:solidFill>
              </a:rPr>
              <a:t>tcsh</a:t>
            </a:r>
            <a:endParaRPr lang="en-US" altLang="zh-TW" sz="28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zh-TW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6489700" cy="898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Job                             </a:t>
            </a:r>
            <a:br>
              <a:rPr lang="en-US" altLang="zh-TW" dirty="0"/>
            </a:br>
            <a:r>
              <a:rPr lang="en-US" altLang="zh-TW" dirty="0"/>
              <a:t>                                    </a:t>
            </a:r>
            <a:r>
              <a:rPr lang="en-US" altLang="zh-TW" sz="2000" dirty="0" err="1"/>
              <a:t>Job</a:t>
            </a:r>
            <a:r>
              <a:rPr lang="en-US" altLang="zh-TW" sz="2000" dirty="0"/>
              <a:t> control</a:t>
            </a:r>
            <a:r>
              <a:rPr lang="en-US" altLang="zh-TW" sz="3200" dirty="0"/>
              <a:t> </a:t>
            </a:r>
            <a:r>
              <a:rPr lang="en-US" altLang="zh-TW" sz="1800" dirty="0"/>
              <a:t>1</a:t>
            </a:r>
            <a:endParaRPr lang="en-US" altLang="zh-TW" sz="2800" b="1" dirty="0"/>
          </a:p>
        </p:txBody>
      </p:sp>
      <p:sp>
        <p:nvSpPr>
          <p:cNvPr id="165890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544987"/>
            <a:ext cx="7268989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b="1" dirty="0">
                <a:solidFill>
                  <a:schemeClr val="hlink"/>
                </a:solidFill>
              </a:rPr>
              <a:t>Job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consisting of commands specified in a command line</a:t>
            </a:r>
            <a:endParaRPr lang="en-US" altLang="zh-TW" sz="2400" b="1" dirty="0"/>
          </a:p>
          <a:p>
            <a:pPr eaLnBrk="1" hangingPunct="1"/>
            <a:r>
              <a:rPr lang="en-US" altLang="zh-TW" sz="2800" b="1" dirty="0" err="1">
                <a:solidFill>
                  <a:schemeClr val="hlink"/>
                </a:solidFill>
              </a:rPr>
              <a:t>Forground</a:t>
            </a:r>
            <a:r>
              <a:rPr lang="en-US" altLang="zh-TW" sz="2800" b="1" dirty="0">
                <a:solidFill>
                  <a:schemeClr val="hlink"/>
                </a:solidFill>
              </a:rPr>
              <a:t> job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wait until it finishes. Shell displays its prompt when it is ready for our next command</a:t>
            </a:r>
            <a:endParaRPr lang="en-US" altLang="zh-TW" sz="2400" b="1" dirty="0"/>
          </a:p>
          <a:p>
            <a:pPr eaLnBrk="1" hangingPunct="1"/>
            <a:r>
              <a:rPr lang="en-US" altLang="zh-TW" sz="2800" b="1" dirty="0">
                <a:solidFill>
                  <a:schemeClr val="hlink"/>
                </a:solidFill>
              </a:rPr>
              <a:t>Background job </a:t>
            </a:r>
            <a:endParaRPr lang="en-US" altLang="zh-TW" sz="28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b="1" dirty="0"/>
              <a:t>do not need to wait until it finishes. Shell display its prompt </a:t>
            </a:r>
            <a:r>
              <a:rPr lang="en-US" altLang="zh-TW" sz="2400" b="1" dirty="0" err="1"/>
              <a:t>imemediately</a:t>
            </a:r>
            <a:r>
              <a:rPr lang="en-US" altLang="zh-TW" sz="2400" b="1" dirty="0"/>
              <a:t>	</a:t>
            </a:r>
            <a:endParaRPr lang="en-US" altLang="zh-TW" sz="2400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0689"/>
            <a:ext cx="6511305" cy="864096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Forground</a:t>
            </a:r>
            <a:r>
              <a:rPr lang="en-US" altLang="zh-TW" dirty="0"/>
              <a:t> job	        </a:t>
            </a:r>
            <a:br>
              <a:rPr lang="en-US" altLang="zh-TW" dirty="0"/>
            </a:br>
            <a:r>
              <a:rPr lang="en-US" altLang="zh-TW" dirty="0"/>
              <a:t>                                </a:t>
            </a:r>
            <a:r>
              <a:rPr lang="en-US" altLang="zh-TW" sz="2400" dirty="0"/>
              <a:t>Job control </a:t>
            </a:r>
            <a:r>
              <a:rPr lang="en-US" altLang="zh-TW" sz="2000" dirty="0"/>
              <a:t>2</a:t>
            </a:r>
            <a:endParaRPr lang="en-US" altLang="zh-TW" sz="2400" b="1" dirty="0"/>
          </a:p>
        </p:txBody>
      </p:sp>
      <p:sp>
        <p:nvSpPr>
          <p:cNvPr id="167938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844824"/>
            <a:ext cx="8153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/>
              <a:t>How to suspend a </a:t>
            </a:r>
            <a:r>
              <a:rPr lang="en-US" altLang="zh-TW" sz="3200" dirty="0" err="1"/>
              <a:t>forground</a:t>
            </a:r>
            <a:r>
              <a:rPr lang="en-US" altLang="zh-TW" sz="3200" dirty="0"/>
              <a:t> job?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^Z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TW" sz="3200" dirty="0"/>
              <a:t>How to restart the suspended job?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 err="1">
                <a:solidFill>
                  <a:schemeClr val="bg2">
                    <a:lumMod val="50000"/>
                  </a:schemeClr>
                </a:solidFill>
              </a:rPr>
              <a:t>fg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 [</a:t>
            </a:r>
            <a:r>
              <a:rPr lang="en-US" altLang="zh-TW" sz="3200" i="1" dirty="0">
                <a:solidFill>
                  <a:schemeClr val="bg2">
                    <a:lumMod val="50000"/>
                  </a:schemeClr>
                </a:solidFill>
              </a:rPr>
              <a:t>job</a:t>
            </a:r>
            <a:r>
              <a:rPr lang="en-US" altLang="zh-TW" sz="3200" dirty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2742" cy="12033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Listing jobs                 </a:t>
            </a:r>
            <a:br>
              <a:rPr lang="en-US" altLang="zh-TW" dirty="0"/>
            </a:br>
            <a:r>
              <a:rPr lang="en-US" altLang="zh-TW" dirty="0"/>
              <a:t>                            </a:t>
            </a:r>
            <a:r>
              <a:rPr lang="en-US" altLang="zh-TW" sz="2400" dirty="0"/>
              <a:t>Job control </a:t>
            </a:r>
            <a:r>
              <a:rPr lang="en-US" altLang="zh-TW" sz="2000" dirty="0"/>
              <a:t>3</a:t>
            </a:r>
            <a:endParaRPr lang="en-US" altLang="zh-TW" sz="2400" dirty="0"/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1988840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List jobs</a:t>
            </a:r>
            <a:endParaRPr lang="en-US" altLang="zh-TW" sz="3600" dirty="0"/>
          </a:p>
          <a:p>
            <a:pPr eaLnBrk="1" hangingPunct="1">
              <a:buFontTx/>
              <a:buNone/>
            </a:pPr>
            <a:r>
              <a:rPr lang="en-US" altLang="zh-TW" sz="3600" dirty="0">
                <a:solidFill>
                  <a:schemeClr val="tx2"/>
                </a:solidFill>
              </a:rPr>
              <a:t>jobs</a:t>
            </a:r>
            <a:endParaRPr lang="en-US" altLang="zh-TW" sz="36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3600" dirty="0"/>
              <a:t>List jobs with </a:t>
            </a:r>
            <a:r>
              <a:rPr lang="en-US" altLang="zh-TW" sz="3600" dirty="0" err="1"/>
              <a:t>pid</a:t>
            </a:r>
            <a:endParaRPr lang="en-US" altLang="zh-TW" sz="3600" dirty="0"/>
          </a:p>
          <a:p>
            <a:pPr eaLnBrk="1" hangingPunct="1">
              <a:buFontTx/>
              <a:buNone/>
            </a:pPr>
            <a:r>
              <a:rPr lang="en-US" altLang="zh-TW" sz="3600" dirty="0">
                <a:solidFill>
                  <a:schemeClr val="tx2"/>
                </a:solidFill>
              </a:rPr>
              <a:t>jobs </a:t>
            </a:r>
            <a:r>
              <a:rPr lang="en-US" altLang="zh-TW" sz="360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TW" sz="3600" dirty="0">
                <a:solidFill>
                  <a:schemeClr val="tx2"/>
                </a:solidFill>
              </a:rPr>
              <a:t>l</a:t>
            </a:r>
            <a:endParaRPr lang="en-US" altLang="zh-TW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40661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zh-TW" dirty="0"/>
              <a:t>What is Unix?</a:t>
            </a:r>
            <a:endParaRPr lang="en-US" altLang="zh-TW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844824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solidFill>
                  <a:schemeClr val="hlink"/>
                </a:solidFill>
              </a:rPr>
              <a:t>Operating system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dirty="0"/>
              <a:t>to make efficient use of the hardware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acts as the primary interface to hardware</a:t>
            </a:r>
            <a:endParaRPr lang="en-US" altLang="zh-TW" sz="2400" dirty="0"/>
          </a:p>
          <a:p>
            <a:pPr eaLnBrk="1" hangingPunct="1"/>
            <a:r>
              <a:rPr lang="en-US" altLang="zh-TW" sz="2800" dirty="0">
                <a:solidFill>
                  <a:schemeClr val="hlink"/>
                </a:solidFill>
              </a:rPr>
              <a:t>characteristics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sz="2400" dirty="0"/>
              <a:t>multitasking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multiuser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439297" cy="10969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Background job      </a:t>
            </a:r>
            <a:br>
              <a:rPr lang="en-US" altLang="zh-TW" dirty="0"/>
            </a:br>
            <a:r>
              <a:rPr lang="en-US" altLang="zh-TW" dirty="0"/>
              <a:t>                                   </a:t>
            </a:r>
            <a:r>
              <a:rPr lang="en-US" altLang="zh-TW" sz="2000" dirty="0" err="1"/>
              <a:t>Job</a:t>
            </a:r>
            <a:r>
              <a:rPr lang="en-US" altLang="zh-TW" sz="2000" dirty="0"/>
              <a:t> control 4</a:t>
            </a:r>
            <a:endParaRPr lang="en-US" altLang="zh-TW" sz="2000" dirty="0"/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133600"/>
            <a:ext cx="7723584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/>
              <a:t>How to run background job</a:t>
            </a:r>
            <a:endParaRPr lang="en-US" altLang="zh-TW" sz="2800" dirty="0"/>
          </a:p>
          <a:p>
            <a:pPr marL="609600" indent="-609600" eaLnBrk="1" hangingPunct="1"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comand</a:t>
            </a:r>
            <a:r>
              <a:rPr lang="en-US" altLang="zh-TW" sz="2800" dirty="0">
                <a:solidFill>
                  <a:schemeClr val="hlink"/>
                </a:solidFill>
              </a:rPr>
              <a:t>&amp;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marL="609600" indent="-609600" eaLnBrk="1" hangingPunct="1"/>
            <a:r>
              <a:rPr lang="en-US" altLang="zh-TW" sz="2800" dirty="0"/>
              <a:t>How to suspend a background job?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kill -19 </a:t>
            </a:r>
            <a:r>
              <a:rPr lang="en-US" altLang="zh-TW" sz="2800" i="1" dirty="0" err="1">
                <a:solidFill>
                  <a:schemeClr val="tx2"/>
                </a:solidFill>
              </a:rPr>
              <a:t>pid</a:t>
            </a:r>
            <a:endParaRPr lang="en-US" altLang="zh-TW" sz="2800" i="1" dirty="0">
              <a:solidFill>
                <a:schemeClr val="tx2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TW" sz="2800" dirty="0"/>
              <a:t>How to resume background job?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bg</a:t>
            </a:r>
            <a:r>
              <a:rPr lang="en-US" altLang="zh-TW" sz="2800" dirty="0">
                <a:solidFill>
                  <a:schemeClr val="tx2"/>
                </a:solidFill>
              </a:rPr>
              <a:t> [</a:t>
            </a:r>
            <a:r>
              <a:rPr lang="en-US" altLang="zh-TW" sz="2800" i="1" dirty="0">
                <a:solidFill>
                  <a:schemeClr val="tx2"/>
                </a:solidFill>
              </a:rPr>
              <a:t>job</a:t>
            </a:r>
            <a:r>
              <a:rPr lang="en-US" altLang="zh-TW" sz="2800" dirty="0">
                <a:solidFill>
                  <a:schemeClr val="tx2"/>
                </a:solidFill>
              </a:rPr>
              <a:t>]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582742" cy="9874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Background job </a:t>
            </a:r>
            <a:br>
              <a:rPr lang="en-US" altLang="zh-TW" dirty="0"/>
            </a:br>
            <a:r>
              <a:rPr lang="en-US" altLang="zh-TW" dirty="0"/>
              <a:t>                                   </a:t>
            </a:r>
            <a:r>
              <a:rPr lang="en-US" altLang="zh-TW" sz="2000" dirty="0" err="1"/>
              <a:t>Job</a:t>
            </a:r>
            <a:r>
              <a:rPr lang="en-US" altLang="zh-TW" sz="2000" dirty="0"/>
              <a:t> control 5</a:t>
            </a:r>
            <a:endParaRPr lang="en-US" altLang="zh-TW" sz="2000" dirty="0"/>
          </a:p>
        </p:txBody>
      </p:sp>
      <p:sp>
        <p:nvSpPr>
          <p:cNvPr id="174082" name="Rectangle 3"/>
          <p:cNvSpPr>
            <a:spLocks noGrp="1" noChangeArrowheads="1"/>
          </p:cNvSpPr>
          <p:nvPr>
            <p:ph idx="1"/>
          </p:nvPr>
        </p:nvSpPr>
        <p:spPr>
          <a:xfrm>
            <a:off x="1619673" y="2060848"/>
            <a:ext cx="684076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force shell suspend background job that attempts to write to the terminal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stty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tostop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2800" dirty="0"/>
              <a:t>not suspend background job that attempts to write to the terminal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stty</a:t>
            </a:r>
            <a:r>
              <a:rPr lang="en-US" altLang="zh-TW" sz="2800" dirty="0">
                <a:solidFill>
                  <a:schemeClr val="tx2"/>
                </a:solidFill>
              </a:rPr>
              <a:t> -</a:t>
            </a:r>
            <a:r>
              <a:rPr lang="en-US" altLang="zh-TW" sz="2800" dirty="0" err="1">
                <a:solidFill>
                  <a:schemeClr val="tx2"/>
                </a:solidFill>
              </a:rPr>
              <a:t>tostop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438726" cy="9159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Terminate Job </a:t>
            </a:r>
            <a:br>
              <a:rPr lang="en-US" altLang="zh-TW" dirty="0"/>
            </a:br>
            <a:r>
              <a:rPr lang="en-US" altLang="zh-TW" dirty="0"/>
              <a:t>                                          </a:t>
            </a:r>
            <a:r>
              <a:rPr lang="en-US" altLang="zh-TW" sz="2000" dirty="0" err="1"/>
              <a:t>Job</a:t>
            </a:r>
            <a:r>
              <a:rPr lang="en-US" altLang="zh-TW" sz="2000" dirty="0"/>
              <a:t> control </a:t>
            </a:r>
            <a:r>
              <a:rPr lang="en-US" altLang="zh-TW" sz="1800" dirty="0"/>
              <a:t>6</a:t>
            </a:r>
            <a:endParaRPr lang="en-US" altLang="zh-TW" sz="2800" b="1" dirty="0"/>
          </a:p>
        </p:txBody>
      </p:sp>
      <p:sp>
        <p:nvSpPr>
          <p:cNvPr id="176130" name="Rectangle 3"/>
          <p:cNvSpPr>
            <a:spLocks noGrp="1" noChangeArrowheads="1"/>
          </p:cNvSpPr>
          <p:nvPr>
            <p:ph idx="1"/>
          </p:nvPr>
        </p:nvSpPr>
        <p:spPr>
          <a:xfrm>
            <a:off x="1571739" y="1916832"/>
            <a:ext cx="7577981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By process id</a:t>
            </a:r>
            <a:endParaRPr lang="en-US" altLang="zh-TW" sz="36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kill </a:t>
            </a:r>
            <a:r>
              <a:rPr lang="en-US" altLang="zh-TW" sz="3200" i="1" dirty="0" err="1">
                <a:solidFill>
                  <a:schemeClr val="tx2"/>
                </a:solidFill>
              </a:rPr>
              <a:t>pid</a:t>
            </a:r>
            <a:r>
              <a:rPr lang="en-US" altLang="zh-TW" sz="3200" dirty="0"/>
              <a:t>  </a:t>
            </a:r>
            <a:endParaRPr lang="en-US" altLang="zh-TW" sz="3200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kill -9 </a:t>
            </a:r>
            <a:r>
              <a:rPr lang="en-US" altLang="zh-TW" sz="3200" i="1" dirty="0" err="1">
                <a:solidFill>
                  <a:schemeClr val="tx2"/>
                </a:solidFill>
              </a:rPr>
              <a:t>pid</a:t>
            </a:r>
            <a:endParaRPr lang="en-US" altLang="zh-TW" sz="32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10734" cy="8445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Detached jobs </a:t>
            </a:r>
            <a:br>
              <a:rPr lang="en-US" altLang="zh-TW" dirty="0"/>
            </a:br>
            <a:r>
              <a:rPr lang="en-US" altLang="zh-TW" dirty="0"/>
              <a:t>                                          </a:t>
            </a:r>
            <a:r>
              <a:rPr lang="en-US" altLang="zh-TW" sz="2000" dirty="0"/>
              <a:t>Job control </a:t>
            </a:r>
            <a:r>
              <a:rPr lang="en-US" altLang="zh-TW" sz="2200" dirty="0"/>
              <a:t>7</a:t>
            </a:r>
            <a:endParaRPr lang="en-US" altLang="zh-TW" sz="2400" dirty="0"/>
          </a:p>
        </p:txBody>
      </p:sp>
      <p:sp>
        <p:nvSpPr>
          <p:cNvPr id="178178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2132856"/>
            <a:ext cx="7727776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/>
              <a:t>a background job that continues to run after you logout</a:t>
            </a:r>
            <a:endParaRPr lang="en-US" altLang="zh-TW" sz="3200" dirty="0"/>
          </a:p>
          <a:p>
            <a:pPr eaLnBrk="1" hangingPunct="1">
              <a:buFontTx/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>
                <a:solidFill>
                  <a:schemeClr val="hlink"/>
                </a:solidFill>
              </a:rPr>
              <a:t>nohup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command</a:t>
            </a:r>
            <a:r>
              <a:rPr lang="en-US" altLang="zh-TW" sz="3200" dirty="0">
                <a:solidFill>
                  <a:srgbClr val="00B050"/>
                </a:solidFill>
              </a:rPr>
              <a:t>&amp;</a:t>
            </a:r>
            <a:endParaRPr lang="en-US" altLang="zh-TW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583189" cy="987425"/>
          </a:xfrm>
        </p:spPr>
        <p:txBody>
          <a:bodyPr/>
          <a:lstStyle/>
          <a:p>
            <a:pPr eaLnBrk="1" hangingPunct="1"/>
            <a:r>
              <a:rPr lang="en-US" altLang="zh-TW" dirty="0"/>
              <a:t>Alias	           		</a:t>
            </a:r>
            <a:r>
              <a:rPr lang="en-US" altLang="zh-TW" sz="2400" dirty="0"/>
              <a:t>1</a:t>
            </a:r>
            <a:endParaRPr lang="en-US" altLang="zh-TW" b="1" dirty="0"/>
          </a:p>
        </p:txBody>
      </p:sp>
      <p:sp>
        <p:nvSpPr>
          <p:cNvPr id="180226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057400"/>
            <a:ext cx="7494984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b="1" dirty="0"/>
              <a:t>Create an alias</a:t>
            </a:r>
            <a:endParaRPr lang="en-US" altLang="zh-TW" sz="32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b="1" dirty="0">
                <a:solidFill>
                  <a:schemeClr val="tx2"/>
                </a:solidFill>
              </a:rPr>
              <a:t>alias [ name [= value]]</a:t>
            </a:r>
            <a:endParaRPr lang="en-US" altLang="zh-TW" sz="32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3200" b="1" dirty="0"/>
              <a:t>list all alias and their definition</a:t>
            </a:r>
            <a:endParaRPr lang="en-US" altLang="zh-TW" sz="3200" b="1" dirty="0"/>
          </a:p>
          <a:p>
            <a:pPr eaLnBrk="1" hangingPunct="1">
              <a:buFontTx/>
              <a:buNone/>
            </a:pPr>
            <a:r>
              <a:rPr lang="en-US" altLang="zh-TW" sz="3200" b="1" dirty="0">
                <a:solidFill>
                  <a:schemeClr val="tx2"/>
                </a:solidFill>
              </a:rPr>
              <a:t>alias</a:t>
            </a:r>
            <a:endParaRPr lang="en-US" altLang="zh-TW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438726" cy="1060450"/>
          </a:xfrm>
        </p:spPr>
        <p:txBody>
          <a:bodyPr/>
          <a:lstStyle/>
          <a:p>
            <a:pPr eaLnBrk="1" hangingPunct="1"/>
            <a:r>
              <a:rPr lang="en-US" altLang="zh-TW" dirty="0"/>
              <a:t>Alias		           	</a:t>
            </a:r>
            <a:r>
              <a:rPr lang="en-US" altLang="zh-TW" sz="2400" dirty="0"/>
              <a:t>2</a:t>
            </a:r>
            <a:endParaRPr lang="en-US" altLang="zh-TW" b="1" dirty="0"/>
          </a:p>
        </p:txBody>
      </p:sp>
      <p:sp>
        <p:nvSpPr>
          <p:cNvPr id="182274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057400"/>
            <a:ext cx="7494984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3600" b="1" dirty="0"/>
              <a:t>display alias definition</a:t>
            </a:r>
            <a:endParaRPr lang="en-US" altLang="zh-TW" sz="36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600" b="1" dirty="0">
                <a:solidFill>
                  <a:schemeClr val="tx2"/>
                </a:solidFill>
              </a:rPr>
              <a:t>alias name</a:t>
            </a:r>
            <a:endParaRPr lang="en-US" altLang="zh-TW" sz="36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3600" b="1" dirty="0"/>
              <a:t>release alias</a:t>
            </a:r>
            <a:endParaRPr lang="en-US" altLang="zh-TW" sz="36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600" b="1" dirty="0" err="1">
                <a:solidFill>
                  <a:schemeClr val="tx2"/>
                </a:solidFill>
              </a:rPr>
              <a:t>unalias</a:t>
            </a:r>
            <a:r>
              <a:rPr lang="en-US" altLang="zh-TW" sz="3600" b="1" dirty="0">
                <a:solidFill>
                  <a:schemeClr val="tx2"/>
                </a:solidFill>
              </a:rPr>
              <a:t> name</a:t>
            </a:r>
            <a:endParaRPr lang="en-US" altLang="zh-TW" sz="36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3600" b="1" dirty="0"/>
              <a:t>release all alias</a:t>
            </a:r>
            <a:endParaRPr lang="en-US" altLang="zh-TW" sz="3600" b="1" dirty="0"/>
          </a:p>
          <a:p>
            <a:pPr eaLnBrk="1" hangingPunct="1">
              <a:buFontTx/>
              <a:buNone/>
            </a:pPr>
            <a:r>
              <a:rPr lang="en-US" altLang="zh-TW" sz="3600" b="1" dirty="0" err="1">
                <a:solidFill>
                  <a:schemeClr val="tx2"/>
                </a:solidFill>
              </a:rPr>
              <a:t>unalias</a:t>
            </a:r>
            <a:r>
              <a:rPr lang="en-US" altLang="zh-TW" sz="3600" b="1" dirty="0">
                <a:solidFill>
                  <a:schemeClr val="tx2"/>
                </a:solidFill>
              </a:rPr>
              <a:t> </a:t>
            </a:r>
            <a:r>
              <a:rPr lang="en-US" altLang="zh-TW" sz="3600" b="1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TW" sz="3600" b="1" dirty="0">
                <a:solidFill>
                  <a:schemeClr val="tx2"/>
                </a:solidFill>
              </a:rPr>
              <a:t>a </a:t>
            </a:r>
            <a:endParaRPr lang="en-US" altLang="zh-TW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582172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Alias		           	</a:t>
            </a:r>
            <a:r>
              <a:rPr lang="en-US" altLang="zh-TW" sz="2400" dirty="0"/>
              <a:t>3</a:t>
            </a:r>
            <a:endParaRPr lang="en-US" altLang="zh-TW" b="1" dirty="0"/>
          </a:p>
        </p:txBody>
      </p:sp>
      <p:sp>
        <p:nvSpPr>
          <p:cNvPr id="184322" name="Rectangle 1027"/>
          <p:cNvSpPr>
            <a:spLocks noGrp="1" noChangeArrowheads="1"/>
          </p:cNvSpPr>
          <p:nvPr>
            <p:ph idx="1"/>
          </p:nvPr>
        </p:nvSpPr>
        <p:spPr>
          <a:xfrm>
            <a:off x="1259631" y="1628775"/>
            <a:ext cx="7412881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3200" b="1" dirty="0"/>
              <a:t>How does the shell execute  aliases and in what order?</a:t>
            </a:r>
            <a:endParaRPr lang="en-US" altLang="zh-TW" sz="3200" b="1" dirty="0"/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1. Alias substitution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2. Build-in commands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3. Commands in your search path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zh-TW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5545" y="620688"/>
            <a:ext cx="6488113" cy="936625"/>
          </a:xfrm>
        </p:spPr>
        <p:txBody>
          <a:bodyPr/>
          <a:lstStyle/>
          <a:p>
            <a:pPr eaLnBrk="1" hangingPunct="1"/>
            <a:r>
              <a:rPr lang="en-US" altLang="zh-TW" dirty="0"/>
              <a:t>History	               </a:t>
            </a:r>
            <a:r>
              <a:rPr lang="en-US" altLang="zh-TW" sz="2400" dirty="0"/>
              <a:t>1</a:t>
            </a:r>
            <a:endParaRPr lang="en-US" altLang="zh-TW" b="1" dirty="0"/>
          </a:p>
        </p:txBody>
      </p:sp>
      <p:sp>
        <p:nvSpPr>
          <p:cNvPr id="186370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2276872"/>
            <a:ext cx="7267972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the number of previously entered commands accessible to this shell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export HISTSIZE=</a:t>
            </a:r>
            <a:r>
              <a:rPr lang="en-US" altLang="zh-TW" sz="2800" i="1" dirty="0">
                <a:solidFill>
                  <a:schemeClr val="accent5">
                    <a:lumMod val="75000"/>
                  </a:schemeClr>
                </a:solidFill>
              </a:rPr>
              <a:t>size</a:t>
            </a:r>
            <a:endParaRPr lang="en-US" altLang="zh-TW" sz="2800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800" dirty="0"/>
              <a:t>Command history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history</a:t>
            </a:r>
            <a:endParaRPr lang="en-US" altLang="zh-TW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US" altLang="zh-TW" sz="2800" i="1" dirty="0">
                <a:solidFill>
                  <a:schemeClr val="accent5">
                    <a:lumMod val="75000"/>
                  </a:schemeClr>
                </a:solidFill>
              </a:rPr>
              <a:t>number</a:t>
            </a:r>
            <a:endParaRPr lang="en-US" altLang="zh-TW" sz="28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US" altLang="zh-TW" sz="2800" i="1" dirty="0" err="1">
                <a:solidFill>
                  <a:schemeClr val="accent5">
                    <a:lumMod val="75000"/>
                  </a:schemeClr>
                </a:solidFill>
              </a:rPr>
              <a:t>patten</a:t>
            </a:r>
            <a:endParaRPr lang="en-US" altLang="zh-TW" sz="28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Arrow keys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/>
            <a:endParaRPr lang="en-US" altLang="zh-TW" dirty="0">
              <a:solidFill>
                <a:schemeClr val="tx2"/>
              </a:solidFill>
            </a:endParaRPr>
          </a:p>
          <a:p>
            <a:pPr eaLnBrk="1" hangingPunct="1"/>
            <a:endParaRPr lang="en-US" altLang="zh-TW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zh-TW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8680"/>
            <a:ext cx="6979617" cy="9271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Setting up shell variable     </a:t>
            </a:r>
            <a:r>
              <a:rPr lang="en-US" altLang="zh-TW" sz="2400" dirty="0"/>
              <a:t>1</a:t>
            </a:r>
            <a:endParaRPr lang="en-US" altLang="zh-TW" sz="2400" dirty="0"/>
          </a:p>
        </p:txBody>
      </p:sp>
      <p:sp>
        <p:nvSpPr>
          <p:cNvPr id="188418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844824"/>
            <a:ext cx="7125097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variable=value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variable name must begin with </a:t>
            </a:r>
            <a:r>
              <a:rPr lang="en-US" altLang="zh-TW" sz="2800" dirty="0">
                <a:solidFill>
                  <a:schemeClr val="tx2"/>
                </a:solidFill>
              </a:rPr>
              <a:t>a-z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chemeClr val="tx2"/>
                </a:solidFill>
              </a:rPr>
              <a:t>A-Z</a:t>
            </a:r>
            <a:r>
              <a:rPr lang="en-US" altLang="zh-TW" sz="2800" dirty="0"/>
              <a:t> and followed by </a:t>
            </a:r>
            <a:r>
              <a:rPr lang="en-US" altLang="zh-TW" sz="2800" dirty="0">
                <a:solidFill>
                  <a:schemeClr val="tx2"/>
                </a:solidFill>
              </a:rPr>
              <a:t>a-z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chemeClr val="tx2"/>
                </a:solidFill>
              </a:rPr>
              <a:t>A-Z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chemeClr val="tx2"/>
                </a:solidFill>
              </a:rPr>
              <a:t>0-9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chemeClr val="tx2"/>
                </a:solidFill>
              </a:rPr>
              <a:t>_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Value of shell variable substitution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$</a:t>
            </a:r>
            <a:r>
              <a:rPr lang="en-US" altLang="zh-TW" sz="2800" dirty="0">
                <a:solidFill>
                  <a:schemeClr val="tx2"/>
                </a:solidFill>
              </a:rPr>
              <a:t>variable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$</a:t>
            </a:r>
            <a:r>
              <a:rPr lang="en-US" altLang="zh-TW" sz="2800" dirty="0">
                <a:solidFill>
                  <a:schemeClr val="hlink"/>
                </a:solidFill>
              </a:rPr>
              <a:t>{</a:t>
            </a:r>
            <a:r>
              <a:rPr lang="en-US" altLang="zh-TW" sz="2800" dirty="0">
                <a:solidFill>
                  <a:schemeClr val="tx2"/>
                </a:solidFill>
              </a:rPr>
              <a:t>variable</a:t>
            </a:r>
            <a:r>
              <a:rPr lang="en-US" altLang="zh-TW" sz="2800" dirty="0">
                <a:solidFill>
                  <a:schemeClr val="hlink"/>
                </a:solidFill>
              </a:rPr>
              <a:t>}</a:t>
            </a:r>
            <a:r>
              <a:rPr lang="en-US" altLang="zh-TW" sz="2800" dirty="0" err="1">
                <a:solidFill>
                  <a:schemeClr val="accent1"/>
                </a:solidFill>
              </a:rPr>
              <a:t>ext</a:t>
            </a:r>
            <a:endParaRPr lang="en-US" altLang="zh-TW" sz="28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800" dirty="0">
                <a:solidFill>
                  <a:schemeClr val="tx2"/>
                </a:solidFill>
              </a:rPr>
              <a:t>$</a:t>
            </a:r>
            <a:r>
              <a:rPr lang="en-US" altLang="zh-TW" sz="2800" dirty="0" err="1">
                <a:solidFill>
                  <a:schemeClr val="tx2"/>
                </a:solidFill>
              </a:rPr>
              <a:t>variable</a:t>
            </a:r>
            <a:r>
              <a:rPr lang="en-US" altLang="zh-TW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800" dirty="0" err="1">
                <a:solidFill>
                  <a:schemeClr val="accent1"/>
                </a:solidFill>
              </a:rPr>
              <a:t>ext</a:t>
            </a:r>
            <a:endParaRPr lang="en-US" altLang="zh-TW" sz="28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Length of shell variable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chemeClr val="hlink"/>
                </a:solidFill>
              </a:rPr>
              <a:t>${#</a:t>
            </a:r>
            <a:r>
              <a:rPr lang="en-US" altLang="zh-TW" sz="2800" dirty="0">
                <a:solidFill>
                  <a:schemeClr val="tx2"/>
                </a:solidFill>
              </a:rPr>
              <a:t>variable</a:t>
            </a:r>
            <a:r>
              <a:rPr lang="en-US" altLang="zh-TW" sz="2800" dirty="0">
                <a:solidFill>
                  <a:schemeClr val="hlink"/>
                </a:solidFill>
              </a:rPr>
              <a:t>}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8680"/>
            <a:ext cx="6439297" cy="1060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Setting up shell variable</a:t>
            </a:r>
            <a:r>
              <a:rPr lang="en-US" altLang="zh-TW" dirty="0"/>
              <a:t> </a:t>
            </a:r>
            <a:r>
              <a:rPr lang="en-US" altLang="zh-TW" sz="2400" dirty="0"/>
              <a:t>2</a:t>
            </a:r>
            <a:endParaRPr lang="en-US" altLang="zh-TW" sz="2400" dirty="0"/>
          </a:p>
        </p:txBody>
      </p:sp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1916832"/>
            <a:ext cx="6591985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export shell variable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export [variable[=value]]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sz="2800" dirty="0"/>
              <a:t>Setting up read only variable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tx2"/>
                </a:solidFill>
              </a:rPr>
              <a:t>readonly</a:t>
            </a:r>
            <a:r>
              <a:rPr lang="en-US" altLang="zh-TW" sz="2800" dirty="0">
                <a:solidFill>
                  <a:schemeClr val="tx2"/>
                </a:solidFill>
              </a:rPr>
              <a:t> [variable[=value]]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Unset variable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unset variable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1047750" y="1006475"/>
            <a:ext cx="7389813" cy="5605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1789113" y="1727200"/>
            <a:ext cx="5905500" cy="4273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2524125" y="2447925"/>
            <a:ext cx="4435475" cy="29670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530600" y="3265488"/>
            <a:ext cx="2422525" cy="1536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Hardware</a:t>
            </a:r>
            <a:endParaRPr kumimoji="0" lang="en-US" altLang="zh-TW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517775" y="1712913"/>
            <a:ext cx="9525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H="1">
            <a:off x="2613025" y="5251450"/>
            <a:ext cx="10477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1770063" y="391795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>
            <a:off x="2219325" y="4638675"/>
            <a:ext cx="542925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 flipV="1">
            <a:off x="2097088" y="2911475"/>
            <a:ext cx="706437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6967538" y="39719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5865813" y="5210175"/>
            <a:ext cx="39370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4694238" y="5441950"/>
            <a:ext cx="5556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6599238" y="4733925"/>
            <a:ext cx="61277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5538788" y="1876425"/>
            <a:ext cx="3270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4286250" y="1741488"/>
            <a:ext cx="1095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H="1">
            <a:off x="6545263" y="2679700"/>
            <a:ext cx="6524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4302125" y="2640013"/>
            <a:ext cx="1012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Kernel</a:t>
            </a:r>
            <a:endParaRPr kumimoji="0" lang="en-US" altLang="zh-TW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322638" y="1279525"/>
            <a:ext cx="35321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Other application programs</a:t>
            </a:r>
            <a:endParaRPr kumimoji="0" lang="en-US" altLang="zh-TW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2425700" y="2559050"/>
            <a:ext cx="4748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cp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1854200" y="3211513"/>
            <a:ext cx="5774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mv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1893888" y="4083050"/>
            <a:ext cx="7136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man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2681288" y="4979988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ls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3786188" y="5430838"/>
            <a:ext cx="4206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solidFill>
                  <a:schemeClr val="accent4"/>
                </a:solidFill>
                <a:latin typeface="Times New Roman" panose="02020603050405020304" pitchFamily="18" charset="0"/>
              </a:rPr>
              <a:t>vi</a:t>
            </a:r>
            <a:endParaRPr kumimoji="0" lang="en-US" altLang="zh-TW" sz="24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968875" y="5470525"/>
            <a:ext cx="42351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ln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6153150" y="5021263"/>
            <a:ext cx="725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grep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6927850" y="4232275"/>
            <a:ext cx="539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wc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6927850" y="3184525"/>
            <a:ext cx="690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date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880100" y="219075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latin typeface="Times New Roman" panose="02020603050405020304" pitchFamily="18" charset="0"/>
              </a:rPr>
              <a:t>…</a:t>
            </a:r>
            <a:endParaRPr kumimoji="0"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4533900" y="1987550"/>
            <a:ext cx="709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who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3513138" y="2028825"/>
            <a:ext cx="4556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chemeClr val="accent4"/>
                </a:solidFill>
                <a:latin typeface="Times New Roman" panose="02020603050405020304" pitchFamily="18" charset="0"/>
              </a:rPr>
              <a:t>sh</a:t>
            </a:r>
            <a:endParaRPr kumimoji="0" lang="en-US" altLang="zh-TW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553597" cy="1095375"/>
          </a:xfrm>
        </p:spPr>
        <p:txBody>
          <a:bodyPr/>
          <a:lstStyle/>
          <a:p>
            <a:pPr eaLnBrk="1" hangingPunct="1"/>
            <a:r>
              <a:rPr lang="en-US" altLang="zh-TW" dirty="0"/>
              <a:t>Environment variables  </a:t>
            </a:r>
            <a:r>
              <a:rPr lang="en-US" altLang="zh-TW" sz="2400" dirty="0"/>
              <a:t>3</a:t>
            </a:r>
            <a:endParaRPr lang="en-US" altLang="zh-TW" sz="2400" dirty="0"/>
          </a:p>
        </p:txBody>
      </p:sp>
      <p:sp>
        <p:nvSpPr>
          <p:cNvPr id="192514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204864"/>
            <a:ext cx="7191772" cy="3657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LOGNAME</a:t>
            </a:r>
            <a:r>
              <a:rPr lang="en-US" altLang="zh-TW" sz="3000" dirty="0"/>
              <a:t> 	user name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SHELL</a:t>
            </a:r>
            <a:r>
              <a:rPr lang="en-US" altLang="zh-TW" sz="3000" dirty="0"/>
              <a:t>	login shell name 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HOME</a:t>
            </a:r>
            <a:r>
              <a:rPr lang="en-US" altLang="zh-TW" sz="3000" dirty="0"/>
              <a:t>	user</a:t>
            </a:r>
            <a:r>
              <a:rPr lang="en-US" altLang="zh-TW" sz="3000" dirty="0">
                <a:latin typeface="Arial" panose="020B0604020202020204" pitchFamily="34" charset="0"/>
              </a:rPr>
              <a:t>’</a:t>
            </a:r>
            <a:r>
              <a:rPr lang="en-US" altLang="zh-TW" sz="3000" dirty="0"/>
              <a:t>s login dir.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PATH</a:t>
            </a:r>
            <a:r>
              <a:rPr lang="en-US" altLang="zh-TW" sz="3000" dirty="0"/>
              <a:t>	search path for </a:t>
            </a:r>
            <a:r>
              <a:rPr lang="en-US" altLang="zh-TW" sz="3000" dirty="0" err="1"/>
              <a:t>cmds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CDPATH</a:t>
            </a:r>
            <a:r>
              <a:rPr lang="en-US" altLang="zh-TW" sz="3000" dirty="0"/>
              <a:t>	search path for the </a:t>
            </a:r>
            <a:r>
              <a:rPr lang="en-US" altLang="zh-TW" sz="3000" dirty="0" err="1"/>
              <a:t>cd</a:t>
            </a:r>
            <a:r>
              <a:rPr lang="en-US" altLang="zh-TW" sz="3000" dirty="0"/>
              <a:t> </a:t>
            </a:r>
            <a:r>
              <a:rPr lang="en-US" altLang="zh-TW" sz="3000" dirty="0" err="1"/>
              <a:t>cmd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PS1</a:t>
            </a:r>
            <a:r>
              <a:rPr lang="en-US" altLang="zh-TW" sz="3000" dirty="0"/>
              <a:t>		system prompt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PS2</a:t>
            </a:r>
            <a:r>
              <a:rPr lang="en-US" altLang="zh-TW" sz="3000" dirty="0"/>
              <a:t>		system prompt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3000" dirty="0">
                <a:solidFill>
                  <a:schemeClr val="tx2"/>
                </a:solidFill>
              </a:rPr>
              <a:t>TERM	</a:t>
            </a:r>
            <a:r>
              <a:rPr lang="en-US" altLang="zh-TW" sz="3000" dirty="0"/>
              <a:t>terminal type</a:t>
            </a:r>
            <a:endParaRPr lang="en-US" altLang="zh-TW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712788"/>
            <a:ext cx="6510734" cy="844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/>
              <a:t>Variables automatically </a:t>
            </a:r>
            <a:r>
              <a:rPr lang="en-US" altLang="zh-TW" sz="3200" dirty="0" err="1"/>
              <a:t>setted</a:t>
            </a:r>
            <a:r>
              <a:rPr lang="en-US" altLang="zh-TW" sz="3200" dirty="0"/>
              <a:t>   </a:t>
            </a:r>
            <a:r>
              <a:rPr lang="en-US" altLang="zh-TW" sz="2000" dirty="0"/>
              <a:t>4</a:t>
            </a:r>
            <a:endParaRPr lang="en-US" altLang="zh-TW" sz="2000" dirty="0"/>
          </a:p>
        </p:txBody>
      </p:sp>
      <p:sp>
        <p:nvSpPr>
          <p:cNvPr id="194562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1916832"/>
            <a:ext cx="7412434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?</a:t>
            </a:r>
            <a:r>
              <a:rPr lang="en-US" altLang="zh-TW" sz="2800" dirty="0"/>
              <a:t>	returned value of last executed cmd.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$</a:t>
            </a:r>
            <a:r>
              <a:rPr lang="en-US" altLang="zh-TW" sz="2800" dirty="0"/>
              <a:t>	the process id of this shell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!</a:t>
            </a:r>
            <a:r>
              <a:rPr lang="en-US" altLang="zh-TW" sz="2800" dirty="0"/>
              <a:t>	the process id of last background cmd.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582742" cy="8445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Login/Logout script		         </a:t>
            </a:r>
            <a:r>
              <a:rPr lang="en-US" altLang="zh-TW" sz="2400" dirty="0"/>
              <a:t>5</a:t>
            </a:r>
            <a:endParaRPr lang="en-US" altLang="zh-TW" dirty="0"/>
          </a:p>
        </p:txBody>
      </p:sp>
      <p:sp>
        <p:nvSpPr>
          <p:cNvPr id="200706" name="Rectangle 1027"/>
          <p:cNvSpPr>
            <a:spLocks noGrp="1" noChangeArrowheads="1"/>
          </p:cNvSpPr>
          <p:nvPr>
            <p:ph idx="1"/>
          </p:nvPr>
        </p:nvSpPr>
        <p:spPr>
          <a:xfrm>
            <a:off x="1763688" y="2348880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altLang="zh-TW" sz="2800" dirty="0">
                <a:solidFill>
                  <a:srgbClr val="3366CC"/>
                </a:solidFill>
              </a:rPr>
              <a:t>Login scripts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/>
            <a:r>
              <a:rPr lang="en-US" altLang="zh-TW" sz="2800" dirty="0">
                <a:solidFill>
                  <a:srgbClr val="3366CC"/>
                </a:solidFill>
              </a:rPr>
              <a:t>/etc/profile</a:t>
            </a:r>
            <a:r>
              <a:rPr lang="en-US" altLang="zh-TW" sz="2800" dirty="0"/>
              <a:t>  The  </a:t>
            </a:r>
            <a:r>
              <a:rPr lang="en-US" altLang="zh-TW" sz="2800" dirty="0" err="1"/>
              <a:t>systemwide</a:t>
            </a:r>
            <a:r>
              <a:rPr lang="en-US" altLang="zh-TW" sz="2800" dirty="0"/>
              <a:t>  initialization file, executed for login shells</a:t>
            </a:r>
            <a:endParaRPr lang="en-US" altLang="zh-TW" sz="2800" dirty="0"/>
          </a:p>
          <a:p>
            <a:pPr eaLnBrk="1" hangingPunct="1"/>
            <a:r>
              <a:rPr lang="en-US" altLang="zh-TW" sz="2800" dirty="0">
                <a:solidFill>
                  <a:srgbClr val="3366CC"/>
                </a:solidFill>
              </a:rPr>
              <a:t>~/.</a:t>
            </a:r>
            <a:r>
              <a:rPr lang="en-US" altLang="zh-TW" sz="2800" dirty="0" err="1">
                <a:solidFill>
                  <a:srgbClr val="3366CC"/>
                </a:solidFill>
              </a:rPr>
              <a:t>bash_profile</a:t>
            </a:r>
            <a:r>
              <a:rPr lang="en-US" altLang="zh-TW" sz="2800" dirty="0">
                <a:solidFill>
                  <a:srgbClr val="3366CC"/>
                </a:solidFill>
              </a:rPr>
              <a:t>  ~/.</a:t>
            </a:r>
            <a:r>
              <a:rPr lang="en-US" altLang="zh-TW" sz="2800" dirty="0" err="1">
                <a:solidFill>
                  <a:srgbClr val="3366CC"/>
                </a:solidFill>
              </a:rPr>
              <a:t>bash_login</a:t>
            </a:r>
            <a:endParaRPr lang="en-US" altLang="zh-TW" sz="2800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3366CC"/>
                </a:solidFill>
              </a:rPr>
              <a:t>~/.profile </a:t>
            </a:r>
            <a:r>
              <a:rPr lang="en-US" altLang="zh-TW" sz="2800" dirty="0"/>
              <a:t>individual initialization file for login shells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Logout script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3366CC"/>
                </a:solidFill>
              </a:rPr>
              <a:t>~/.</a:t>
            </a:r>
            <a:r>
              <a:rPr lang="en-US" altLang="zh-TW" sz="2800" dirty="0" err="1">
                <a:solidFill>
                  <a:srgbClr val="3366CC"/>
                </a:solidFill>
              </a:rPr>
              <a:t>bash_logout</a:t>
            </a:r>
            <a:r>
              <a:rPr lang="en-US" altLang="zh-TW" sz="2800" dirty="0">
                <a:solidFill>
                  <a:srgbClr val="3366CC"/>
                </a:solidFill>
              </a:rPr>
              <a:t> </a:t>
            </a:r>
            <a:r>
              <a:rPr lang="en-US" altLang="zh-TW" sz="2800" dirty="0"/>
              <a:t>individual logout script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 eaLnBrk="1" hangingPunct="1">
              <a:buNone/>
            </a:pPr>
            <a:endParaRPr lang="en-US" altLang="zh-TW" sz="2800" dirty="0"/>
          </a:p>
          <a:p>
            <a:pPr eaLnBrk="1" hangingPunct="1">
              <a:buNone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076" y="620688"/>
            <a:ext cx="6511305" cy="771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Escaping       		                  </a:t>
            </a:r>
            <a:r>
              <a:rPr lang="en-US" altLang="zh-TW" sz="2400" dirty="0"/>
              <a:t>6</a:t>
            </a:r>
            <a:endParaRPr lang="en-US" altLang="zh-TW" dirty="0"/>
          </a:p>
        </p:txBody>
      </p:sp>
      <p:sp>
        <p:nvSpPr>
          <p:cNvPr id="202754" name="Rectangle 3"/>
          <p:cNvSpPr>
            <a:spLocks noGrp="1" noChangeArrowheads="1"/>
          </p:cNvSpPr>
          <p:nvPr>
            <p:ph idx="1"/>
          </p:nvPr>
        </p:nvSpPr>
        <p:spPr>
          <a:xfrm>
            <a:off x="1691680" y="1844824"/>
            <a:ext cx="5904656" cy="36576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Escaping character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</a:pPr>
            <a:r>
              <a:rPr lang="en-US" altLang="zh-TW" sz="2800" dirty="0"/>
              <a:t>back slash	</a:t>
            </a:r>
            <a:r>
              <a:rPr lang="en-US" altLang="zh-TW" sz="2800" b="1" dirty="0">
                <a:solidFill>
                  <a:srgbClr val="FF0000"/>
                </a:solidFill>
              </a:rPr>
              <a:t>\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/>
              <a:t>Escaping strings</a:t>
            </a:r>
            <a:endParaRPr lang="en-US" altLang="zh-TW" sz="2800" dirty="0"/>
          </a:p>
          <a:p>
            <a:pPr eaLnBrk="1" hangingPunct="1">
              <a:spcBef>
                <a:spcPct val="0"/>
              </a:spcBef>
            </a:pPr>
            <a:r>
              <a:rPr lang="en-US" altLang="zh-TW" sz="2800" dirty="0" err="1"/>
              <a:t>dobule</a:t>
            </a:r>
            <a:r>
              <a:rPr lang="en-US" altLang="zh-TW" sz="2800" dirty="0"/>
              <a:t> quotation marks 	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800" dirty="0"/>
              <a:t>...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allow variable expansion</a:t>
            </a:r>
            <a:endParaRPr lang="en-US" altLang="zh-TW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allow command substitution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</a:pPr>
            <a:r>
              <a:rPr lang="en-US" altLang="zh-TW" sz="2800" dirty="0"/>
              <a:t>single quotation marks  	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800" dirty="0"/>
              <a:t>...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do not allow variable expansion</a:t>
            </a:r>
            <a:endParaRPr lang="en-US" altLang="zh-TW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do not allow command substitution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20688"/>
            <a:ext cx="6698059" cy="842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Command parsing order    </a:t>
            </a:r>
            <a:r>
              <a:rPr lang="en-US" altLang="zh-TW" sz="2400" dirty="0"/>
              <a:t>7</a:t>
            </a:r>
            <a:endParaRPr lang="en-US" altLang="zh-TW" sz="2400" dirty="0"/>
          </a:p>
        </p:txBody>
      </p:sp>
      <p:sp>
        <p:nvSpPr>
          <p:cNvPr id="204802" name="Rectangle 3"/>
          <p:cNvSpPr>
            <a:spLocks noGrp="1" noChangeArrowheads="1"/>
          </p:cNvSpPr>
          <p:nvPr>
            <p:ph idx="1"/>
          </p:nvPr>
        </p:nvSpPr>
        <p:spPr>
          <a:xfrm>
            <a:off x="1359389" y="170080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chemeClr val="hlink"/>
                </a:solidFill>
              </a:rPr>
              <a:t>finding words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chemeClr val="hlink"/>
                </a:solidFill>
              </a:rPr>
              <a:t>parsing the sequence of words</a:t>
            </a:r>
            <a:endParaRPr lang="en-US" altLang="zh-TW" sz="28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Quoting with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Alias substitution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I/O redirection, background execution, and pipes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Variable substitution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Command substitution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dirty="0"/>
              <a:t>Filename expansion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800" dirty="0">
                <a:solidFill>
                  <a:schemeClr val="hlink"/>
                </a:solidFill>
              </a:rPr>
              <a:t>execute the command</a:t>
            </a:r>
            <a:endParaRPr lang="en-US" altLang="zh-TW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353" y="692696"/>
            <a:ext cx="6694884" cy="700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600" dirty="0"/>
              <a:t>How to execute shell script?</a:t>
            </a:r>
            <a:r>
              <a:rPr lang="en-US" altLang="zh-TW" dirty="0"/>
              <a:t>      </a:t>
            </a:r>
            <a:r>
              <a:rPr lang="en-US" altLang="zh-TW" sz="2400" dirty="0"/>
              <a:t>8</a:t>
            </a:r>
            <a:endParaRPr lang="en-US" altLang="zh-TW" sz="2400" dirty="0"/>
          </a:p>
        </p:txBody>
      </p:sp>
      <p:sp>
        <p:nvSpPr>
          <p:cNvPr id="206850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628800"/>
            <a:ext cx="7048326" cy="3657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chemeClr val="hlink"/>
                </a:solidFill>
              </a:rPr>
              <a:t>bash </a:t>
            </a:r>
            <a:r>
              <a:rPr lang="en-US" altLang="zh-TW" sz="2400" dirty="0" err="1">
                <a:solidFill>
                  <a:schemeClr val="hlink"/>
                </a:solidFill>
              </a:rPr>
              <a:t>script_file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400" dirty="0">
                <a:solidFill>
                  <a:schemeClr val="hlink"/>
                </a:solidFill>
              </a:rPr>
              <a:t>bash &lt; </a:t>
            </a:r>
            <a:r>
              <a:rPr lang="en-US" altLang="zh-TW" sz="2400" dirty="0" err="1">
                <a:solidFill>
                  <a:schemeClr val="hlink"/>
                </a:solidFill>
              </a:rPr>
              <a:t>script_file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400" dirty="0" err="1">
                <a:solidFill>
                  <a:schemeClr val="hlink"/>
                </a:solidFill>
              </a:rPr>
              <a:t>chmod</a:t>
            </a: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 err="1">
                <a:solidFill>
                  <a:schemeClr val="hlink"/>
                </a:solidFill>
              </a:rPr>
              <a:t>u+x</a:t>
            </a: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 err="1">
                <a:solidFill>
                  <a:schemeClr val="hlink"/>
                </a:solidFill>
              </a:rPr>
              <a:t>script_file</a:t>
            </a:r>
            <a:r>
              <a:rPr lang="en-US" altLang="zh-TW" sz="2400" dirty="0"/>
              <a:t>  </a:t>
            </a:r>
            <a:r>
              <a:rPr lang="en-US" altLang="zh-TW" sz="2400" dirty="0" err="1">
                <a:solidFill>
                  <a:schemeClr val="hlink"/>
                </a:solidFill>
              </a:rPr>
              <a:t>script_file</a:t>
            </a:r>
            <a:r>
              <a:rPr lang="en-US" altLang="zh-TW" sz="2400" dirty="0"/>
              <a:t>(or </a:t>
            </a:r>
            <a:r>
              <a:rPr lang="en-US" altLang="zh-TW" sz="2400" dirty="0">
                <a:solidFill>
                  <a:schemeClr val="hlink"/>
                </a:solidFill>
              </a:rPr>
              <a:t>./</a:t>
            </a:r>
            <a:r>
              <a:rPr lang="en-US" altLang="zh-TW" sz="2400" dirty="0" err="1">
                <a:solidFill>
                  <a:schemeClr val="hlink"/>
                </a:solidFill>
              </a:rPr>
              <a:t>script_file</a:t>
            </a:r>
            <a:r>
              <a:rPr lang="en-US" altLang="zh-TW" sz="2400" dirty="0"/>
              <a:t>)</a:t>
            </a:r>
            <a:endParaRPr lang="en-US" altLang="zh-TW" sz="2400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6870700" cy="915888"/>
          </a:xfrm>
        </p:spPr>
        <p:txBody>
          <a:bodyPr/>
          <a:lstStyle/>
          <a:p>
            <a:pPr algn="l"/>
            <a:r>
              <a:rPr lang="en-US" altLang="zh-TW" sz="3200" b="1" dirty="0">
                <a:solidFill>
                  <a:schemeClr val="hlink"/>
                </a:solidFill>
              </a:rPr>
              <a:t>   </a:t>
            </a:r>
            <a:r>
              <a:rPr lang="en-US" altLang="zh-TW" sz="3200" dirty="0">
                <a:solidFill>
                  <a:schemeClr val="tx1"/>
                </a:solidFill>
              </a:rPr>
              <a:t>Add group </a:t>
            </a:r>
            <a:r>
              <a:rPr lang="en-US" altLang="zh-TW" sz="3200" b="1" dirty="0"/>
              <a:t>	     </a:t>
            </a:r>
            <a:r>
              <a:rPr lang="en-US" altLang="zh-TW" sz="2000" i="1" dirty="0"/>
              <a:t>Account management  1</a:t>
            </a:r>
            <a:endParaRPr lang="en-US" altLang="zh-TW" sz="2000" i="1" dirty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84482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err="1">
                <a:solidFill>
                  <a:schemeClr val="tx2"/>
                </a:solidFill>
              </a:rPr>
              <a:t>groupadd</a:t>
            </a:r>
            <a:r>
              <a:rPr lang="en-US" altLang="zh-TW" sz="2800" dirty="0">
                <a:solidFill>
                  <a:schemeClr val="tx2"/>
                </a:solidFill>
              </a:rPr>
              <a:t> [-g </a:t>
            </a:r>
            <a:r>
              <a:rPr lang="en-US" altLang="zh-TW" sz="2800" dirty="0" err="1">
                <a:solidFill>
                  <a:schemeClr val="tx2"/>
                </a:solidFill>
              </a:rPr>
              <a:t>gid</a:t>
            </a:r>
            <a:r>
              <a:rPr lang="en-US" altLang="zh-TW" sz="2800" dirty="0">
                <a:solidFill>
                  <a:schemeClr val="tx2"/>
                </a:solidFill>
              </a:rPr>
              <a:t>] group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-g </a:t>
            </a:r>
            <a:r>
              <a:rPr lang="en-US" altLang="zh-TW" sz="2400" dirty="0" err="1">
                <a:solidFill>
                  <a:schemeClr val="tx2"/>
                </a:solidFill>
              </a:rPr>
              <a:t>gid</a:t>
            </a:r>
            <a:r>
              <a:rPr lang="en-US" altLang="zh-TW" sz="2400" dirty="0"/>
              <a:t>   </a:t>
            </a:r>
            <a:r>
              <a:rPr lang="en-US" altLang="zh-TW" sz="2400" dirty="0" err="1"/>
              <a:t>gid</a:t>
            </a:r>
            <a:r>
              <a:rPr lang="en-US" altLang="zh-TW" sz="2400" dirty="0"/>
              <a:t> must be unique</a:t>
            </a:r>
            <a:endParaRPr lang="en-US" altLang="zh-TW" sz="24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000" dirty="0"/>
              <a:t>0~999 for system accounts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add entry for the user into file </a:t>
            </a:r>
            <a:r>
              <a:rPr lang="en-US" altLang="zh-TW" sz="2800" dirty="0">
                <a:solidFill>
                  <a:srgbClr val="0070C0"/>
                </a:solidFill>
              </a:rPr>
              <a:t>/</a:t>
            </a:r>
            <a:r>
              <a:rPr lang="en-US" altLang="zh-TW" sz="2800" dirty="0" err="1">
                <a:solidFill>
                  <a:srgbClr val="0070C0"/>
                </a:solidFill>
              </a:rPr>
              <a:t>etc</a:t>
            </a:r>
            <a:r>
              <a:rPr lang="en-US" altLang="zh-TW" sz="2800" dirty="0">
                <a:solidFill>
                  <a:srgbClr val="0070C0"/>
                </a:solidFill>
              </a:rPr>
              <a:t>/group /</a:t>
            </a:r>
            <a:r>
              <a:rPr lang="en-US" altLang="zh-TW" sz="2800" dirty="0" err="1">
                <a:solidFill>
                  <a:srgbClr val="0070C0"/>
                </a:solidFill>
              </a:rPr>
              <a:t>etc</a:t>
            </a:r>
            <a:r>
              <a:rPr lang="en-US" altLang="zh-TW" sz="2800" dirty="0">
                <a:solidFill>
                  <a:srgbClr val="0070C0"/>
                </a:solidFill>
              </a:rPr>
              <a:t>/</a:t>
            </a:r>
            <a:r>
              <a:rPr lang="en-US" altLang="zh-TW" sz="2800" dirty="0" err="1">
                <a:solidFill>
                  <a:srgbClr val="0070C0"/>
                </a:solidFill>
              </a:rPr>
              <a:t>gshadow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/>
              <a:t>manually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0688"/>
            <a:ext cx="6589199" cy="1280890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Remove group</a:t>
            </a:r>
            <a:r>
              <a:rPr lang="en-US" altLang="zh-TW" sz="3200" b="1" dirty="0"/>
              <a:t> 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</a:t>
            </a:r>
            <a:r>
              <a:rPr lang="en-US" altLang="zh-TW" sz="2000" i="1" dirty="0"/>
              <a:t>Account management  2</a:t>
            </a:r>
            <a:endParaRPr lang="en-US" altLang="zh-TW" sz="2000" i="1" dirty="0"/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err="1">
                <a:solidFill>
                  <a:schemeClr val="tx2"/>
                </a:solidFill>
              </a:rPr>
              <a:t>groupdel</a:t>
            </a:r>
            <a:r>
              <a:rPr lang="en-US" altLang="zh-TW" sz="3200" dirty="0">
                <a:solidFill>
                  <a:schemeClr val="tx2"/>
                </a:solidFill>
              </a:rPr>
              <a:t> group</a:t>
            </a:r>
            <a:endParaRPr lang="en-US" altLang="zh-TW" sz="2400" dirty="0"/>
          </a:p>
          <a:p>
            <a:r>
              <a:rPr lang="en-US" altLang="zh-TW" sz="3200" dirty="0"/>
              <a:t>remove entry of the user from </a:t>
            </a:r>
            <a:r>
              <a:rPr lang="en-US" altLang="zh-TW" sz="3200" dirty="0">
                <a:solidFill>
                  <a:srgbClr val="0070C0"/>
                </a:solidFill>
              </a:rPr>
              <a:t>/</a:t>
            </a:r>
            <a:r>
              <a:rPr lang="en-US" altLang="zh-TW" sz="3200" dirty="0" err="1">
                <a:solidFill>
                  <a:srgbClr val="0070C0"/>
                </a:solidFill>
              </a:rPr>
              <a:t>etc</a:t>
            </a:r>
            <a:r>
              <a:rPr lang="en-US" altLang="zh-TW" sz="3200" dirty="0">
                <a:solidFill>
                  <a:srgbClr val="0070C0"/>
                </a:solidFill>
              </a:rPr>
              <a:t>/group /</a:t>
            </a:r>
            <a:r>
              <a:rPr lang="en-US" altLang="zh-TW" sz="3200" dirty="0" err="1">
                <a:solidFill>
                  <a:srgbClr val="0070C0"/>
                </a:solidFill>
              </a:rPr>
              <a:t>etc</a:t>
            </a:r>
            <a:r>
              <a:rPr lang="en-US" altLang="zh-TW" sz="3200" dirty="0">
                <a:solidFill>
                  <a:srgbClr val="0070C0"/>
                </a:solidFill>
              </a:rPr>
              <a:t>/</a:t>
            </a:r>
            <a:r>
              <a:rPr lang="en-US" altLang="zh-TW" sz="3200" dirty="0" err="1">
                <a:solidFill>
                  <a:srgbClr val="0070C0"/>
                </a:solidFill>
              </a:rPr>
              <a:t>gshadow</a:t>
            </a:r>
            <a:r>
              <a:rPr lang="en-US" altLang="zh-TW" sz="3200" dirty="0">
                <a:solidFill>
                  <a:srgbClr val="0070C0"/>
                </a:solidFill>
              </a:rPr>
              <a:t> </a:t>
            </a:r>
            <a:r>
              <a:rPr lang="en-US" altLang="zh-TW" sz="3200" dirty="0"/>
              <a:t>manually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lvl="2"/>
            <a:endParaRPr lang="en-US" altLang="zh-TW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2" y="692696"/>
            <a:ext cx="7126288" cy="1276350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Modify group </a:t>
            </a:r>
            <a:r>
              <a:rPr lang="en-US" altLang="zh-TW" sz="3200" b="1" dirty="0"/>
              <a:t>	                 </a:t>
            </a:r>
            <a:br>
              <a:rPr lang="en-US" altLang="zh-TW" sz="3200" b="1" i="1" dirty="0"/>
            </a:br>
            <a:r>
              <a:rPr lang="en-US" altLang="zh-TW" sz="3200" b="1" i="1" dirty="0"/>
              <a:t>			                  </a:t>
            </a:r>
            <a:r>
              <a:rPr lang="en-US" altLang="zh-TW" sz="2000" i="1" dirty="0"/>
              <a:t>Account management  3</a:t>
            </a:r>
            <a:endParaRPr lang="en-US" altLang="zh-TW" sz="2000" i="1" dirty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>
          <a:xfrm>
            <a:off x="1675263" y="2060848"/>
            <a:ext cx="6591985" cy="3850374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chemeClr val="tx2"/>
                </a:solidFill>
              </a:rPr>
              <a:t>groupmod</a:t>
            </a:r>
            <a:r>
              <a:rPr lang="en-US" altLang="zh-TW" sz="2800" dirty="0">
                <a:solidFill>
                  <a:schemeClr val="tx2"/>
                </a:solidFill>
              </a:rPr>
              <a:t> [-g </a:t>
            </a:r>
            <a:r>
              <a:rPr lang="en-US" altLang="zh-TW" sz="2800" dirty="0" err="1">
                <a:solidFill>
                  <a:schemeClr val="tx2"/>
                </a:solidFill>
              </a:rPr>
              <a:t>gid</a:t>
            </a:r>
            <a:r>
              <a:rPr lang="en-US" altLang="zh-TW" sz="2800" dirty="0">
                <a:solidFill>
                  <a:schemeClr val="tx2"/>
                </a:solidFill>
              </a:rPr>
              <a:t> ] [-n </a:t>
            </a:r>
            <a:r>
              <a:rPr lang="en-US" altLang="zh-TW" sz="2800" i="1" dirty="0">
                <a:solidFill>
                  <a:schemeClr val="tx2"/>
                </a:solidFill>
              </a:rPr>
              <a:t>grp</a:t>
            </a:r>
            <a:r>
              <a:rPr lang="en-US" altLang="zh-TW" sz="2800" dirty="0">
                <a:solidFill>
                  <a:schemeClr val="tx2"/>
                </a:solidFill>
              </a:rPr>
              <a:t>] </a:t>
            </a:r>
            <a:r>
              <a:rPr lang="en-US" altLang="zh-TW" sz="2800" i="1" dirty="0">
                <a:solidFill>
                  <a:schemeClr val="tx2"/>
                </a:solidFill>
              </a:rPr>
              <a:t>group</a:t>
            </a:r>
            <a:endParaRPr lang="en-US" altLang="zh-TW" sz="2800" i="1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-n </a:t>
            </a:r>
            <a:r>
              <a:rPr lang="en-US" altLang="zh-TW" sz="2400" dirty="0" err="1">
                <a:solidFill>
                  <a:schemeClr val="tx2"/>
                </a:solidFill>
              </a:rPr>
              <a:t>grp</a:t>
            </a:r>
            <a:r>
              <a:rPr lang="en-US" altLang="zh-TW" sz="2400" dirty="0"/>
              <a:t>  the group name will be changed from </a:t>
            </a:r>
            <a:r>
              <a:rPr lang="en-US" altLang="zh-TW" sz="2400" i="1" dirty="0"/>
              <a:t>group</a:t>
            </a:r>
            <a:r>
              <a:rPr lang="en-US" altLang="zh-TW" sz="2400" dirty="0"/>
              <a:t> to </a:t>
            </a:r>
            <a:r>
              <a:rPr lang="en-US" altLang="zh-TW" sz="2400" i="1" dirty="0" err="1"/>
              <a:t>grp</a:t>
            </a:r>
            <a:endParaRPr lang="en-US" altLang="zh-TW" sz="2400" dirty="0"/>
          </a:p>
          <a:p>
            <a:r>
              <a:rPr lang="en-US" altLang="zh-TW" sz="2800" dirty="0"/>
              <a:t>edit </a:t>
            </a:r>
            <a:r>
              <a:rPr lang="en-US" altLang="zh-TW" sz="2800" dirty="0">
                <a:solidFill>
                  <a:srgbClr val="0070C0"/>
                </a:solidFill>
              </a:rPr>
              <a:t>/</a:t>
            </a:r>
            <a:r>
              <a:rPr lang="en-US" altLang="zh-TW" sz="2800" dirty="0" err="1">
                <a:solidFill>
                  <a:srgbClr val="0070C0"/>
                </a:solidFill>
              </a:rPr>
              <a:t>etc</a:t>
            </a:r>
            <a:r>
              <a:rPr lang="en-US" altLang="zh-TW" sz="2800" dirty="0">
                <a:solidFill>
                  <a:srgbClr val="0070C0"/>
                </a:solidFill>
              </a:rPr>
              <a:t>/group /</a:t>
            </a:r>
            <a:r>
              <a:rPr lang="en-US" altLang="zh-TW" sz="2800" dirty="0" err="1">
                <a:solidFill>
                  <a:srgbClr val="0070C0"/>
                </a:solidFill>
              </a:rPr>
              <a:t>etc</a:t>
            </a:r>
            <a:r>
              <a:rPr lang="en-US" altLang="zh-TW" sz="2800" dirty="0">
                <a:solidFill>
                  <a:srgbClr val="0070C0"/>
                </a:solidFill>
              </a:rPr>
              <a:t>/</a:t>
            </a:r>
            <a:r>
              <a:rPr lang="en-US" altLang="zh-TW" sz="2800" dirty="0" err="1">
                <a:solidFill>
                  <a:srgbClr val="0070C0"/>
                </a:solidFill>
              </a:rPr>
              <a:t>gshadow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/>
              <a:t>file manually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516" y="585931"/>
            <a:ext cx="7086600" cy="1276350"/>
          </a:xfrm>
          <a:noFill/>
        </p:spPr>
        <p:txBody>
          <a:bodyPr lIns="92075" tIns="46038" rIns="92075" bIns="46038" anchor="ctr"/>
          <a:lstStyle/>
          <a:p>
            <a:pPr algn="l"/>
            <a:r>
              <a:rPr lang="en-US" altLang="zh-TW" sz="4000" dirty="0">
                <a:solidFill>
                  <a:schemeClr val="tx1"/>
                </a:solidFill>
              </a:rPr>
              <a:t>/etc/group file format</a:t>
            </a:r>
            <a:br>
              <a:rPr lang="en-US" altLang="zh-TW" sz="4000" b="1" dirty="0">
                <a:solidFill>
                  <a:schemeClr val="hlink"/>
                </a:solidFill>
              </a:rPr>
            </a:br>
            <a:r>
              <a:rPr lang="en-US" altLang="zh-TW" sz="3200" b="1" dirty="0"/>
              <a:t>                 </a:t>
            </a:r>
            <a:r>
              <a:rPr lang="en-US" altLang="zh-TW" sz="3200" b="1" i="1" dirty="0"/>
              <a:t>     </a:t>
            </a:r>
            <a:r>
              <a:rPr lang="en-US" altLang="zh-TW" sz="2000" i="1" dirty="0"/>
              <a:t>Account management  4</a:t>
            </a:r>
            <a:endParaRPr lang="en-US" altLang="zh-TW" sz="2000" i="1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844824"/>
            <a:ext cx="7772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buFontTx/>
              <a:buNone/>
            </a:pP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gid</a:t>
            </a:r>
            <a:r>
              <a:rPr lang="en-US" altLang="zh-TW" sz="2400" dirty="0" err="1">
                <a:solidFill>
                  <a:schemeClr val="hlink"/>
                </a:solidFill>
              </a:rPr>
              <a:t>: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user_list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2"/>
                </a:solidFill>
              </a:rPr>
              <a:t>name</a:t>
            </a:r>
            <a:r>
              <a:rPr lang="en-US" altLang="zh-TW" sz="2400" dirty="0"/>
              <a:t>- group name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tx2"/>
                </a:solidFill>
              </a:rPr>
              <a:t>password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encrypted group password</a:t>
            </a:r>
            <a:endParaRPr lang="en-US" altLang="zh-TW" sz="2400" dirty="0"/>
          </a:p>
          <a:p>
            <a:r>
              <a:rPr lang="en-US" altLang="zh-TW" sz="2400" dirty="0" err="1">
                <a:solidFill>
                  <a:schemeClr val="tx2"/>
                </a:solidFill>
              </a:rPr>
              <a:t>gid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/>
              <a:t> numerical group id</a:t>
            </a:r>
            <a:endParaRPr lang="en-US" altLang="zh-TW" sz="2400" dirty="0"/>
          </a:p>
          <a:p>
            <a:r>
              <a:rPr lang="en-US" altLang="zh-TW" sz="2400" dirty="0" err="1">
                <a:solidFill>
                  <a:schemeClr val="tx2"/>
                </a:solidFill>
              </a:rPr>
              <a:t>userlist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latin typeface="Arial" panose="020B0604020202020204"/>
              </a:rPr>
              <a:t>–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group member user names ,</a:t>
            </a:r>
            <a:r>
              <a:rPr lang="en-US" altLang="zh-TW" sz="2400" dirty="0" err="1"/>
              <a:t>seperated</a:t>
            </a:r>
            <a:r>
              <a:rPr lang="en-US" altLang="zh-TW" sz="2400" dirty="0"/>
              <a:t> by comma</a:t>
            </a:r>
            <a:endParaRPr lang="en-US" altLang="zh-TW" sz="2400" dirty="0"/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0</TotalTime>
  <Words>39651</Words>
  <Application>WPS Presentation</Application>
  <PresentationFormat>如螢幕大小 (4:3)</PresentationFormat>
  <Paragraphs>1998</Paragraphs>
  <Slides>190</Slides>
  <Notes>149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190</vt:i4>
      </vt:variant>
    </vt:vector>
  </HeadingPairs>
  <TitlesOfParts>
    <vt:vector size="206" baseType="lpstr">
      <vt:lpstr>Arial</vt:lpstr>
      <vt:lpstr>新細明體</vt:lpstr>
      <vt:lpstr>Wingdings</vt:lpstr>
      <vt:lpstr>Comic Sans MS</vt:lpstr>
      <vt:lpstr>新細明體</vt:lpstr>
      <vt:lpstr>Arial</vt:lpstr>
      <vt:lpstr>Times New Roman</vt:lpstr>
      <vt:lpstr>標楷體</vt:lpstr>
      <vt:lpstr>細明體</vt:lpstr>
      <vt:lpstr>Tahoma</vt:lpstr>
      <vt:lpstr>Tahoma</vt:lpstr>
      <vt:lpstr>Microsoft YaHei</vt:lpstr>
      <vt:lpstr>SimSun</vt:lpstr>
      <vt:lpstr>Arial Unicode MS</vt:lpstr>
      <vt:lpstr>Corbel</vt:lpstr>
      <vt:lpstr>視差</vt:lpstr>
      <vt:lpstr>Unix系統導論 </vt:lpstr>
      <vt:lpstr>課程簡介	 			  1</vt:lpstr>
      <vt:lpstr>課程簡介				  2</vt:lpstr>
      <vt:lpstr>計分方式</vt:lpstr>
      <vt:lpstr>上課時間</vt:lpstr>
      <vt:lpstr>PowerPoint 演示文稿</vt:lpstr>
      <vt:lpstr>Introduction to Unix</vt:lpstr>
      <vt:lpstr>What is Unix?</vt:lpstr>
      <vt:lpstr>PowerPoint 演示文稿</vt:lpstr>
      <vt:lpstr>PowerPoint 演示文稿</vt:lpstr>
      <vt:lpstr>PowerPoint 演示文稿</vt:lpstr>
      <vt:lpstr>Major types of commercial Unix </vt:lpstr>
      <vt:lpstr>Major types of free Unix</vt:lpstr>
      <vt:lpstr>The Unix Connection  Host- Terminal</vt:lpstr>
      <vt:lpstr>The Unix Connection  Terminal server</vt:lpstr>
      <vt:lpstr>The Unix Connection    Network </vt:lpstr>
      <vt:lpstr>Starting to Use Unix</vt:lpstr>
      <vt:lpstr>虛擬化好處</vt:lpstr>
      <vt:lpstr>Using the keyboard with unix</vt:lpstr>
      <vt:lpstr>Control keys</vt:lpstr>
      <vt:lpstr>The online unix manual</vt:lpstr>
      <vt:lpstr>The format of a manual page       	</vt:lpstr>
      <vt:lpstr>The format of a manual page</vt:lpstr>
      <vt:lpstr>Manual sections</vt:lpstr>
      <vt:lpstr>Manual sections</vt:lpstr>
      <vt:lpstr>Tree-Structured File System	</vt:lpstr>
      <vt:lpstr>The Unix File System			</vt:lpstr>
      <vt:lpstr>How to specify a file?</vt:lpstr>
      <vt:lpstr>Command Syntax</vt:lpstr>
      <vt:lpstr>Multiple commands</vt:lpstr>
      <vt:lpstr>Listing the contents of a directory </vt:lpstr>
      <vt:lpstr>Listing the contents of a directory 		</vt:lpstr>
      <vt:lpstr>File types</vt:lpstr>
      <vt:lpstr>File name substitution</vt:lpstr>
      <vt:lpstr>File permission</vt:lpstr>
      <vt:lpstr>File permission</vt:lpstr>
      <vt:lpstr>File permission </vt:lpstr>
      <vt:lpstr>File system layout</vt:lpstr>
      <vt:lpstr>File system layout</vt:lpstr>
      <vt:lpstr>PowerPoint 演示文稿</vt:lpstr>
      <vt:lpstr>Changing file permission 	</vt:lpstr>
      <vt:lpstr>Changing owner 	</vt:lpstr>
      <vt:lpstr>Changing group owner</vt:lpstr>
      <vt:lpstr>Changing group owner</vt:lpstr>
      <vt:lpstr>Working with directories		</vt:lpstr>
      <vt:lpstr>Working with directories		</vt:lpstr>
      <vt:lpstr>Removing directory 		</vt:lpstr>
      <vt:lpstr>Moving directory	</vt:lpstr>
      <vt:lpstr>Copying file 	</vt:lpstr>
      <vt:lpstr>Moving file 	</vt:lpstr>
      <vt:lpstr>Removing file 	</vt:lpstr>
      <vt:lpstr>Hard &amp; Symbolic(soft) links</vt:lpstr>
      <vt:lpstr>Displaying files			        	</vt:lpstr>
      <vt:lpstr>Displaying files using more</vt:lpstr>
      <vt:lpstr>Basic commands of more</vt:lpstr>
      <vt:lpstr>Advances commands of more </vt:lpstr>
      <vt:lpstr>Advances commands of more</vt:lpstr>
      <vt:lpstr>Redirection and pipes</vt:lpstr>
      <vt:lpstr>Redirecting standard output	</vt:lpstr>
      <vt:lpstr>Redirecting standard error output</vt:lpstr>
      <vt:lpstr>Redirection and pipes	</vt:lpstr>
      <vt:lpstr>Other Utilities		    1</vt:lpstr>
      <vt:lpstr>Other Utilities		2</vt:lpstr>
      <vt:lpstr>Filters 				                       1</vt:lpstr>
      <vt:lpstr>Filters 				                           2</vt:lpstr>
      <vt:lpstr>Filters 			                          	3</vt:lpstr>
      <vt:lpstr>Filters 				                        4</vt:lpstr>
      <vt:lpstr>Filters 				                         5</vt:lpstr>
      <vt:lpstr>Filters 				6</vt:lpstr>
      <vt:lpstr>Filters 				7</vt:lpstr>
      <vt:lpstr>Regular expression              1</vt:lpstr>
      <vt:lpstr>Regular expression	            2</vt:lpstr>
      <vt:lpstr>Command substitution	</vt:lpstr>
      <vt:lpstr>Conditional command execution	</vt:lpstr>
      <vt:lpstr>The shell				                   	 Shell 1</vt:lpstr>
      <vt:lpstr>Shell Family              Shell 2</vt:lpstr>
      <vt:lpstr>Job                                                                  Job control 1</vt:lpstr>
      <vt:lpstr>Forground job	                                         Job control 2</vt:lpstr>
      <vt:lpstr>Listing jobs                                              Job control 3</vt:lpstr>
      <vt:lpstr>Background job                                          Job control 4</vt:lpstr>
      <vt:lpstr>Background job                                     Job control 5</vt:lpstr>
      <vt:lpstr>Terminate Job                                            Job control 6</vt:lpstr>
      <vt:lpstr>Detached jobs                                            Job control 7</vt:lpstr>
      <vt:lpstr>Alias	           		1</vt:lpstr>
      <vt:lpstr>Alias		           	2</vt:lpstr>
      <vt:lpstr>Alias		           	3</vt:lpstr>
      <vt:lpstr>History	               1</vt:lpstr>
      <vt:lpstr>Setting up shell variable     1</vt:lpstr>
      <vt:lpstr>Setting up shell variable 2</vt:lpstr>
      <vt:lpstr>Environment variables  3</vt:lpstr>
      <vt:lpstr>Variables automatically setted   4</vt:lpstr>
      <vt:lpstr>Login/Logout script		         5</vt:lpstr>
      <vt:lpstr>Escaping       		                  6</vt:lpstr>
      <vt:lpstr>Command parsing order    7</vt:lpstr>
      <vt:lpstr>How to execute shell script?      8</vt:lpstr>
      <vt:lpstr>   Add group 	     Account management  1</vt:lpstr>
      <vt:lpstr>Remove group 	                  			     Account management  2</vt:lpstr>
      <vt:lpstr>Modify group 	                  			                  Account management  3</vt:lpstr>
      <vt:lpstr>/etc/group file format                       Account management  4</vt:lpstr>
      <vt:lpstr>/etc/gshadow file format                       Account management  5</vt:lpstr>
      <vt:lpstr>Add user 	                  			                 Account management  6</vt:lpstr>
      <vt:lpstr>Remove user 	                  		          Account management  7</vt:lpstr>
      <vt:lpstr>/etc/passwd file format 	                  			                 Account management  8</vt:lpstr>
      <vt:lpstr>/etc/shadow file format 	                  			     Account management  9</vt:lpstr>
      <vt:lpstr>Mount &amp; Unmount 						     Adding new devices 1</vt:lpstr>
      <vt:lpstr>Steps for adding a new disk 			     Adding new devices 2</vt:lpstr>
      <vt:lpstr>Linux naming scheme                              Adding new devices 3</vt:lpstr>
      <vt:lpstr>Create device file                             Adding new devices 4</vt:lpstr>
      <vt:lpstr>Describe MBR, Primary, Extended, and logical partitions                  Adding new devices 5</vt:lpstr>
      <vt:lpstr>Partition  disk                      Adding new devices 6</vt:lpstr>
      <vt:lpstr>create new file system                                           Adding new devices 7</vt:lpstr>
      <vt:lpstr>Mount filesystem 						   Adding new devices 8</vt:lpstr>
      <vt:lpstr>Setting up automatic mounting  	                        Adding new devices 9</vt:lpstr>
      <vt:lpstr>Validate a filesystem 			           					                    Adding new devices 10</vt:lpstr>
      <vt:lpstr>General LVM Concepts and Terms                          Adding new devices 11</vt:lpstr>
      <vt:lpstr>PowerPoint 演示文稿</vt:lpstr>
      <vt:lpstr>Initial LVM Deployment                                       Adding new devices 13</vt:lpstr>
      <vt:lpstr>Initial LVM Deployment                                     Adding new devices 14</vt:lpstr>
      <vt:lpstr>Displaying current LVM usage                                    Adding new devices 15</vt:lpstr>
      <vt:lpstr>PowerPoint 演示文稿</vt:lpstr>
      <vt:lpstr>Extending a Volume Group                                    Adding new devices 17</vt:lpstr>
      <vt:lpstr>PowerPoint 演示文稿</vt:lpstr>
      <vt:lpstr>Extending a Logical Volume                                      Adding new devices 19</vt:lpstr>
      <vt:lpstr>Removing a physical volume                                      Adding new devices 20</vt:lpstr>
      <vt:lpstr>Planning disk quotas 	                  			             Adding new devices 21</vt:lpstr>
      <vt:lpstr>How to set up disk quotas           	                 Adding new devices 22</vt:lpstr>
      <vt:lpstr>How to set up disk quotas                      Adding new devices 23</vt:lpstr>
      <vt:lpstr>Automatic mount filesystem with quota options                            Adding new devices 24</vt:lpstr>
      <vt:lpstr>Set user quotas 	                  			              Adding new devices 25</vt:lpstr>
      <vt:lpstr>Set user quotas 	                  			                 Adding new devices 26</vt:lpstr>
      <vt:lpstr>User quotas 	                  			           Adding new devices 27</vt:lpstr>
      <vt:lpstr>Boot process                      Startup &amp; Shutdown   1</vt:lpstr>
      <vt:lpstr>Initial loader  &amp; System startup                               Startup &amp; Shutdown     2</vt:lpstr>
      <vt:lpstr>Run levels  			  			   Startup &amp; Shutdown  3</vt:lpstr>
      <vt:lpstr>Getting Past a GRUB Misconfiguration                             Startup &amp; Shutdown  4</vt:lpstr>
      <vt:lpstr>Making persistent GRUB changes                      Startup &amp; Shutdown  5</vt:lpstr>
      <vt:lpstr>Changing default runlevel                                 Startup &amp; Shutdown  6 </vt:lpstr>
      <vt:lpstr>Changing default runlevel                           Startup &amp; Shutdown  7   </vt:lpstr>
      <vt:lpstr>Why shut down the system?                            Startup &amp; Shutdown  8</vt:lpstr>
      <vt:lpstr>Shutdown	 command 		  	              Startup &amp; Shutdown  9</vt:lpstr>
      <vt:lpstr>Shutdown	&amp; reboot	cmds 	  		            Startup &amp; Shutdown  10</vt:lpstr>
      <vt:lpstr>TCP/IP network model Concept 			                              TCP/IP networking   1</vt:lpstr>
      <vt:lpstr>Packet addressing  		                                TCP/IP networking  2</vt:lpstr>
      <vt:lpstr>Internet address(IP address)                         TCP/IP networking  3</vt:lpstr>
      <vt:lpstr>Concept 			                      TCP/IP networking  4</vt:lpstr>
      <vt:lpstr>Configure network interface 		             	           TCP/IP networking  5</vt:lpstr>
      <vt:lpstr>Configure network interface 		             	             TCP/IP networking  6</vt:lpstr>
      <vt:lpstr>Manipulate routing table			                              		                               TCP/IP networking  7</vt:lpstr>
      <vt:lpstr>Manipulate routing table                                          TCP/IP networking  8</vt:lpstr>
      <vt:lpstr>Network fault isolation		                                         			                       TCP/IP networking 9</vt:lpstr>
      <vt:lpstr>Network fault isolation		                                         		                               TCP/IP networking 10</vt:lpstr>
      <vt:lpstr>Network fault isolation		                                         		                              TCP/IP networking 11</vt:lpstr>
      <vt:lpstr>Network fault isolation		                                         			                        TCP/IP networking12</vt:lpstr>
      <vt:lpstr>Network fault isolation		                                         		                             TCP/IP networking 13</vt:lpstr>
      <vt:lpstr>Network fault isolation		                                         			                  TCP/IP networking 14</vt:lpstr>
      <vt:lpstr>Network fault isolation		                                         			                         TCP/IP networking 15</vt:lpstr>
      <vt:lpstr>Network fault isolation		                                         			                          TCP/IP networking 16</vt:lpstr>
      <vt:lpstr>Protocol definition file		                                         			                    TCP/IP networking 17</vt:lpstr>
      <vt:lpstr>Internet service list		                                         			                         TCP/IP networking 18</vt:lpstr>
      <vt:lpstr>Identify installed packages                                   Manage system software 1</vt:lpstr>
      <vt:lpstr>Install, Remove, and update packages(Patch)                                  Manage system software 2</vt:lpstr>
      <vt:lpstr>Install &amp; Configure a VNC server                              Install &amp; configure service 1</vt:lpstr>
      <vt:lpstr>Configuring a VNC server                     Install &amp; configure service 2</vt:lpstr>
      <vt:lpstr>Secure Access to a Remote GNOME Desktop                             Install &amp; configure service 3</vt:lpstr>
      <vt:lpstr>Install &amp; Configure a VNC server-Rocky9                              </vt:lpstr>
      <vt:lpstr>Install &amp; Configure a VNC server-Rocky9                              </vt:lpstr>
      <vt:lpstr>Configuring a VNC server-Rocky9</vt:lpstr>
      <vt:lpstr>Configuring a VNC server-Rocky9</vt:lpstr>
      <vt:lpstr>Secure Access to a Remote GNOME Desktop-Rocky9</vt:lpstr>
      <vt:lpstr>NFS Server                           Network File System 1</vt:lpstr>
      <vt:lpstr>NFS server                                  Network File System 2 </vt:lpstr>
      <vt:lpstr>NFS client                            Network File System 3 </vt:lpstr>
      <vt:lpstr>NFS Server-                          Network File System1-Rocky9</vt:lpstr>
      <vt:lpstr>NFS Server-                           Network File System 2-Rocky9</vt:lpstr>
      <vt:lpstr>NFS server                                  Network File System3- Rocky9</vt:lpstr>
      <vt:lpstr>NFS client                            Network File System 4- Rocky9 </vt:lpstr>
      <vt:lpstr>Analyzing and storing Logs                                syslog &amp; logfiles  1</vt:lpstr>
      <vt:lpstr>Rsyslogd configuration file 					                      syslog &amp; logfiles 2</vt:lpstr>
      <vt:lpstr>Rsyslogd configuration file 					                                   syslog &amp; logfiles 3</vt:lpstr>
      <vt:lpstr>Rsyslogd 	                                              syslog &amp; logfiles 4</vt:lpstr>
      <vt:lpstr>Log server 	                                 syslog &amp; logfiles 5</vt:lpstr>
      <vt:lpstr>Make entries in the system log     		                      syslog &amp; logfiles 6</vt:lpstr>
      <vt:lpstr>Log server-1 	                                 rocky9</vt:lpstr>
      <vt:lpstr>Log server-2 	 rocky9</vt:lpstr>
      <vt:lpstr>Log client-1 	                                 rocky9</vt:lpstr>
      <vt:lpstr>Log client-2 	 rocky9</vt:lpstr>
      <vt:lpstr>Logging policies  					                syslog &amp; logfiles   7</vt:lpstr>
      <vt:lpstr>Locate and analyze a log summary report                  syslog &amp; logfiles  8</vt:lpstr>
      <vt:lpstr>Three kinds of Job scheduling 		                                      Job scheduling    1</vt:lpstr>
      <vt:lpstr>Crontab file format			                                              			                           Job scheduling   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課程名稱</dc:title>
  <dc:creator>vivien</dc:creator>
  <cp:lastModifiedBy>user</cp:lastModifiedBy>
  <cp:revision>837</cp:revision>
  <cp:lastPrinted>2018-08-21T06:14:00Z</cp:lastPrinted>
  <dcterms:created xsi:type="dcterms:W3CDTF">1995-06-02T22:16:00Z</dcterms:created>
  <dcterms:modified xsi:type="dcterms:W3CDTF">2024-12-28T15:20:01Z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kyj@cycu.edu.tw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EncodingType">
    <vt:i4>-99</vt:i4>
  </property>
  <property fmtid="{D5CDD505-2E9C-101B-9397-08002B2CF9AE}" pid="23" name="KSOProductBuildVer">
    <vt:lpwstr>1028-10.8.0.6003</vt:lpwstr>
  </property>
</Properties>
</file>