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8.jpg" ContentType="image/jpg"/>
  <Override PartName="/ppt/media/image9.jpg" ContentType="image/jpg"/>
  <Override PartName="/ppt/media/image10.jpg" ContentType="image/jpg"/>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92" r:id="rId1"/>
  </p:sldMasterIdLst>
  <p:sldIdLst>
    <p:sldId id="256" r:id="rId2"/>
    <p:sldId id="258" r:id="rId3"/>
    <p:sldId id="257" r:id="rId4"/>
    <p:sldId id="259" r:id="rId5"/>
    <p:sldId id="260" r:id="rId6"/>
    <p:sldId id="261" r:id="rId7"/>
    <p:sldId id="262" r:id="rId8"/>
    <p:sldId id="263" r:id="rId9"/>
    <p:sldId id="280" r:id="rId10"/>
    <p:sldId id="282" r:id="rId11"/>
    <p:sldId id="283" r:id="rId12"/>
    <p:sldId id="284" r:id="rId13"/>
    <p:sldId id="285" r:id="rId14"/>
    <p:sldId id="286" r:id="rId15"/>
    <p:sldId id="287" r:id="rId16"/>
    <p:sldId id="290" r:id="rId17"/>
    <p:sldId id="289" r:id="rId18"/>
    <p:sldId id="288" r:id="rId19"/>
    <p:sldId id="291" r:id="rId20"/>
    <p:sldId id="292" r:id="rId21"/>
    <p:sldId id="293" r:id="rId22"/>
    <p:sldId id="294" r:id="rId23"/>
    <p:sldId id="295" r:id="rId24"/>
    <p:sldId id="296" r:id="rId25"/>
    <p:sldId id="297" r:id="rId26"/>
    <p:sldId id="298" r:id="rId27"/>
    <p:sldId id="26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333CC"/>
    <a:srgbClr val="3366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55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04C58D2B-B898-46A9-8565-C19D584B6AAB}" type="datetimeFigureOut">
              <a:rPr lang="en-IN" smtClean="0"/>
              <a:t>23-03-2023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897746-8348-4DEA-9B90-5B518CCFE308}" type="slidenum">
              <a:rPr lang="en-IN" smtClean="0"/>
              <a:t>‹#›</a:t>
            </a:fld>
            <a:endParaRPr lang="en-IN"/>
          </a:p>
        </p:txBody>
      </p:sp>
    </p:spTree>
    <p:extLst>
      <p:ext uri="{BB962C8B-B14F-4D97-AF65-F5344CB8AC3E}">
        <p14:creationId xmlns:p14="http://schemas.microsoft.com/office/powerpoint/2010/main" val="15365686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4C58D2B-B898-46A9-8565-C19D584B6AAB}"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97746-8348-4DEA-9B90-5B518CCFE308}" type="slidenum">
              <a:rPr lang="en-IN" smtClean="0"/>
              <a:t>‹#›</a:t>
            </a:fld>
            <a:endParaRPr lang="en-IN"/>
          </a:p>
        </p:txBody>
      </p:sp>
    </p:spTree>
    <p:extLst>
      <p:ext uri="{BB962C8B-B14F-4D97-AF65-F5344CB8AC3E}">
        <p14:creationId xmlns:p14="http://schemas.microsoft.com/office/powerpoint/2010/main" val="29934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4C58D2B-B898-46A9-8565-C19D584B6AAB}" type="datetimeFigureOut">
              <a:rPr lang="en-IN" smtClean="0"/>
              <a:t>23-03-2023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897746-8348-4DEA-9B90-5B518CCFE308}" type="slidenum">
              <a:rPr lang="en-IN" smtClean="0"/>
              <a:t>‹#›</a:t>
            </a:fld>
            <a:endParaRPr lang="en-IN"/>
          </a:p>
        </p:txBody>
      </p:sp>
    </p:spTree>
    <p:extLst>
      <p:ext uri="{BB962C8B-B14F-4D97-AF65-F5344CB8AC3E}">
        <p14:creationId xmlns:p14="http://schemas.microsoft.com/office/powerpoint/2010/main" val="2536554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4C58D2B-B898-46A9-8565-C19D584B6AAB}" type="datetimeFigureOut">
              <a:rPr lang="en-IN" smtClean="0"/>
              <a:t>23-03-2023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897746-8348-4DEA-9B90-5B518CCFE308}" type="slidenum">
              <a:rPr lang="en-IN" smtClean="0"/>
              <a:t>‹#›</a:t>
            </a:fld>
            <a:endParaRPr lang="en-IN"/>
          </a:p>
        </p:txBody>
      </p:sp>
    </p:spTree>
    <p:extLst>
      <p:ext uri="{BB962C8B-B14F-4D97-AF65-F5344CB8AC3E}">
        <p14:creationId xmlns:p14="http://schemas.microsoft.com/office/powerpoint/2010/main" val="2252391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04C58D2B-B898-46A9-8565-C19D584B6AAB}" type="datetimeFigureOut">
              <a:rPr lang="en-IN" smtClean="0"/>
              <a:t>23-03-2023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897746-8348-4DEA-9B90-5B518CCFE308}" type="slidenum">
              <a:rPr lang="en-IN" smtClean="0"/>
              <a:t>‹#›</a:t>
            </a:fld>
            <a:endParaRPr lang="en-IN"/>
          </a:p>
        </p:txBody>
      </p:sp>
    </p:spTree>
    <p:extLst>
      <p:ext uri="{BB962C8B-B14F-4D97-AF65-F5344CB8AC3E}">
        <p14:creationId xmlns:p14="http://schemas.microsoft.com/office/powerpoint/2010/main" val="329160368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04C58D2B-B898-46A9-8565-C19D584B6AAB}" type="datetimeFigureOut">
              <a:rPr lang="en-IN" smtClean="0"/>
              <a:t>23-03-2023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5C897746-8348-4DEA-9B90-5B518CCFE308}" type="slidenum">
              <a:rPr lang="en-IN" smtClean="0"/>
              <a:t>‹#›</a:t>
            </a:fld>
            <a:endParaRPr lang="en-IN"/>
          </a:p>
        </p:txBody>
      </p:sp>
    </p:spTree>
    <p:extLst>
      <p:ext uri="{BB962C8B-B14F-4D97-AF65-F5344CB8AC3E}">
        <p14:creationId xmlns:p14="http://schemas.microsoft.com/office/powerpoint/2010/main" val="3525897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04C58D2B-B898-46A9-8565-C19D584B6AAB}" type="datetimeFigureOut">
              <a:rPr lang="en-IN" smtClean="0"/>
              <a:t>23-03-2023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897746-8348-4DEA-9B90-5B518CCFE308}" type="slidenum">
              <a:rPr lang="en-IN" smtClean="0"/>
              <a:t>‹#›</a:t>
            </a:fld>
            <a:endParaRPr lang="en-IN"/>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18793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4C58D2B-B898-46A9-8565-C19D584B6AAB}" type="datetimeFigureOut">
              <a:rPr lang="en-IN" smtClean="0"/>
              <a:t>23-03-2023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897746-8348-4DEA-9B90-5B518CCFE308}" type="slidenum">
              <a:rPr lang="en-IN" smtClean="0"/>
              <a:t>‹#›</a:t>
            </a:fld>
            <a:endParaRPr lang="en-IN"/>
          </a:p>
        </p:txBody>
      </p:sp>
    </p:spTree>
    <p:extLst>
      <p:ext uri="{BB962C8B-B14F-4D97-AF65-F5344CB8AC3E}">
        <p14:creationId xmlns:p14="http://schemas.microsoft.com/office/powerpoint/2010/main" val="313276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C58D2B-B898-46A9-8565-C19D584B6AAB}" type="datetimeFigureOut">
              <a:rPr lang="en-IN" smtClean="0"/>
              <a:t>23-03-2023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897746-8348-4DEA-9B90-5B518CCFE308}" type="slidenum">
              <a:rPr lang="en-IN" smtClean="0"/>
              <a:t>‹#›</a:t>
            </a:fld>
            <a:endParaRPr lang="en-IN"/>
          </a:p>
        </p:txBody>
      </p:sp>
    </p:spTree>
    <p:extLst>
      <p:ext uri="{BB962C8B-B14F-4D97-AF65-F5344CB8AC3E}">
        <p14:creationId xmlns:p14="http://schemas.microsoft.com/office/powerpoint/2010/main" val="3696732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04C58D2B-B898-46A9-8565-C19D584B6AAB}" type="datetimeFigureOut">
              <a:rPr lang="en-IN" smtClean="0"/>
              <a:t>23-03-2023</a:t>
            </a:fld>
            <a:endParaRPr lang="en-IN"/>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IN"/>
          </a:p>
        </p:txBody>
      </p:sp>
      <p:sp>
        <p:nvSpPr>
          <p:cNvPr id="11" name="Slide Number Placeholder 10"/>
          <p:cNvSpPr>
            <a:spLocks noGrp="1"/>
          </p:cNvSpPr>
          <p:nvPr>
            <p:ph type="sldNum" sz="quarter" idx="12"/>
          </p:nvPr>
        </p:nvSpPr>
        <p:spPr/>
        <p:txBody>
          <a:bodyPr/>
          <a:lstStyle/>
          <a:p>
            <a:fld id="{5C897746-8348-4DEA-9B90-5B518CCFE308}" type="slidenum">
              <a:rPr lang="en-IN" smtClean="0"/>
              <a:t>‹#›</a:t>
            </a:fld>
            <a:endParaRPr lang="en-IN"/>
          </a:p>
        </p:txBody>
      </p:sp>
    </p:spTree>
    <p:extLst>
      <p:ext uri="{BB962C8B-B14F-4D97-AF65-F5344CB8AC3E}">
        <p14:creationId xmlns:p14="http://schemas.microsoft.com/office/powerpoint/2010/main" val="3186976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C58D2B-B898-46A9-8565-C19D584B6AAB}" type="datetimeFigureOut">
              <a:rPr lang="en-IN" smtClean="0"/>
              <a:t>23-03-2023</a:t>
            </a:fld>
            <a:endParaRPr lang="en-IN"/>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5C897746-8348-4DEA-9B90-5B518CCFE308}" type="slidenum">
              <a:rPr lang="en-IN" smtClean="0"/>
              <a:t>‹#›</a:t>
            </a:fld>
            <a:endParaRPr lang="en-IN"/>
          </a:p>
        </p:txBody>
      </p:sp>
    </p:spTree>
    <p:extLst>
      <p:ext uri="{BB962C8B-B14F-4D97-AF65-F5344CB8AC3E}">
        <p14:creationId xmlns:p14="http://schemas.microsoft.com/office/powerpoint/2010/main" val="1956432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4C58D2B-B898-46A9-8565-C19D584B6AAB}" type="datetimeFigureOut">
              <a:rPr lang="en-IN" smtClean="0"/>
              <a:t>23-03-2023</a:t>
            </a:fld>
            <a:endParaRPr lang="en-IN"/>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IN"/>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C897746-8348-4DEA-9B90-5B518CCFE308}" type="slidenum">
              <a:rPr lang="en-IN" smtClean="0"/>
              <a:t>‹#›</a:t>
            </a:fld>
            <a:endParaRPr lang="en-IN"/>
          </a:p>
        </p:txBody>
      </p:sp>
    </p:spTree>
    <p:extLst>
      <p:ext uri="{BB962C8B-B14F-4D97-AF65-F5344CB8AC3E}">
        <p14:creationId xmlns:p14="http://schemas.microsoft.com/office/powerpoint/2010/main" val="1535619844"/>
      </p:ext>
    </p:extLst>
  </p:cSld>
  <p:clrMap bg1="lt1" tx1="dk1" bg2="lt2" tx2="dk2" accent1="accent1" accent2="accent2" accent3="accent3" accent4="accent4" accent5="accent5" accent6="accent6" hlink="hlink" folHlink="folHlink"/>
  <p:sldLayoutIdLst>
    <p:sldLayoutId id="2147484293" r:id="rId1"/>
    <p:sldLayoutId id="2147484294" r:id="rId2"/>
    <p:sldLayoutId id="2147484295" r:id="rId3"/>
    <p:sldLayoutId id="2147484296" r:id="rId4"/>
    <p:sldLayoutId id="2147484297" r:id="rId5"/>
    <p:sldLayoutId id="2147484298" r:id="rId6"/>
    <p:sldLayoutId id="2147484299" r:id="rId7"/>
    <p:sldLayoutId id="2147484300" r:id="rId8"/>
    <p:sldLayoutId id="2147484301" r:id="rId9"/>
    <p:sldLayoutId id="2147484302" r:id="rId10"/>
    <p:sldLayoutId id="214748430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A012E-5DAA-3D5B-1086-78E94D49DE86}"/>
              </a:ext>
            </a:extLst>
          </p:cNvPr>
          <p:cNvSpPr>
            <a:spLocks noGrp="1"/>
          </p:cNvSpPr>
          <p:nvPr>
            <p:ph type="ctrTitle"/>
          </p:nvPr>
        </p:nvSpPr>
        <p:spPr>
          <a:xfrm>
            <a:off x="0" y="395556"/>
            <a:ext cx="12192000" cy="1055941"/>
          </a:xfrm>
          <a:ln>
            <a:solidFill>
              <a:schemeClr val="accent2"/>
            </a:solidFill>
          </a:ln>
        </p:spPr>
        <p:txBody>
          <a:bodyPr anchor="ctr">
            <a:noAutofit/>
          </a:bodyPr>
          <a:lstStyle/>
          <a:p>
            <a:r>
              <a:rPr lang="en-US" sz="3600" b="1" dirty="0">
                <a:solidFill>
                  <a:srgbClr val="FF0000"/>
                </a:solidFill>
                <a:latin typeface="Times New Roman" panose="02020603050405020304" pitchFamily="18" charset="0"/>
                <a:cs typeface="Times New Roman" panose="02020603050405020304" pitchFamily="18" charset="0"/>
              </a:rPr>
              <a:t>    VIDYA JYOTHI INSTITUTE OF TECHNOLOGY</a:t>
            </a:r>
            <a:endParaRPr lang="en-IN" sz="3600" b="1" dirty="0"/>
          </a:p>
        </p:txBody>
      </p:sp>
      <p:sp>
        <p:nvSpPr>
          <p:cNvPr id="3" name="Subtitle 2">
            <a:extLst>
              <a:ext uri="{FF2B5EF4-FFF2-40B4-BE49-F238E27FC236}">
                <a16:creationId xmlns:a16="http://schemas.microsoft.com/office/drawing/2014/main" id="{F7DB5745-1A04-9563-C599-BEB795710824}"/>
              </a:ext>
            </a:extLst>
          </p:cNvPr>
          <p:cNvSpPr>
            <a:spLocks noGrp="1"/>
          </p:cNvSpPr>
          <p:nvPr>
            <p:ph type="subTitle" idx="1"/>
          </p:nvPr>
        </p:nvSpPr>
        <p:spPr>
          <a:xfrm>
            <a:off x="2290439" y="1762326"/>
            <a:ext cx="8476694" cy="1666674"/>
          </a:xfrm>
          <a:ln>
            <a:noFill/>
          </a:ln>
        </p:spPr>
        <p:txBody>
          <a:bodyPr>
            <a:normAutofit fontScale="92500"/>
          </a:bodyPr>
          <a:lstStyle/>
          <a:p>
            <a:pPr algn="ctr"/>
            <a:r>
              <a:rPr lang="en-US" sz="4400" b="1" dirty="0">
                <a:solidFill>
                  <a:srgbClr val="3333CC"/>
                </a:solidFill>
                <a:latin typeface="Times New Roman" panose="02020603050405020304" pitchFamily="18" charset="0"/>
                <a:cs typeface="Times New Roman" panose="02020603050405020304" pitchFamily="18" charset="0"/>
              </a:rPr>
              <a:t>Detecting Toxicity on Social Media: A Multi-task Learning Approach</a:t>
            </a:r>
            <a:endParaRPr lang="en-IN" sz="4400" b="1" dirty="0">
              <a:solidFill>
                <a:srgbClr val="3333CC"/>
              </a:solidFill>
              <a:latin typeface="Times New Roman" panose="02020603050405020304" pitchFamily="18" charset="0"/>
              <a:cs typeface="Times New Roman" panose="02020603050405020304" pitchFamily="18" charset="0"/>
            </a:endParaRPr>
          </a:p>
          <a:p>
            <a:pPr algn="ctr"/>
            <a:endParaRPr lang="en-IN" sz="4400" dirty="0">
              <a:solidFill>
                <a:srgbClr val="3333CC"/>
              </a:solidFill>
            </a:endParaRPr>
          </a:p>
        </p:txBody>
      </p:sp>
      <p:pic>
        <p:nvPicPr>
          <p:cNvPr id="4" name="Picture 3">
            <a:extLst>
              <a:ext uri="{FF2B5EF4-FFF2-40B4-BE49-F238E27FC236}">
                <a16:creationId xmlns:a16="http://schemas.microsoft.com/office/drawing/2014/main" id="{71B441E0-F21A-7D24-3FBC-079187AC03D1}"/>
              </a:ext>
            </a:extLst>
          </p:cNvPr>
          <p:cNvPicPr>
            <a:picLocks noChangeAspect="1"/>
          </p:cNvPicPr>
          <p:nvPr/>
        </p:nvPicPr>
        <p:blipFill>
          <a:blip r:embed="rId2"/>
          <a:stretch>
            <a:fillRect/>
          </a:stretch>
        </p:blipFill>
        <p:spPr>
          <a:xfrm>
            <a:off x="0" y="470183"/>
            <a:ext cx="936655" cy="906686"/>
          </a:xfrm>
          <a:prstGeom prst="rect">
            <a:avLst/>
          </a:prstGeom>
        </p:spPr>
      </p:pic>
      <p:sp>
        <p:nvSpPr>
          <p:cNvPr id="6" name="TextBox 5">
            <a:extLst>
              <a:ext uri="{FF2B5EF4-FFF2-40B4-BE49-F238E27FC236}">
                <a16:creationId xmlns:a16="http://schemas.microsoft.com/office/drawing/2014/main" id="{00A5F17C-21C2-6D54-54AC-A1F21945D76E}"/>
              </a:ext>
            </a:extLst>
          </p:cNvPr>
          <p:cNvSpPr txBox="1"/>
          <p:nvPr/>
        </p:nvSpPr>
        <p:spPr>
          <a:xfrm>
            <a:off x="2009313" y="4503089"/>
            <a:ext cx="4086687" cy="1562470"/>
          </a:xfrm>
          <a:prstGeom prst="rect">
            <a:avLst/>
          </a:prstGeom>
          <a:noFill/>
        </p:spPr>
        <p:txBody>
          <a:bodyPr wrap="square" rtlCol="0">
            <a:spAutoFit/>
          </a:bodyPr>
          <a:lstStyle/>
          <a:p>
            <a:pPr algn="just"/>
            <a:r>
              <a:rPr lang="en-US" sz="2400" b="1" dirty="0">
                <a:solidFill>
                  <a:schemeClr val="bg1"/>
                </a:solidFill>
                <a:latin typeface="Times New Roman" panose="02020603050405020304" pitchFamily="18" charset="0"/>
                <a:cs typeface="Times New Roman" panose="02020603050405020304" pitchFamily="18" charset="0"/>
              </a:rPr>
              <a:t>Guide By </a:t>
            </a:r>
            <a:r>
              <a:rPr lang="en-US" sz="1800" dirty="0"/>
              <a:t>:  </a:t>
            </a:r>
            <a:r>
              <a:rPr lang="en-US" sz="2000" dirty="0"/>
              <a:t>G </a:t>
            </a:r>
            <a:r>
              <a:rPr lang="en-US" sz="2000" dirty="0" err="1"/>
              <a:t>Chancha</a:t>
            </a:r>
            <a:r>
              <a:rPr lang="en-US" sz="2000" dirty="0"/>
              <a:t> Rao       </a:t>
            </a:r>
          </a:p>
          <a:p>
            <a:pPr algn="just"/>
            <a:endParaRPr lang="en-US" sz="1800" dirty="0"/>
          </a:p>
          <a:p>
            <a:pPr algn="just"/>
            <a:endParaRPr lang="en-US" sz="1800" dirty="0"/>
          </a:p>
          <a:p>
            <a:pPr algn="just"/>
            <a:endParaRPr lang="en-US" sz="1800" dirty="0"/>
          </a:p>
          <a:p>
            <a:pPr algn="just"/>
            <a:endParaRPr lang="en-US" sz="1800" dirty="0"/>
          </a:p>
        </p:txBody>
      </p:sp>
      <p:sp>
        <p:nvSpPr>
          <p:cNvPr id="7" name="Text Placeholder 4">
            <a:extLst>
              <a:ext uri="{FF2B5EF4-FFF2-40B4-BE49-F238E27FC236}">
                <a16:creationId xmlns:a16="http://schemas.microsoft.com/office/drawing/2014/main" id="{43D420D7-FB8C-2614-D5BB-820E00AF477C}"/>
              </a:ext>
            </a:extLst>
          </p:cNvPr>
          <p:cNvSpPr txBox="1">
            <a:spLocks/>
          </p:cNvSpPr>
          <p:nvPr/>
        </p:nvSpPr>
        <p:spPr>
          <a:xfrm>
            <a:off x="8877670" y="4441163"/>
            <a:ext cx="2672179" cy="1666674"/>
          </a:xfrm>
          <a:prstGeom prst="rect">
            <a:avLst/>
          </a:prstGeom>
        </p:spPr>
        <p:txBody>
          <a:bodyPr vert="horz" lIns="91440" tIns="45720" rIns="91440" bIns="45720" rtlCol="0" anchor="t">
            <a:noAutofit/>
          </a:bodyPr>
          <a:lstStyle>
            <a:lvl1pPr marL="0" indent="0" algn="ctr" defTabSz="457200" rtl="0" eaLnBrk="1" latinLnBrk="0" hangingPunct="1">
              <a:spcBef>
                <a:spcPct val="20000"/>
              </a:spcBef>
              <a:spcAft>
                <a:spcPts val="600"/>
              </a:spcAft>
              <a:buClr>
                <a:schemeClr val="accent1"/>
              </a:buClr>
              <a:buSzPct val="11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buClr>
              <a:buSzPct val="11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buClr>
              <a:buSzPct val="11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buClr>
              <a:buSzPct val="11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buClr>
              <a:buSzPct val="115000"/>
              <a:buFont typeface="Arial"/>
              <a:buNone/>
              <a:defRPr sz="1400" kern="1200" cap="none">
                <a:solidFill>
                  <a:schemeClr val="tx1">
                    <a:tint val="75000"/>
                  </a:schemeClr>
                </a:solidFill>
                <a:effectLst/>
                <a:latin typeface="+mn-lt"/>
                <a:ea typeface="+mn-ea"/>
                <a:cs typeface="+mn-cs"/>
              </a:defRPr>
            </a:lvl9pPr>
          </a:lstStyle>
          <a:p>
            <a:pPr algn="l"/>
            <a:r>
              <a:rPr lang="en-US" sz="1800" dirty="0">
                <a:solidFill>
                  <a:srgbClr val="FFFFFF"/>
                </a:solidFill>
                <a:latin typeface="Times New Roman" panose="02020603050405020304" pitchFamily="18" charset="0"/>
                <a:cs typeface="Times New Roman" panose="02020603050405020304" pitchFamily="18" charset="0"/>
              </a:rPr>
              <a:t>VASAVI – 19911A12E5</a:t>
            </a:r>
          </a:p>
          <a:p>
            <a:pPr algn="l"/>
            <a:r>
              <a:rPr lang="en-US" sz="1800" dirty="0">
                <a:solidFill>
                  <a:srgbClr val="FFFFFF"/>
                </a:solidFill>
                <a:latin typeface="Times New Roman" panose="02020603050405020304" pitchFamily="18" charset="0"/>
                <a:cs typeface="Times New Roman" panose="02020603050405020304" pitchFamily="18" charset="0"/>
              </a:rPr>
              <a:t>KISHOR  - 19911A12D0</a:t>
            </a:r>
          </a:p>
          <a:p>
            <a:pPr algn="l"/>
            <a:r>
              <a:rPr lang="en-US" sz="1800" dirty="0">
                <a:solidFill>
                  <a:srgbClr val="FFFFFF"/>
                </a:solidFill>
                <a:latin typeface="Times New Roman" panose="02020603050405020304" pitchFamily="18" charset="0"/>
                <a:cs typeface="Times New Roman" panose="02020603050405020304" pitchFamily="18" charset="0"/>
              </a:rPr>
              <a:t>VAMSHI - 19911A12C7</a:t>
            </a:r>
          </a:p>
          <a:p>
            <a:pPr algn="l"/>
            <a:r>
              <a:rPr lang="en-US" sz="1800" dirty="0">
                <a:solidFill>
                  <a:srgbClr val="FFFFFF"/>
                </a:solidFill>
                <a:latin typeface="Times New Roman" panose="02020603050405020304" pitchFamily="18" charset="0"/>
                <a:cs typeface="Times New Roman" panose="02020603050405020304" pitchFamily="18" charset="0"/>
              </a:rPr>
              <a:t>RAJESH  - 19911A12E0</a:t>
            </a:r>
            <a:endParaRPr lang="en-IN" sz="1800" dirty="0">
              <a:solidFill>
                <a:srgbClr val="FFFFFF"/>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694DB20-5C80-E8BA-4403-94AE882C8E6A}"/>
              </a:ext>
            </a:extLst>
          </p:cNvPr>
          <p:cNvSpPr txBox="1"/>
          <p:nvPr/>
        </p:nvSpPr>
        <p:spPr>
          <a:xfrm>
            <a:off x="7519387" y="3839565"/>
            <a:ext cx="3132336"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Presented By:</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9483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61BC-40D5-0ADB-36D5-6C4396F22EF0}"/>
              </a:ext>
            </a:extLst>
          </p:cNvPr>
          <p:cNvSpPr>
            <a:spLocks noGrp="1"/>
          </p:cNvSpPr>
          <p:nvPr>
            <p:ph type="title"/>
          </p:nvPr>
        </p:nvSpPr>
        <p:spPr>
          <a:xfrm>
            <a:off x="919118" y="76940"/>
            <a:ext cx="10353761" cy="908482"/>
          </a:xfrm>
          <a:ln>
            <a:solidFill>
              <a:schemeClr val="accent2">
                <a:lumMod val="60000"/>
                <a:lumOff val="40000"/>
              </a:schemeClr>
            </a:solidFill>
          </a:ln>
        </p:spPr>
        <p:txBody>
          <a:bodyPr>
            <a:normAutofit/>
          </a:bodyPr>
          <a:lstStyle/>
          <a:p>
            <a:r>
              <a:rPr lang="en-US" sz="3600" b="1" dirty="0">
                <a:solidFill>
                  <a:srgbClr val="C00000"/>
                </a:solidFill>
                <a:latin typeface="Times New Roman" panose="02020603050405020304" pitchFamily="18" charset="0"/>
                <a:cs typeface="Times New Roman" panose="02020603050405020304" pitchFamily="18" charset="0"/>
              </a:rPr>
              <a:t>Activity Diagram</a:t>
            </a:r>
            <a:endParaRPr lang="en-IN" sz="3600" b="1" dirty="0">
              <a:solidFill>
                <a:srgbClr val="C00000"/>
              </a:solidFill>
              <a:latin typeface="Times New Roman" panose="02020603050405020304" pitchFamily="18" charset="0"/>
              <a:cs typeface="Times New Roman" panose="02020603050405020304" pitchFamily="18" charset="0"/>
            </a:endParaRPr>
          </a:p>
        </p:txBody>
      </p:sp>
      <p:pic>
        <p:nvPicPr>
          <p:cNvPr id="3" name="Content Placeholder 4">
            <a:extLst>
              <a:ext uri="{FF2B5EF4-FFF2-40B4-BE49-F238E27FC236}">
                <a16:creationId xmlns:a16="http://schemas.microsoft.com/office/drawing/2014/main" id="{6B0822C8-7294-0257-3679-C11A813CFA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9118" y="1003177"/>
            <a:ext cx="10353761" cy="5857782"/>
          </a:xfrm>
          <a:prstGeom prst="rect">
            <a:avLst/>
          </a:prstGeom>
        </p:spPr>
      </p:pic>
    </p:spTree>
    <p:extLst>
      <p:ext uri="{BB962C8B-B14F-4D97-AF65-F5344CB8AC3E}">
        <p14:creationId xmlns:p14="http://schemas.microsoft.com/office/powerpoint/2010/main" val="1033482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FD8AA-D96D-558E-D833-BF8E916FD7D9}"/>
              </a:ext>
            </a:extLst>
          </p:cNvPr>
          <p:cNvSpPr>
            <a:spLocks noGrp="1"/>
          </p:cNvSpPr>
          <p:nvPr>
            <p:ph type="title"/>
          </p:nvPr>
        </p:nvSpPr>
        <p:spPr>
          <a:xfrm>
            <a:off x="919119" y="94696"/>
            <a:ext cx="10353761" cy="657144"/>
          </a:xfrm>
          <a:ln>
            <a:solidFill>
              <a:schemeClr val="accent2">
                <a:lumMod val="60000"/>
                <a:lumOff val="40000"/>
              </a:schemeClr>
            </a:solidFill>
          </a:ln>
        </p:spPr>
        <p:txBody>
          <a:bodyPr>
            <a:noAutofit/>
          </a:bodyPr>
          <a:lstStyle/>
          <a:p>
            <a:r>
              <a:rPr lang="en-US" sz="3600" b="1" dirty="0">
                <a:solidFill>
                  <a:srgbClr val="C00000"/>
                </a:solidFill>
                <a:latin typeface="Times New Roman" panose="02020603050405020304" pitchFamily="18" charset="0"/>
                <a:cs typeface="Times New Roman" panose="02020603050405020304" pitchFamily="18" charset="0"/>
              </a:rPr>
              <a:t>Sequence DIAGRAM</a:t>
            </a:r>
            <a:endParaRPr lang="en-IN" sz="3600" dirty="0"/>
          </a:p>
        </p:txBody>
      </p:sp>
      <p:pic>
        <p:nvPicPr>
          <p:cNvPr id="6" name="Content Placeholder 12">
            <a:extLst>
              <a:ext uri="{FF2B5EF4-FFF2-40B4-BE49-F238E27FC236}">
                <a16:creationId xmlns:a16="http://schemas.microsoft.com/office/drawing/2014/main" id="{19B517F1-4403-0DD7-C3D8-97F8D3A33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120" y="751840"/>
            <a:ext cx="10353760" cy="5833910"/>
          </a:xfrm>
        </p:spPr>
      </p:pic>
    </p:spTree>
    <p:extLst>
      <p:ext uri="{BB962C8B-B14F-4D97-AF65-F5344CB8AC3E}">
        <p14:creationId xmlns:p14="http://schemas.microsoft.com/office/powerpoint/2010/main" val="1587836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8F9B-1AD0-753E-E652-BA30A9C1AAB6}"/>
              </a:ext>
            </a:extLst>
          </p:cNvPr>
          <p:cNvSpPr>
            <a:spLocks noGrp="1"/>
          </p:cNvSpPr>
          <p:nvPr>
            <p:ph type="title"/>
          </p:nvPr>
        </p:nvSpPr>
        <p:spPr>
          <a:xfrm>
            <a:off x="2435323" y="139069"/>
            <a:ext cx="7729728" cy="1188720"/>
          </a:xfrm>
        </p:spPr>
        <p:txBody>
          <a:bodyPr>
            <a:noAutofit/>
          </a:bodyPr>
          <a:lstStyle/>
          <a:p>
            <a:r>
              <a:rPr lang="en-IN" sz="3600" b="1" spc="-10" dirty="0">
                <a:solidFill>
                  <a:srgbClr val="C00000"/>
                </a:solidFill>
                <a:latin typeface="Times New Roman" panose="02020603050405020304" pitchFamily="18" charset="0"/>
                <a:cs typeface="Times New Roman" panose="02020603050405020304" pitchFamily="18" charset="0"/>
              </a:rPr>
              <a:t>PROPOSED </a:t>
            </a:r>
            <a:r>
              <a:rPr lang="en-IN" sz="3600" b="1" spc="-5" dirty="0">
                <a:solidFill>
                  <a:srgbClr val="C00000"/>
                </a:solidFill>
                <a:latin typeface="Times New Roman" panose="02020603050405020304" pitchFamily="18" charset="0"/>
                <a:cs typeface="Times New Roman" panose="02020603050405020304" pitchFamily="18" charset="0"/>
              </a:rPr>
              <a:t>METHODS</a:t>
            </a:r>
            <a:r>
              <a:rPr lang="en-IN" sz="3600" b="1" spc="-10" dirty="0">
                <a:solidFill>
                  <a:srgbClr val="C00000"/>
                </a:solidFill>
                <a:latin typeface="Times New Roman" panose="02020603050405020304" pitchFamily="18" charset="0"/>
                <a:cs typeface="Times New Roman" panose="02020603050405020304" pitchFamily="18" charset="0"/>
              </a:rPr>
              <a:t> AND</a:t>
            </a:r>
            <a:r>
              <a:rPr lang="en-IN" sz="3600" b="1" spc="-15" dirty="0">
                <a:solidFill>
                  <a:srgbClr val="C00000"/>
                </a:solidFill>
                <a:latin typeface="Times New Roman" panose="02020603050405020304" pitchFamily="18" charset="0"/>
                <a:cs typeface="Times New Roman" panose="02020603050405020304" pitchFamily="18" charset="0"/>
              </a:rPr>
              <a:t> ALGORITHMS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55D09C-2EBD-1A4A-26E6-E08A193983BE}"/>
              </a:ext>
            </a:extLst>
          </p:cNvPr>
          <p:cNvSpPr>
            <a:spLocks noGrp="1"/>
          </p:cNvSpPr>
          <p:nvPr>
            <p:ph idx="1"/>
          </p:nvPr>
        </p:nvSpPr>
        <p:spPr>
          <a:xfrm>
            <a:off x="337351" y="1679256"/>
            <a:ext cx="11718525" cy="5039675"/>
          </a:xfrm>
        </p:spPr>
        <p:txBody>
          <a:bodyPr/>
          <a:lstStyle/>
          <a:p>
            <a:pPr marL="250825" indent="0">
              <a:lnSpc>
                <a:spcPct val="100000"/>
              </a:lnSpc>
              <a:spcBef>
                <a:spcPts val="100"/>
              </a:spcBef>
              <a:buNone/>
            </a:pPr>
            <a:r>
              <a:rPr lang="en-US" b="1" spc="-10" dirty="0">
                <a:latin typeface="Times New Roman" panose="02020603050405020304" pitchFamily="18" charset="0"/>
                <a:cs typeface="Times New Roman" panose="02020603050405020304" pitchFamily="18" charset="0"/>
              </a:rPr>
              <a:t>Logistic</a:t>
            </a:r>
            <a:r>
              <a:rPr lang="en-US" b="1" spc="-25" dirty="0">
                <a:latin typeface="Times New Roman" panose="02020603050405020304" pitchFamily="18" charset="0"/>
                <a:cs typeface="Times New Roman" panose="02020603050405020304" pitchFamily="18" charset="0"/>
              </a:rPr>
              <a:t> </a:t>
            </a:r>
            <a:r>
              <a:rPr lang="en-US" b="1" spc="-15" dirty="0">
                <a:latin typeface="Times New Roman" panose="02020603050405020304" pitchFamily="18" charset="0"/>
                <a:cs typeface="Times New Roman" panose="02020603050405020304" pitchFamily="18" charset="0"/>
              </a:rPr>
              <a:t>Regression</a:t>
            </a:r>
          </a:p>
          <a:p>
            <a:pPr marL="153670">
              <a:lnSpc>
                <a:spcPct val="100000"/>
              </a:lnSpc>
              <a:spcBef>
                <a:spcPts val="40"/>
              </a:spcBef>
            </a:pPr>
            <a:endParaRPr lang="en-US" sz="1800" dirty="0">
              <a:latin typeface="Times New Roman" panose="02020603050405020304" pitchFamily="18" charset="0"/>
              <a:cs typeface="Times New Roman" panose="02020603050405020304" pitchFamily="18" charset="0"/>
            </a:endParaRPr>
          </a:p>
          <a:p>
            <a:pPr marL="479425" marR="270510" indent="-313055">
              <a:lnSpc>
                <a:spcPct val="100000"/>
              </a:lnSpc>
              <a:buFont typeface="Arial MT"/>
              <a:buChar char="•"/>
              <a:tabLst>
                <a:tab pos="479425" algn="l"/>
                <a:tab pos="480059" algn="l"/>
              </a:tabLst>
            </a:pPr>
            <a:r>
              <a:rPr lang="en-US" sz="1800" b="0" spc="-10" dirty="0">
                <a:latin typeface="Times New Roman" panose="02020603050405020304" pitchFamily="18" charset="0"/>
                <a:cs typeface="Times New Roman" panose="02020603050405020304" pitchFamily="18" charset="0"/>
              </a:rPr>
              <a:t>Regression</a:t>
            </a:r>
            <a:r>
              <a:rPr lang="en-US" sz="1800" b="0" spc="-5" dirty="0">
                <a:latin typeface="Times New Roman" panose="02020603050405020304" pitchFamily="18" charset="0"/>
                <a:cs typeface="Times New Roman" panose="02020603050405020304" pitchFamily="18" charset="0"/>
              </a:rPr>
              <a:t> is used </a:t>
            </a:r>
            <a:r>
              <a:rPr lang="en-US" sz="1800" b="0" spc="-10" dirty="0">
                <a:latin typeface="Times New Roman" panose="02020603050405020304" pitchFamily="18" charset="0"/>
                <a:cs typeface="Times New Roman" panose="02020603050405020304" pitchFamily="18" charset="0"/>
              </a:rPr>
              <a:t>to</a:t>
            </a:r>
            <a:r>
              <a:rPr lang="en-US" sz="1800" b="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know the </a:t>
            </a:r>
            <a:r>
              <a:rPr lang="en-US" sz="1800" b="0" spc="-10" dirty="0">
                <a:latin typeface="Times New Roman" panose="02020603050405020304" pitchFamily="18" charset="0"/>
                <a:cs typeface="Times New Roman" panose="02020603050405020304" pitchFamily="18" charset="0"/>
              </a:rPr>
              <a:t>relationship</a:t>
            </a:r>
            <a:r>
              <a:rPr lang="en-US" sz="1800" b="0"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between</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independent</a:t>
            </a:r>
            <a:r>
              <a:rPr lang="en-US" sz="1800" b="0" spc="-5" dirty="0">
                <a:latin typeface="Times New Roman" panose="02020603050405020304" pitchFamily="18" charset="0"/>
                <a:cs typeface="Times New Roman" panose="02020603050405020304" pitchFamily="18" charset="0"/>
              </a:rPr>
              <a:t> variables </a:t>
            </a:r>
            <a:r>
              <a:rPr lang="en-US" sz="1800" b="0" dirty="0">
                <a:latin typeface="Times New Roman" panose="02020603050405020304" pitchFamily="18" charset="0"/>
                <a:cs typeface="Times New Roman" panose="02020603050405020304" pitchFamily="18" charset="0"/>
              </a:rPr>
              <a:t>and </a:t>
            </a:r>
            <a:r>
              <a:rPr lang="en-US" sz="1800" b="0" spc="-41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dependent </a:t>
            </a:r>
            <a:r>
              <a:rPr lang="en-US" sz="1800" b="0" spc="-5" dirty="0">
                <a:latin typeface="Times New Roman" panose="02020603050405020304" pitchFamily="18" charset="0"/>
                <a:cs typeface="Times New Roman" panose="02020603050405020304" pitchFamily="18" charset="0"/>
              </a:rPr>
              <a:t>variables.</a:t>
            </a:r>
            <a:endParaRPr lang="en-US" sz="1800" dirty="0">
              <a:latin typeface="Times New Roman" panose="02020603050405020304" pitchFamily="18" charset="0"/>
              <a:cs typeface="Times New Roman" panose="02020603050405020304" pitchFamily="18" charset="0"/>
            </a:endParaRPr>
          </a:p>
          <a:p>
            <a:pPr marL="479425" marR="174625" indent="-313055">
              <a:lnSpc>
                <a:spcPct val="100000"/>
              </a:lnSpc>
              <a:buFont typeface="Arial MT"/>
              <a:buChar char="•"/>
              <a:tabLst>
                <a:tab pos="479425" algn="l"/>
                <a:tab pos="480059" algn="l"/>
              </a:tabLst>
            </a:pPr>
            <a:r>
              <a:rPr lang="en-US" sz="1800" b="0" spc="-10" dirty="0">
                <a:latin typeface="Times New Roman" panose="02020603050405020304" pitchFamily="18" charset="0"/>
                <a:cs typeface="Times New Roman" panose="02020603050405020304" pitchFamily="18" charset="0"/>
              </a:rPr>
              <a:t>Logistic</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regression</a:t>
            </a:r>
            <a:r>
              <a:rPr lang="en-US" sz="1800" b="0" spc="-5" dirty="0">
                <a:latin typeface="Times New Roman" panose="02020603050405020304" pitchFamily="18" charset="0"/>
                <a:cs typeface="Times New Roman" panose="02020603050405020304" pitchFamily="18" charset="0"/>
              </a:rPr>
              <a:t> is </a:t>
            </a:r>
            <a:r>
              <a:rPr lang="en-US" sz="1800" b="0" dirty="0">
                <a:latin typeface="Times New Roman" panose="02020603050405020304" pitchFamily="18" charset="0"/>
                <a:cs typeface="Times New Roman" panose="02020603050405020304" pitchFamily="18" charset="0"/>
              </a:rPr>
              <a:t>a </a:t>
            </a:r>
            <a:r>
              <a:rPr lang="en-US" sz="1800" b="0" spc="-10" dirty="0">
                <a:latin typeface="Times New Roman" panose="02020603050405020304" pitchFamily="18" charset="0"/>
                <a:cs typeface="Times New Roman" panose="02020603050405020304" pitchFamily="18" charset="0"/>
              </a:rPr>
              <a:t>regression</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technique</a:t>
            </a:r>
            <a:r>
              <a:rPr lang="en-US" sz="1800" b="0" spc="-5" dirty="0">
                <a:latin typeface="Times New Roman" panose="02020603050405020304" pitchFamily="18" charset="0"/>
                <a:cs typeface="Times New Roman" panose="02020603050405020304" pitchFamily="18" charset="0"/>
              </a:rPr>
              <a:t> used</a:t>
            </a:r>
            <a:r>
              <a:rPr lang="en-US" sz="1800" b="0"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to</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predict</a:t>
            </a:r>
            <a:r>
              <a:rPr lang="en-US" sz="1800" b="0" spc="-5"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a </a:t>
            </a:r>
            <a:r>
              <a:rPr lang="en-US" sz="1800" b="0" spc="-5" dirty="0">
                <a:latin typeface="Times New Roman" panose="02020603050405020304" pitchFamily="18" charset="0"/>
                <a:cs typeface="Times New Roman" panose="02020603050405020304" pitchFamily="18" charset="0"/>
              </a:rPr>
              <a:t>binary labeled </a:t>
            </a:r>
            <a:r>
              <a:rPr lang="en-US" sz="1800" b="0" spc="-15" dirty="0">
                <a:latin typeface="Times New Roman" panose="02020603050405020304" pitchFamily="18" charset="0"/>
                <a:cs typeface="Times New Roman" panose="02020603050405020304" pitchFamily="18" charset="0"/>
              </a:rPr>
              <a:t>data </a:t>
            </a:r>
            <a:r>
              <a:rPr lang="en-US" sz="1800" b="0" spc="-415"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based on the prior </a:t>
            </a:r>
            <a:r>
              <a:rPr lang="en-US" sz="1800" b="0" spc="-10" dirty="0">
                <a:latin typeface="Times New Roman" panose="02020603050405020304" pitchFamily="18" charset="0"/>
                <a:cs typeface="Times New Roman" panose="02020603050405020304" pitchFamily="18" charset="0"/>
              </a:rPr>
              <a:t>experience</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gained</a:t>
            </a:r>
            <a:r>
              <a:rPr lang="en-US" sz="1800" b="0" spc="-5" dirty="0">
                <a:latin typeface="Times New Roman" panose="02020603050405020304" pitchFamily="18" charset="0"/>
                <a:cs typeface="Times New Roman" panose="02020603050405020304" pitchFamily="18" charset="0"/>
              </a:rPr>
              <a:t> by </a:t>
            </a:r>
            <a:r>
              <a:rPr lang="en-US" sz="1800" b="0" spc="-10" dirty="0">
                <a:latin typeface="Times New Roman" panose="02020603050405020304" pitchFamily="18" charset="0"/>
                <a:cs typeface="Times New Roman" panose="02020603050405020304" pitchFamily="18" charset="0"/>
              </a:rPr>
              <a:t>training</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dataset.</a:t>
            </a:r>
            <a:endParaRPr lang="en-US" sz="1800" dirty="0">
              <a:latin typeface="Times New Roman" panose="02020603050405020304" pitchFamily="18" charset="0"/>
              <a:cs typeface="Times New Roman" panose="02020603050405020304" pitchFamily="18" charset="0"/>
            </a:endParaRPr>
          </a:p>
          <a:p>
            <a:pPr marL="479425" indent="-313055">
              <a:lnSpc>
                <a:spcPct val="100000"/>
              </a:lnSpc>
              <a:buFont typeface="Arial MT"/>
              <a:buChar char="•"/>
              <a:tabLst>
                <a:tab pos="479425" algn="l"/>
                <a:tab pos="480059" algn="l"/>
              </a:tabLst>
            </a:pPr>
            <a:r>
              <a:rPr lang="en-US" sz="1800" b="0" spc="-5" dirty="0">
                <a:latin typeface="Times New Roman" panose="02020603050405020304" pitchFamily="18" charset="0"/>
                <a:cs typeface="Times New Roman" panose="02020603050405020304" pitchFamily="18" charset="0"/>
              </a:rPr>
              <a:t>It is used when the </a:t>
            </a:r>
            <a:r>
              <a:rPr lang="en-US" sz="1800" b="0" spc="-10" dirty="0">
                <a:latin typeface="Times New Roman" panose="02020603050405020304" pitchFamily="18" charset="0"/>
                <a:cs typeface="Times New Roman" panose="02020603050405020304" pitchFamily="18" charset="0"/>
              </a:rPr>
              <a:t>prediction</a:t>
            </a:r>
            <a:r>
              <a:rPr lang="en-US" sz="1800" b="0" spc="-5" dirty="0">
                <a:latin typeface="Times New Roman" panose="02020603050405020304" pitchFamily="18" charset="0"/>
                <a:cs typeface="Times New Roman" panose="02020603050405020304" pitchFamily="18" charset="0"/>
              </a:rPr>
              <a:t> has only </a:t>
            </a:r>
            <a:r>
              <a:rPr lang="en-US" sz="1800" b="0" dirty="0">
                <a:latin typeface="Times New Roman" panose="02020603050405020304" pitchFamily="18" charset="0"/>
                <a:cs typeface="Times New Roman" panose="02020603050405020304" pitchFamily="18" charset="0"/>
              </a:rPr>
              <a:t>2</a:t>
            </a:r>
            <a:r>
              <a:rPr lang="en-US" sz="1800" b="0" spc="-5" dirty="0">
                <a:latin typeface="Times New Roman" panose="02020603050405020304" pitchFamily="18" charset="0"/>
                <a:cs typeface="Times New Roman" panose="02020603050405020304" pitchFamily="18" charset="0"/>
              </a:rPr>
              <a:t> outputs such </a:t>
            </a:r>
            <a:r>
              <a:rPr lang="en-US" sz="1800" b="0" dirty="0">
                <a:latin typeface="Times New Roman" panose="02020603050405020304" pitchFamily="18" charset="0"/>
                <a:cs typeface="Times New Roman" panose="02020603050405020304" pitchFamily="18" charset="0"/>
              </a:rPr>
              <a:t>as</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yes/</a:t>
            </a:r>
            <a:r>
              <a:rPr lang="en-US" sz="1800" b="0" spc="-10" dirty="0" err="1">
                <a:latin typeface="Times New Roman" panose="02020603050405020304" pitchFamily="18" charset="0"/>
                <a:cs typeface="Times New Roman" panose="02020603050405020304" pitchFamily="18" charset="0"/>
              </a:rPr>
              <a:t>no,true</a:t>
            </a:r>
            <a:r>
              <a:rPr lang="en-US" sz="1800" b="0" spc="-10" dirty="0">
                <a:latin typeface="Times New Roman" panose="02020603050405020304" pitchFamily="18" charset="0"/>
                <a:cs typeface="Times New Roman" panose="02020603050405020304" pitchFamily="18" charset="0"/>
              </a:rPr>
              <a:t>/false,0/1</a:t>
            </a:r>
            <a:r>
              <a:rPr lang="en-US" sz="1800" b="0" spc="-5" dirty="0">
                <a:latin typeface="Times New Roman" panose="02020603050405020304" pitchFamily="18" charset="0"/>
                <a:cs typeface="Times New Roman" panose="02020603050405020304" pitchFamily="18" charset="0"/>
              </a:rPr>
              <a:t> </a:t>
            </a:r>
            <a:r>
              <a:rPr lang="en-US" sz="1800" b="0" spc="-15" dirty="0">
                <a:latin typeface="Times New Roman" panose="02020603050405020304" pitchFamily="18" charset="0"/>
                <a:cs typeface="Times New Roman" panose="02020603050405020304" pitchFamily="18" charset="0"/>
              </a:rPr>
              <a:t>etc.</a:t>
            </a:r>
            <a:endParaRPr lang="en-US" sz="1800" dirty="0">
              <a:latin typeface="Times New Roman" panose="02020603050405020304" pitchFamily="18" charset="0"/>
              <a:cs typeface="Times New Roman" panose="02020603050405020304" pitchFamily="18" charset="0"/>
            </a:endParaRPr>
          </a:p>
          <a:p>
            <a:pPr marL="479425" marR="811530" indent="-313055">
              <a:lnSpc>
                <a:spcPct val="100000"/>
              </a:lnSpc>
              <a:buFont typeface="Arial MT"/>
              <a:buChar char="•"/>
              <a:tabLst>
                <a:tab pos="479425" algn="l"/>
                <a:tab pos="480059" algn="l"/>
              </a:tabLst>
            </a:pPr>
            <a:r>
              <a:rPr lang="en-US" sz="1800" b="0" spc="-5" dirty="0">
                <a:latin typeface="Times New Roman" panose="02020603050405020304" pitchFamily="18" charset="0"/>
                <a:cs typeface="Times New Roman" panose="02020603050405020304" pitchFamily="18" charset="0"/>
              </a:rPr>
              <a:t>In</a:t>
            </a:r>
            <a:r>
              <a:rPr lang="en-US" sz="1800" b="0" spc="-1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Sub </a:t>
            </a:r>
            <a:r>
              <a:rPr lang="en-US" sz="1800" b="0" spc="-20" dirty="0">
                <a:latin typeface="Times New Roman" panose="02020603050405020304" pitchFamily="18" charset="0"/>
                <a:cs typeface="Times New Roman" panose="02020603050405020304" pitchFamily="18" charset="0"/>
              </a:rPr>
              <a:t>task-A</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we</a:t>
            </a:r>
            <a:r>
              <a:rPr lang="en-US" sz="1800" b="0" spc="-5" dirty="0">
                <a:latin typeface="Times New Roman" panose="02020603050405020304" pitchFamily="18" charset="0"/>
                <a:cs typeface="Times New Roman" panose="02020603050405020304" pitchFamily="18" charset="0"/>
              </a:rPr>
              <a:t> </a:t>
            </a:r>
            <a:r>
              <a:rPr lang="en-US" sz="1800" b="0" spc="-15" dirty="0">
                <a:latin typeface="Times New Roman" panose="02020603050405020304" pitchFamily="18" charset="0"/>
                <a:cs typeface="Times New Roman" panose="02020603050405020304" pitchFamily="18" charset="0"/>
              </a:rPr>
              <a:t>have</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two</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outcomes </a:t>
            </a:r>
            <a:r>
              <a:rPr lang="en-US" sz="1800" b="0" spc="-5" dirty="0">
                <a:latin typeface="Times New Roman" panose="02020603050405020304" pitchFamily="18" charset="0"/>
                <a:cs typeface="Times New Roman" panose="02020603050405020304" pitchFamily="18" charset="0"/>
              </a:rPr>
              <a:t>of the </a:t>
            </a:r>
            <a:r>
              <a:rPr lang="en-US" sz="1800" b="0" spc="-10" dirty="0">
                <a:latin typeface="Times New Roman" panose="02020603050405020304" pitchFamily="18" charset="0"/>
                <a:cs typeface="Times New Roman" panose="02020603050405020304" pitchFamily="18" charset="0"/>
              </a:rPr>
              <a:t>tweet</a:t>
            </a:r>
            <a:r>
              <a:rPr lang="en-US" sz="1800" b="0" spc="-5" dirty="0">
                <a:latin typeface="Times New Roman" panose="02020603050405020304" pitchFamily="18" charset="0"/>
                <a:cs typeface="Times New Roman" panose="02020603050405020304" pitchFamily="18" charset="0"/>
              </a:rPr>
              <a:t> which is either </a:t>
            </a:r>
            <a:r>
              <a:rPr lang="en-US" sz="1800" b="0" spc="-15" dirty="0">
                <a:latin typeface="Times New Roman" panose="02020603050405020304" pitchFamily="18" charset="0"/>
                <a:cs typeface="Times New Roman" panose="02020603050405020304" pitchFamily="18" charset="0"/>
              </a:rPr>
              <a:t>offensive </a:t>
            </a:r>
            <a:r>
              <a:rPr lang="en-US" sz="1800" b="0" spc="-41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tweet(OFF) </a:t>
            </a:r>
            <a:r>
              <a:rPr lang="en-US" sz="1800" b="0" spc="-5" dirty="0">
                <a:latin typeface="Times New Roman" panose="02020603050405020304" pitchFamily="18" charset="0"/>
                <a:cs typeface="Times New Roman" panose="02020603050405020304" pitchFamily="18" charset="0"/>
              </a:rPr>
              <a:t>or not </a:t>
            </a:r>
            <a:r>
              <a:rPr lang="en-US" sz="1800" b="0" spc="-15" dirty="0">
                <a:latin typeface="Times New Roman" panose="02020603050405020304" pitchFamily="18" charset="0"/>
                <a:cs typeface="Times New Roman" panose="02020603050405020304" pitchFamily="18" charset="0"/>
              </a:rPr>
              <a:t>offensive</a:t>
            </a:r>
            <a:r>
              <a:rPr lang="en-US" sz="1800" b="0" spc="-5" dirty="0">
                <a:latin typeface="Times New Roman" panose="02020603050405020304" pitchFamily="18" charset="0"/>
                <a:cs typeface="Times New Roman" panose="02020603050405020304" pitchFamily="18" charset="0"/>
              </a:rPr>
              <a:t> </a:t>
            </a:r>
            <a:r>
              <a:rPr lang="en-US" sz="1800" b="0" spc="-15" dirty="0">
                <a:latin typeface="Times New Roman" panose="02020603050405020304" pitchFamily="18" charset="0"/>
                <a:cs typeface="Times New Roman" panose="02020603050405020304" pitchFamily="18" charset="0"/>
              </a:rPr>
              <a:t>tweet(NOT).</a:t>
            </a:r>
            <a:endParaRPr lang="en-US" sz="1800" dirty="0">
              <a:latin typeface="Times New Roman" panose="02020603050405020304" pitchFamily="18" charset="0"/>
              <a:cs typeface="Times New Roman" panose="02020603050405020304" pitchFamily="18" charset="0"/>
            </a:endParaRPr>
          </a:p>
          <a:p>
            <a:pPr marL="479425" marR="662940" indent="-313055">
              <a:lnSpc>
                <a:spcPct val="100000"/>
              </a:lnSpc>
              <a:buFont typeface="Arial MT"/>
              <a:buChar char="•"/>
              <a:tabLst>
                <a:tab pos="479425" algn="l"/>
                <a:tab pos="480059" algn="l"/>
              </a:tabLst>
            </a:pPr>
            <a:r>
              <a:rPr lang="en-US" sz="1800" b="0" spc="-5" dirty="0">
                <a:latin typeface="Times New Roman" panose="02020603050405020304" pitchFamily="18" charset="0"/>
                <a:cs typeface="Times New Roman" panose="02020603050405020304" pitchFamily="18" charset="0"/>
              </a:rPr>
              <a:t>Similarly</a:t>
            </a:r>
            <a:r>
              <a:rPr lang="en-US" sz="1800" b="0" spc="-10" dirty="0">
                <a:latin typeface="Times New Roman" panose="02020603050405020304" pitchFamily="18" charset="0"/>
                <a:cs typeface="Times New Roman" panose="02020603050405020304" pitchFamily="18" charset="0"/>
              </a:rPr>
              <a:t> </a:t>
            </a:r>
            <a:r>
              <a:rPr lang="en-US" sz="1800" b="0" spc="-15" dirty="0">
                <a:latin typeface="Times New Roman" panose="02020603050405020304" pitchFamily="18" charset="0"/>
                <a:cs typeface="Times New Roman" panose="02020603050405020304" pitchFamily="18" charset="0"/>
              </a:rPr>
              <a:t>for</a:t>
            </a:r>
            <a:r>
              <a:rPr lang="en-US" sz="1800" b="0" spc="-1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Sub</a:t>
            </a:r>
            <a:r>
              <a:rPr lang="en-US" sz="1800" b="0" spc="-10" dirty="0">
                <a:latin typeface="Times New Roman" panose="02020603050405020304" pitchFamily="18" charset="0"/>
                <a:cs typeface="Times New Roman" panose="02020603050405020304" pitchFamily="18" charset="0"/>
              </a:rPr>
              <a:t> </a:t>
            </a:r>
            <a:r>
              <a:rPr lang="en-US" sz="1800" b="0" spc="-20" dirty="0">
                <a:latin typeface="Times New Roman" panose="02020603050405020304" pitchFamily="18" charset="0"/>
                <a:cs typeface="Times New Roman" panose="02020603050405020304" pitchFamily="18" charset="0"/>
              </a:rPr>
              <a:t>task-B</a:t>
            </a:r>
            <a:r>
              <a:rPr lang="en-US" sz="1800" b="0" spc="-10" dirty="0">
                <a:latin typeface="Times New Roman" panose="02020603050405020304" pitchFamily="18" charset="0"/>
                <a:cs typeface="Times New Roman" panose="02020603050405020304" pitchFamily="18" charset="0"/>
              </a:rPr>
              <a:t> we</a:t>
            </a:r>
            <a:r>
              <a:rPr lang="en-US" sz="1800" b="0" spc="-5" dirty="0">
                <a:latin typeface="Times New Roman" panose="02020603050405020304" pitchFamily="18" charset="0"/>
                <a:cs typeface="Times New Roman" panose="02020603050405020304" pitchFamily="18" charset="0"/>
              </a:rPr>
              <a:t> </a:t>
            </a:r>
            <a:r>
              <a:rPr lang="en-US" sz="1800" b="0" spc="-15" dirty="0">
                <a:latin typeface="Times New Roman" panose="02020603050405020304" pitchFamily="18" charset="0"/>
                <a:cs typeface="Times New Roman" panose="02020603050405020304" pitchFamily="18" charset="0"/>
              </a:rPr>
              <a:t>have</a:t>
            </a:r>
            <a:r>
              <a:rPr lang="en-US" sz="1800" b="0" spc="-10" dirty="0">
                <a:latin typeface="Times New Roman" panose="02020603050405020304" pitchFamily="18" charset="0"/>
                <a:cs typeface="Times New Roman" panose="02020603050405020304" pitchFamily="18" charset="0"/>
              </a:rPr>
              <a:t> two outcomes </a:t>
            </a:r>
            <a:r>
              <a:rPr lang="en-US" sz="1800" b="0" spc="-5" dirty="0">
                <a:latin typeface="Times New Roman" panose="02020603050405020304" pitchFamily="18" charset="0"/>
                <a:cs typeface="Times New Roman" panose="02020603050405020304" pitchFamily="18" charset="0"/>
              </a:rPr>
              <a:t>either</a:t>
            </a:r>
            <a:r>
              <a:rPr lang="en-US" sz="1800" b="0" spc="-10" dirty="0">
                <a:latin typeface="Times New Roman" panose="02020603050405020304" pitchFamily="18" charset="0"/>
                <a:cs typeface="Times New Roman" panose="02020603050405020304" pitchFamily="18" charset="0"/>
              </a:rPr>
              <a:t> </a:t>
            </a:r>
            <a:r>
              <a:rPr lang="en-US" sz="1800" b="0" spc="-15" dirty="0">
                <a:latin typeface="Times New Roman" panose="02020603050405020304" pitchFamily="18" charset="0"/>
                <a:cs typeface="Times New Roman" panose="02020603050405020304" pitchFamily="18" charset="0"/>
              </a:rPr>
              <a:t>targeted</a:t>
            </a:r>
            <a:r>
              <a:rPr lang="en-US" sz="1800" b="0" spc="-5" dirty="0">
                <a:latin typeface="Times New Roman" panose="02020603050405020304" pitchFamily="18" charset="0"/>
                <a:cs typeface="Times New Roman" panose="02020603050405020304" pitchFamily="18" charset="0"/>
              </a:rPr>
              <a:t> insult(TIN)</a:t>
            </a:r>
            <a:r>
              <a:rPr lang="en-US" sz="1800" b="0" spc="-1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or </a:t>
            </a:r>
            <a:r>
              <a:rPr lang="en-US" sz="1800" b="0" spc="-415" dirty="0">
                <a:latin typeface="Times New Roman" panose="02020603050405020304" pitchFamily="18" charset="0"/>
                <a:cs typeface="Times New Roman" panose="02020603050405020304" pitchFamily="18" charset="0"/>
              </a:rPr>
              <a:t> </a:t>
            </a:r>
            <a:r>
              <a:rPr lang="en-US" sz="1800" b="0" spc="-15" dirty="0">
                <a:latin typeface="Times New Roman" panose="02020603050405020304" pitchFamily="18" charset="0"/>
                <a:cs typeface="Times New Roman" panose="02020603050405020304" pitchFamily="18" charset="0"/>
              </a:rPr>
              <a:t>untargeted</a:t>
            </a:r>
            <a:r>
              <a:rPr lang="en-US" sz="1800" b="0" spc="-1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insult(UNT).</a:t>
            </a:r>
            <a:endParaRPr lang="en-US" sz="1800" dirty="0">
              <a:latin typeface="Times New Roman" panose="02020603050405020304" pitchFamily="18" charset="0"/>
              <a:cs typeface="Times New Roman" panose="02020603050405020304" pitchFamily="18" charset="0"/>
            </a:endParaRPr>
          </a:p>
          <a:p>
            <a:pPr marL="479425" indent="-313055">
              <a:lnSpc>
                <a:spcPct val="100000"/>
              </a:lnSpc>
              <a:buFont typeface="Arial MT"/>
              <a:buChar char="•"/>
              <a:tabLst>
                <a:tab pos="479425" algn="l"/>
                <a:tab pos="480059" algn="l"/>
              </a:tabLst>
            </a:pPr>
            <a:r>
              <a:rPr lang="en-US" sz="1800" b="0" spc="-5" dirty="0">
                <a:latin typeface="Times New Roman" panose="02020603050405020304" pitchFamily="18" charset="0"/>
                <a:cs typeface="Times New Roman" panose="02020603050405020304" pitchFamily="18" charset="0"/>
              </a:rPr>
              <a:t>It</a:t>
            </a:r>
            <a:r>
              <a:rPr lang="en-US" sz="1800" b="0" spc="-1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is </a:t>
            </a:r>
            <a:r>
              <a:rPr lang="en-US" sz="1800" b="0" dirty="0">
                <a:latin typeface="Times New Roman" panose="02020603050405020304" pitchFamily="18" charset="0"/>
                <a:cs typeface="Times New Roman" panose="02020603050405020304" pitchFamily="18" charset="0"/>
              </a:rPr>
              <a:t>a</a:t>
            </a:r>
            <a:r>
              <a:rPr lang="en-US" sz="1800" b="0" spc="-10" dirty="0">
                <a:latin typeface="Times New Roman" panose="02020603050405020304" pitchFamily="18" charset="0"/>
                <a:cs typeface="Times New Roman" panose="02020603050405020304" pitchFamily="18" charset="0"/>
              </a:rPr>
              <a:t> </a:t>
            </a:r>
            <a:r>
              <a:rPr lang="en-US" sz="1800" b="0" spc="-15" dirty="0">
                <a:latin typeface="Times New Roman" panose="02020603050405020304" pitchFamily="18" charset="0"/>
                <a:cs typeface="Times New Roman" panose="02020603050405020304" pitchFamily="18" charset="0"/>
              </a:rPr>
              <a:t>statistical</a:t>
            </a:r>
            <a:r>
              <a:rPr lang="en-US" sz="1800" b="0" spc="-5" dirty="0">
                <a:latin typeface="Times New Roman" panose="02020603050405020304" pitchFamily="18" charset="0"/>
                <a:cs typeface="Times New Roman" panose="02020603050405020304" pitchFamily="18" charset="0"/>
              </a:rPr>
              <a:t> analysis used</a:t>
            </a:r>
            <a:r>
              <a:rPr lang="en-US" sz="1800" b="0" spc="-10" dirty="0">
                <a:latin typeface="Times New Roman" panose="02020603050405020304" pitchFamily="18" charset="0"/>
                <a:cs typeface="Times New Roman" panose="02020603050405020304" pitchFamily="18" charset="0"/>
              </a:rPr>
              <a:t> </a:t>
            </a:r>
            <a:r>
              <a:rPr lang="en-US" sz="1800" b="0" spc="-15" dirty="0">
                <a:latin typeface="Times New Roman" panose="02020603050405020304" pitchFamily="18" charset="0"/>
                <a:cs typeface="Times New Roman" panose="02020603050405020304" pitchFamily="18" charset="0"/>
              </a:rPr>
              <a:t>for</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prediction.</a:t>
            </a:r>
            <a:endParaRPr lang="en-US" sz="1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51348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44878-2F44-DDDA-636E-AA6E25F11931}"/>
              </a:ext>
            </a:extLst>
          </p:cNvPr>
          <p:cNvSpPr>
            <a:spLocks noGrp="1"/>
          </p:cNvSpPr>
          <p:nvPr>
            <p:ph type="title"/>
          </p:nvPr>
        </p:nvSpPr>
        <p:spPr>
          <a:xfrm>
            <a:off x="2470833" y="103558"/>
            <a:ext cx="7729728" cy="1188720"/>
          </a:xfrm>
        </p:spPr>
        <p:txBody>
          <a:bodyPr>
            <a:noAutofit/>
          </a:bodyPr>
          <a:lstStyle/>
          <a:p>
            <a:r>
              <a:rPr lang="en-IN" sz="3600" b="1" spc="-10" dirty="0">
                <a:solidFill>
                  <a:srgbClr val="C00000"/>
                </a:solidFill>
                <a:latin typeface="Times New Roman" panose="02020603050405020304" pitchFamily="18" charset="0"/>
                <a:cs typeface="Times New Roman" panose="02020603050405020304" pitchFamily="18" charset="0"/>
              </a:rPr>
              <a:t>PROPOSED </a:t>
            </a:r>
            <a:r>
              <a:rPr lang="en-IN" sz="3600" b="1" spc="-5" dirty="0">
                <a:solidFill>
                  <a:srgbClr val="C00000"/>
                </a:solidFill>
                <a:latin typeface="Times New Roman" panose="02020603050405020304" pitchFamily="18" charset="0"/>
                <a:cs typeface="Times New Roman" panose="02020603050405020304" pitchFamily="18" charset="0"/>
              </a:rPr>
              <a:t>METHODS</a:t>
            </a:r>
            <a:r>
              <a:rPr lang="en-IN" sz="3600" b="1" spc="-10" dirty="0">
                <a:solidFill>
                  <a:srgbClr val="C00000"/>
                </a:solidFill>
                <a:latin typeface="Times New Roman" panose="02020603050405020304" pitchFamily="18" charset="0"/>
                <a:cs typeface="Times New Roman" panose="02020603050405020304" pitchFamily="18" charset="0"/>
              </a:rPr>
              <a:t> AND</a:t>
            </a:r>
            <a:r>
              <a:rPr lang="en-IN" sz="3600" b="1" spc="-15" dirty="0">
                <a:solidFill>
                  <a:srgbClr val="C00000"/>
                </a:solidFill>
                <a:latin typeface="Times New Roman" panose="02020603050405020304" pitchFamily="18" charset="0"/>
                <a:cs typeface="Times New Roman" panose="02020603050405020304" pitchFamily="18" charset="0"/>
              </a:rPr>
              <a:t> ALGORITHMS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FD9D92-FB15-577E-C5B3-B0D67FE97AF4}"/>
              </a:ext>
            </a:extLst>
          </p:cNvPr>
          <p:cNvSpPr>
            <a:spLocks noGrp="1"/>
          </p:cNvSpPr>
          <p:nvPr>
            <p:ph idx="1"/>
          </p:nvPr>
        </p:nvSpPr>
        <p:spPr>
          <a:xfrm>
            <a:off x="159798" y="1546091"/>
            <a:ext cx="11798423" cy="4872464"/>
          </a:xfrm>
        </p:spPr>
        <p:txBody>
          <a:bodyPr>
            <a:normAutofit/>
          </a:bodyPr>
          <a:lstStyle/>
          <a:p>
            <a:pPr marL="0" indent="0">
              <a:lnSpc>
                <a:spcPct val="100000"/>
              </a:lnSpc>
              <a:spcBef>
                <a:spcPts val="100"/>
              </a:spcBef>
              <a:buNone/>
            </a:pPr>
            <a:r>
              <a:rPr lang="en-US" b="1" spc="-5" dirty="0">
                <a:latin typeface="Times New Roman" panose="02020603050405020304" pitchFamily="18" charset="0"/>
                <a:cs typeface="Times New Roman" panose="02020603050405020304" pitchFamily="18" charset="0"/>
              </a:rPr>
              <a:t>Random</a:t>
            </a:r>
            <a:r>
              <a:rPr lang="en-US" b="1" spc="-30" dirty="0">
                <a:latin typeface="Times New Roman" panose="02020603050405020304" pitchFamily="18" charset="0"/>
                <a:cs typeface="Times New Roman" panose="02020603050405020304" pitchFamily="18" charset="0"/>
              </a:rPr>
              <a:t> </a:t>
            </a:r>
            <a:r>
              <a:rPr lang="en-US" b="1" spc="-20" dirty="0">
                <a:latin typeface="Times New Roman" panose="02020603050405020304" pitchFamily="18" charset="0"/>
                <a:cs typeface="Times New Roman" panose="02020603050405020304" pitchFamily="18" charset="0"/>
              </a:rPr>
              <a:t>Forest</a:t>
            </a:r>
            <a:r>
              <a:rPr lang="en-US" b="1" spc="-30" dirty="0">
                <a:latin typeface="Times New Roman" panose="02020603050405020304" pitchFamily="18" charset="0"/>
                <a:cs typeface="Times New Roman" panose="02020603050405020304" pitchFamily="18" charset="0"/>
              </a:rPr>
              <a:t> </a:t>
            </a:r>
            <a:r>
              <a:rPr lang="en-US" b="1" spc="-5" dirty="0">
                <a:latin typeface="Times New Roman" panose="02020603050405020304" pitchFamily="18" charset="0"/>
                <a:cs typeface="Times New Roman" panose="02020603050405020304" pitchFamily="18" charset="0"/>
              </a:rPr>
              <a:t>Classifier</a:t>
            </a:r>
            <a:endParaRPr lang="en-US" dirty="0">
              <a:latin typeface="Times New Roman" panose="02020603050405020304" pitchFamily="18" charset="0"/>
              <a:cs typeface="Times New Roman" panose="02020603050405020304" pitchFamily="18" charset="0"/>
            </a:endParaRPr>
          </a:p>
          <a:p>
            <a:pPr marL="12700" marR="958850">
              <a:lnSpc>
                <a:spcPct val="200000"/>
              </a:lnSpc>
              <a:spcBef>
                <a:spcPts val="1100"/>
              </a:spcBef>
            </a:pPr>
            <a:r>
              <a:rPr lang="en-US" spc="-5" dirty="0">
                <a:latin typeface="Times New Roman" panose="02020603050405020304" pitchFamily="18" charset="0"/>
                <a:cs typeface="Times New Roman" panose="02020603050405020304" pitchFamily="18" charset="0"/>
              </a:rPr>
              <a:t>The </a:t>
            </a:r>
            <a:r>
              <a:rPr lang="en-US" spc="-10" dirty="0">
                <a:latin typeface="Times New Roman" panose="02020603050405020304" pitchFamily="18" charset="0"/>
                <a:cs typeface="Times New Roman" panose="02020603050405020304" pitchFamily="18" charset="0"/>
              </a:rPr>
              <a:t>detailed</a:t>
            </a:r>
            <a:r>
              <a:rPr lang="en-US"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steps</a:t>
            </a:r>
            <a:r>
              <a:rPr lang="en-US"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involved</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random</a:t>
            </a:r>
            <a:r>
              <a:rPr lang="en-US"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forest</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classifier</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are</a:t>
            </a:r>
            <a:r>
              <a:rPr lang="en-US" dirty="0">
                <a:latin typeface="Times New Roman" panose="02020603050405020304" pitchFamily="18" charset="0"/>
                <a:cs typeface="Times New Roman" panose="02020603050405020304" pitchFamily="18" charset="0"/>
              </a:rPr>
              <a:t> as </a:t>
            </a:r>
            <a:r>
              <a:rPr lang="en-US" spc="-15" dirty="0">
                <a:latin typeface="Times New Roman" panose="02020603050405020304" pitchFamily="18" charset="0"/>
                <a:cs typeface="Times New Roman" panose="02020603050405020304" pitchFamily="18" charset="0"/>
              </a:rPr>
              <a:t>follows: </a:t>
            </a:r>
            <a:r>
              <a:rPr lang="en-US" spc="-415" dirty="0">
                <a:latin typeface="Times New Roman" panose="02020603050405020304" pitchFamily="18" charset="0"/>
                <a:cs typeface="Times New Roman" panose="02020603050405020304" pitchFamily="18" charset="0"/>
              </a:rPr>
              <a:t> </a:t>
            </a:r>
            <a:r>
              <a:rPr lang="en-US" spc="-5" dirty="0" err="1">
                <a:latin typeface="Times New Roman" panose="02020603050405020304" pitchFamily="18" charset="0"/>
                <a:cs typeface="Times New Roman" panose="02020603050405020304" pitchFamily="18" charset="0"/>
              </a:rPr>
              <a:t>i.Select</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k</a:t>
            </a:r>
            <a:r>
              <a:rPr lang="en-US" spc="-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data</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points</a:t>
            </a:r>
            <a:r>
              <a:rPr lang="en-US" spc="-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from</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training</a:t>
            </a:r>
            <a:r>
              <a:rPr lang="en-US" spc="-5" dirty="0">
                <a:latin typeface="Times New Roman" panose="02020603050405020304" pitchFamily="18" charset="0"/>
                <a:cs typeface="Times New Roman" panose="02020603050405020304" pitchFamily="18" charset="0"/>
              </a:rPr>
              <a:t> set </a:t>
            </a:r>
            <a:r>
              <a:rPr lang="en-US" spc="-20" dirty="0">
                <a:latin typeface="Times New Roman" panose="02020603050405020304" pitchFamily="18" charset="0"/>
                <a:cs typeface="Times New Roman" panose="02020603050405020304" pitchFamily="18" charset="0"/>
              </a:rPr>
              <a:t>randomly.</a:t>
            </a:r>
            <a:endParaRPr lang="en-US" dirty="0">
              <a:latin typeface="Times New Roman" panose="02020603050405020304" pitchFamily="18" charset="0"/>
              <a:cs typeface="Times New Roman" panose="02020603050405020304" pitchFamily="18" charset="0"/>
            </a:endParaRPr>
          </a:p>
          <a:p>
            <a:pPr marL="12700" marR="958850">
              <a:lnSpc>
                <a:spcPct val="200000"/>
              </a:lnSpc>
              <a:spcBef>
                <a:spcPts val="1100"/>
              </a:spcBef>
            </a:pPr>
            <a:r>
              <a:rPr lang="en-US" spc="-10" dirty="0">
                <a:latin typeface="Times New Roman" panose="02020603050405020304" pitchFamily="18" charset="0"/>
                <a:cs typeface="Times New Roman" panose="02020603050405020304" pitchFamily="18" charset="0"/>
              </a:rPr>
              <a:t>For</a:t>
            </a:r>
            <a:r>
              <a:rPr lang="en-US" spc="-5" dirty="0">
                <a:latin typeface="Times New Roman" panose="02020603050405020304" pitchFamily="18" charset="0"/>
                <a:cs typeface="Times New Roman" panose="02020603050405020304" pitchFamily="18" charset="0"/>
              </a:rPr>
              <a:t> each of the</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selected</a:t>
            </a:r>
            <a:r>
              <a:rPr lang="en-US" spc="-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data</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point</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which is </a:t>
            </a:r>
            <a:r>
              <a:rPr lang="en-US" dirty="0">
                <a:latin typeface="Times New Roman" panose="02020603050405020304" pitchFamily="18" charset="0"/>
                <a:cs typeface="Times New Roman" panose="02020603050405020304" pitchFamily="18" charset="0"/>
              </a:rPr>
              <a:t>a</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subset</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build </a:t>
            </a:r>
            <a:r>
              <a:rPr lang="en-US" dirty="0">
                <a:latin typeface="Times New Roman" panose="02020603050405020304" pitchFamily="18" charset="0"/>
                <a:cs typeface="Times New Roman" panose="02020603050405020304" pitchFamily="18" charset="0"/>
              </a:rPr>
              <a:t>a</a:t>
            </a:r>
            <a:r>
              <a:rPr lang="en-US" spc="-5" dirty="0">
                <a:latin typeface="Times New Roman" panose="02020603050405020304" pitchFamily="18" charset="0"/>
                <a:cs typeface="Times New Roman" panose="02020603050405020304" pitchFamily="18" charset="0"/>
              </a:rPr>
              <a:t> decision</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tree. </a:t>
            </a:r>
            <a:r>
              <a:rPr lang="en-US" spc="-5" dirty="0">
                <a:latin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cs typeface="Times New Roman" panose="02020603050405020304" pitchFamily="18" charset="0"/>
              </a:rPr>
              <a:t>iii.Finalize</a:t>
            </a:r>
            <a:r>
              <a:rPr lang="en-US" spc="-5" dirty="0">
                <a:latin typeface="Times New Roman" panose="02020603050405020304" pitchFamily="18" charset="0"/>
                <a:cs typeface="Times New Roman" panose="02020603050405020304" pitchFamily="18" charset="0"/>
              </a:rPr>
              <a:t> the </a:t>
            </a:r>
            <a:r>
              <a:rPr lang="en-US" spc="-10" dirty="0">
                <a:latin typeface="Times New Roman" panose="02020603050405020304" pitchFamily="18" charset="0"/>
                <a:cs typeface="Times New Roman" panose="02020603050405020304" pitchFamily="18" charset="0"/>
              </a:rPr>
              <a:t>value</a:t>
            </a:r>
            <a:r>
              <a:rPr lang="en-US" spc="-5" dirty="0">
                <a:latin typeface="Times New Roman" panose="02020603050405020304" pitchFamily="18" charset="0"/>
                <a:cs typeface="Times New Roman" panose="02020603050405020304" pitchFamily="18" charset="0"/>
              </a:rPr>
              <a:t> of </a:t>
            </a:r>
            <a:r>
              <a:rPr lang="en-US" spc="-10" dirty="0" err="1">
                <a:latin typeface="Times New Roman" panose="02020603050405020304" pitchFamily="18" charset="0"/>
                <a:cs typeface="Times New Roman" panose="02020603050405020304" pitchFamily="18" charset="0"/>
              </a:rPr>
              <a:t>n.Here</a:t>
            </a:r>
            <a:r>
              <a:rPr lang="en-US" dirty="0">
                <a:latin typeface="Times New Roman" panose="02020603050405020304" pitchFamily="18" charset="0"/>
                <a:cs typeface="Times New Roman" panose="02020603050405020304" pitchFamily="18" charset="0"/>
              </a:rPr>
              <a:t> n</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denotes</a:t>
            </a:r>
            <a:r>
              <a:rPr lang="en-US" spc="-5" dirty="0">
                <a:latin typeface="Times New Roman" panose="02020603050405020304" pitchFamily="18" charset="0"/>
                <a:cs typeface="Times New Roman" panose="02020603050405020304" pitchFamily="18" charset="0"/>
              </a:rPr>
              <a:t> number of</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decision </a:t>
            </a:r>
            <a:r>
              <a:rPr lang="en-US" spc="-10" dirty="0">
                <a:latin typeface="Times New Roman" panose="02020603050405020304" pitchFamily="18" charset="0"/>
                <a:cs typeface="Times New Roman" panose="02020603050405020304" pitchFamily="18" charset="0"/>
              </a:rPr>
              <a:t>trees</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to</a:t>
            </a:r>
            <a:r>
              <a:rPr lang="en-US" spc="-5" dirty="0">
                <a:latin typeface="Times New Roman" panose="02020603050405020304" pitchFamily="18" charset="0"/>
                <a:cs typeface="Times New Roman" panose="02020603050405020304" pitchFamily="18" charset="0"/>
              </a:rPr>
              <a:t> be built. </a:t>
            </a:r>
            <a:r>
              <a:rPr lang="en-US" spc="-415" dirty="0">
                <a:latin typeface="Times New Roman" panose="02020603050405020304" pitchFamily="18" charset="0"/>
                <a:cs typeface="Times New Roman" panose="02020603050405020304" pitchFamily="18" charset="0"/>
              </a:rPr>
              <a:t> </a:t>
            </a:r>
            <a:r>
              <a:rPr lang="en-US" spc="-30" dirty="0" err="1">
                <a:latin typeface="Times New Roman" panose="02020603050405020304" pitchFamily="18" charset="0"/>
                <a:cs typeface="Times New Roman" panose="02020603050405020304" pitchFamily="18" charset="0"/>
              </a:rPr>
              <a:t>iv.Repeat</a:t>
            </a:r>
            <a:r>
              <a:rPr lang="en-US" spc="-10"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step-</a:t>
            </a:r>
            <a:r>
              <a:rPr lang="en-US" spc="-15" dirty="0" err="1">
                <a:latin typeface="Times New Roman" panose="02020603050405020304" pitchFamily="18" charset="0"/>
                <a:cs typeface="Times New Roman" panose="02020603050405020304" pitchFamily="18" charset="0"/>
              </a:rPr>
              <a:t>i</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step-ii.</a:t>
            </a:r>
            <a:endParaRPr lang="en-US" dirty="0">
              <a:latin typeface="Times New Roman" panose="02020603050405020304" pitchFamily="18" charset="0"/>
              <a:cs typeface="Times New Roman" panose="02020603050405020304" pitchFamily="18" charset="0"/>
            </a:endParaRPr>
          </a:p>
          <a:p>
            <a:pPr marL="12700" marR="958850">
              <a:lnSpc>
                <a:spcPct val="200000"/>
              </a:lnSpc>
              <a:spcBef>
                <a:spcPts val="1100"/>
              </a:spcBef>
            </a:pPr>
            <a:r>
              <a:rPr lang="en-US" spc="-15" dirty="0">
                <a:latin typeface="Times New Roman" panose="02020603050405020304" pitchFamily="18" charset="0"/>
                <a:cs typeface="Times New Roman" panose="02020603050405020304" pitchFamily="18" charset="0"/>
              </a:rPr>
              <a:t>For</a:t>
            </a:r>
            <a:r>
              <a:rPr lang="en-US" spc="-5" dirty="0">
                <a:latin typeface="Times New Roman" panose="02020603050405020304" pitchFamily="18" charset="0"/>
                <a:cs typeface="Times New Roman" panose="02020603050405020304" pitchFamily="18" charset="0"/>
              </a:rPr>
              <a:t> new</a:t>
            </a:r>
            <a:r>
              <a:rPr lang="en-US"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data</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points/instances</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testing</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dataset</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find the</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predictions</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of each </a:t>
            </a:r>
            <a:r>
              <a:rPr lang="en-US" spc="-4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decision</a:t>
            </a:r>
            <a:r>
              <a:rPr lang="en-US" spc="-10" dirty="0">
                <a:latin typeface="Times New Roman" panose="02020603050405020304" pitchFamily="18" charset="0"/>
                <a:cs typeface="Times New Roman" panose="02020603050405020304" pitchFamily="18" charset="0"/>
              </a:rPr>
              <a:t> tree.</a:t>
            </a:r>
            <a:endParaRPr lang="en-US" dirty="0">
              <a:latin typeface="Times New Roman" panose="02020603050405020304" pitchFamily="18" charset="0"/>
              <a:cs typeface="Times New Roman" panose="02020603050405020304" pitchFamily="18" charset="0"/>
            </a:endParaRPr>
          </a:p>
          <a:p>
            <a:pPr marL="12700" marR="958850">
              <a:lnSpc>
                <a:spcPct val="200000"/>
              </a:lnSpc>
              <a:spcBef>
                <a:spcPts val="1100"/>
              </a:spcBef>
            </a:pPr>
            <a:r>
              <a:rPr lang="en-US" spc="-10" dirty="0">
                <a:latin typeface="Times New Roman" panose="02020603050405020304" pitchFamily="18" charset="0"/>
                <a:cs typeface="Times New Roman" panose="02020603050405020304" pitchFamily="18" charset="0"/>
              </a:rPr>
              <a:t>By </a:t>
            </a:r>
            <a:r>
              <a:rPr lang="en-US" spc="-5" dirty="0">
                <a:latin typeface="Times New Roman" panose="02020603050405020304" pitchFamily="18" charset="0"/>
                <a:cs typeface="Times New Roman" panose="02020603050405020304" pitchFamily="18" charset="0"/>
              </a:rPr>
              <a:t>calculating the majority of </a:t>
            </a:r>
            <a:r>
              <a:rPr lang="en-US" spc="-10" dirty="0">
                <a:latin typeface="Times New Roman" panose="02020603050405020304" pitchFamily="18" charset="0"/>
                <a:cs typeface="Times New Roman" panose="02020603050405020304" pitchFamily="18" charset="0"/>
              </a:rPr>
              <a:t>predictions finalize </a:t>
            </a:r>
            <a:r>
              <a:rPr lang="en-US" spc="-5" dirty="0">
                <a:latin typeface="Times New Roman" panose="02020603050405020304" pitchFamily="18" charset="0"/>
                <a:cs typeface="Times New Roman" panose="02020603050405020304" pitchFamily="18" charset="0"/>
              </a:rPr>
              <a:t>the output/label of the </a:t>
            </a:r>
            <a:r>
              <a:rPr lang="en-US" spc="-41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instance.</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482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BF8B-37E8-BB58-8986-B386A2EBEF38}"/>
              </a:ext>
            </a:extLst>
          </p:cNvPr>
          <p:cNvSpPr>
            <a:spLocks noGrp="1"/>
          </p:cNvSpPr>
          <p:nvPr>
            <p:ph type="title"/>
          </p:nvPr>
        </p:nvSpPr>
        <p:spPr>
          <a:xfrm>
            <a:off x="2408689" y="0"/>
            <a:ext cx="7729728" cy="1188720"/>
          </a:xfrm>
        </p:spPr>
        <p:txBody>
          <a:bodyPr>
            <a:noAutofit/>
          </a:bodyPr>
          <a:lstStyle/>
          <a:p>
            <a:r>
              <a:rPr lang="en-IN" sz="3600" b="1" spc="-10" dirty="0">
                <a:solidFill>
                  <a:srgbClr val="C00000"/>
                </a:solidFill>
                <a:latin typeface="Times New Roman" panose="02020603050405020304" pitchFamily="18" charset="0"/>
                <a:cs typeface="Times New Roman" panose="02020603050405020304" pitchFamily="18" charset="0"/>
              </a:rPr>
              <a:t>PROPOSED </a:t>
            </a:r>
            <a:r>
              <a:rPr lang="en-IN" sz="3600" b="1" spc="-5" dirty="0">
                <a:solidFill>
                  <a:srgbClr val="C00000"/>
                </a:solidFill>
                <a:latin typeface="Times New Roman" panose="02020603050405020304" pitchFamily="18" charset="0"/>
                <a:cs typeface="Times New Roman" panose="02020603050405020304" pitchFamily="18" charset="0"/>
              </a:rPr>
              <a:t>METHODS</a:t>
            </a:r>
            <a:r>
              <a:rPr lang="en-IN" sz="3600" b="1" spc="-10" dirty="0">
                <a:solidFill>
                  <a:srgbClr val="C00000"/>
                </a:solidFill>
                <a:latin typeface="Times New Roman" panose="02020603050405020304" pitchFamily="18" charset="0"/>
                <a:cs typeface="Times New Roman" panose="02020603050405020304" pitchFamily="18" charset="0"/>
              </a:rPr>
              <a:t> AND</a:t>
            </a:r>
            <a:r>
              <a:rPr lang="en-IN" sz="3600" b="1" spc="-15" dirty="0">
                <a:solidFill>
                  <a:srgbClr val="C00000"/>
                </a:solidFill>
                <a:latin typeface="Times New Roman" panose="02020603050405020304" pitchFamily="18" charset="0"/>
                <a:cs typeface="Times New Roman" panose="02020603050405020304" pitchFamily="18" charset="0"/>
              </a:rPr>
              <a:t> ALGORITHMS</a:t>
            </a:r>
            <a:endParaRPr lang="en-IN" sz="36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F674992-C00B-C926-1A70-3053D12D3962}"/>
              </a:ext>
            </a:extLst>
          </p:cNvPr>
          <p:cNvPicPr>
            <a:picLocks noGrp="1" noChangeAspect="1"/>
          </p:cNvPicPr>
          <p:nvPr>
            <p:ph idx="1"/>
          </p:nvPr>
        </p:nvPicPr>
        <p:blipFill>
          <a:blip r:embed="rId2"/>
          <a:stretch>
            <a:fillRect/>
          </a:stretch>
        </p:blipFill>
        <p:spPr>
          <a:xfrm>
            <a:off x="2956264" y="2006353"/>
            <a:ext cx="6826928" cy="4503778"/>
          </a:xfrm>
          <a:prstGeom prst="rect">
            <a:avLst/>
          </a:prstGeom>
        </p:spPr>
      </p:pic>
      <p:sp>
        <p:nvSpPr>
          <p:cNvPr id="6" name="TextBox 5">
            <a:extLst>
              <a:ext uri="{FF2B5EF4-FFF2-40B4-BE49-F238E27FC236}">
                <a16:creationId xmlns:a16="http://schemas.microsoft.com/office/drawing/2014/main" id="{B21B3269-749D-585C-1981-629F48D55978}"/>
              </a:ext>
            </a:extLst>
          </p:cNvPr>
          <p:cNvSpPr txBox="1"/>
          <p:nvPr/>
        </p:nvSpPr>
        <p:spPr>
          <a:xfrm>
            <a:off x="1999695" y="1455771"/>
            <a:ext cx="6094520" cy="369332"/>
          </a:xfrm>
          <a:prstGeom prst="rect">
            <a:avLst/>
          </a:prstGeom>
          <a:noFill/>
        </p:spPr>
        <p:txBody>
          <a:bodyPr wrap="square">
            <a:spAutoFit/>
          </a:bodyPr>
          <a:lstStyle/>
          <a:p>
            <a:pPr marL="12700">
              <a:lnSpc>
                <a:spcPct val="100000"/>
              </a:lnSpc>
              <a:spcBef>
                <a:spcPts val="100"/>
              </a:spcBef>
            </a:pPr>
            <a:r>
              <a:rPr lang="en-US" sz="1800" b="1" spc="-20" dirty="0">
                <a:latin typeface="Calibri"/>
                <a:cs typeface="Calibri"/>
              </a:rPr>
              <a:t>Working</a:t>
            </a:r>
            <a:r>
              <a:rPr lang="en-US" sz="1800" b="1" spc="-15" dirty="0">
                <a:latin typeface="Calibri"/>
                <a:cs typeface="Calibri"/>
              </a:rPr>
              <a:t> </a:t>
            </a:r>
            <a:r>
              <a:rPr lang="en-US" sz="1800" b="1" spc="-10" dirty="0">
                <a:latin typeface="Calibri"/>
                <a:cs typeface="Calibri"/>
              </a:rPr>
              <a:t>process </a:t>
            </a:r>
            <a:r>
              <a:rPr lang="en-US" sz="1800" b="1" spc="-5" dirty="0">
                <a:latin typeface="Calibri"/>
                <a:cs typeface="Calibri"/>
              </a:rPr>
              <a:t>of</a:t>
            </a:r>
            <a:r>
              <a:rPr lang="en-US" sz="1800" b="1" spc="-10" dirty="0">
                <a:latin typeface="Calibri"/>
                <a:cs typeface="Calibri"/>
              </a:rPr>
              <a:t> </a:t>
            </a:r>
            <a:r>
              <a:rPr lang="en-US" sz="1800" b="1" spc="-5" dirty="0">
                <a:latin typeface="Calibri"/>
                <a:cs typeface="Calibri"/>
              </a:rPr>
              <a:t>Random</a:t>
            </a:r>
            <a:r>
              <a:rPr lang="en-US" sz="1800" b="1" spc="-15" dirty="0">
                <a:latin typeface="Calibri"/>
                <a:cs typeface="Calibri"/>
              </a:rPr>
              <a:t> </a:t>
            </a:r>
            <a:r>
              <a:rPr lang="en-US" sz="1800" b="1" spc="-20" dirty="0">
                <a:latin typeface="Calibri"/>
                <a:cs typeface="Calibri"/>
              </a:rPr>
              <a:t>Forest</a:t>
            </a:r>
            <a:r>
              <a:rPr lang="en-US" sz="1800" b="1" spc="-10" dirty="0">
                <a:latin typeface="Calibri"/>
                <a:cs typeface="Calibri"/>
              </a:rPr>
              <a:t> </a:t>
            </a:r>
            <a:r>
              <a:rPr lang="en-US" sz="1800" b="1" spc="-5" dirty="0">
                <a:latin typeface="Calibri"/>
                <a:cs typeface="Calibri"/>
              </a:rPr>
              <a:t>Classifier</a:t>
            </a:r>
            <a:r>
              <a:rPr lang="en-US" sz="1800" b="1" spc="-10" dirty="0">
                <a:latin typeface="Calibri"/>
                <a:cs typeface="Calibri"/>
              </a:rPr>
              <a:t> </a:t>
            </a:r>
            <a:r>
              <a:rPr lang="en-US" sz="1800" b="1" dirty="0">
                <a:latin typeface="Calibri"/>
                <a:cs typeface="Calibri"/>
              </a:rPr>
              <a:t>:</a:t>
            </a:r>
            <a:endParaRPr lang="en-US" sz="1800" dirty="0">
              <a:latin typeface="Calibri"/>
              <a:cs typeface="Calibri"/>
            </a:endParaRPr>
          </a:p>
        </p:txBody>
      </p:sp>
    </p:spTree>
    <p:extLst>
      <p:ext uri="{BB962C8B-B14F-4D97-AF65-F5344CB8AC3E}">
        <p14:creationId xmlns:p14="http://schemas.microsoft.com/office/powerpoint/2010/main" val="418966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6E55-7050-4C07-C252-22BBE7674356}"/>
              </a:ext>
            </a:extLst>
          </p:cNvPr>
          <p:cNvSpPr>
            <a:spLocks noGrp="1"/>
          </p:cNvSpPr>
          <p:nvPr>
            <p:ph type="title"/>
          </p:nvPr>
        </p:nvSpPr>
        <p:spPr>
          <a:xfrm>
            <a:off x="2231136" y="0"/>
            <a:ext cx="7960548" cy="994299"/>
          </a:xfrm>
        </p:spPr>
        <p:txBody>
          <a:bodyPr>
            <a:noAutofit/>
          </a:bodyPr>
          <a:lstStyle/>
          <a:p>
            <a:r>
              <a:rPr lang="en-IN" sz="3600" b="1" spc="-10" dirty="0">
                <a:solidFill>
                  <a:srgbClr val="C00000"/>
                </a:solidFill>
                <a:latin typeface="Times New Roman" panose="02020603050405020304" pitchFamily="18" charset="0"/>
                <a:cs typeface="Times New Roman" panose="02020603050405020304" pitchFamily="18" charset="0"/>
              </a:rPr>
              <a:t>PROPOSED </a:t>
            </a:r>
            <a:r>
              <a:rPr lang="en-IN" sz="3600" b="1" spc="-5" dirty="0">
                <a:solidFill>
                  <a:srgbClr val="C00000"/>
                </a:solidFill>
                <a:latin typeface="Times New Roman" panose="02020603050405020304" pitchFamily="18" charset="0"/>
                <a:cs typeface="Times New Roman" panose="02020603050405020304" pitchFamily="18" charset="0"/>
              </a:rPr>
              <a:t>METHODS</a:t>
            </a:r>
            <a:r>
              <a:rPr lang="en-IN" sz="3600" b="1" spc="-10" dirty="0">
                <a:solidFill>
                  <a:srgbClr val="C00000"/>
                </a:solidFill>
                <a:latin typeface="Times New Roman" panose="02020603050405020304" pitchFamily="18" charset="0"/>
                <a:cs typeface="Times New Roman" panose="02020603050405020304" pitchFamily="18" charset="0"/>
              </a:rPr>
              <a:t> AND</a:t>
            </a:r>
            <a:r>
              <a:rPr lang="en-IN" sz="3600" b="1" spc="-15" dirty="0">
                <a:solidFill>
                  <a:srgbClr val="C00000"/>
                </a:solidFill>
                <a:latin typeface="Times New Roman" panose="02020603050405020304" pitchFamily="18" charset="0"/>
                <a:cs typeface="Times New Roman" panose="02020603050405020304" pitchFamily="18" charset="0"/>
              </a:rPr>
              <a:t> ALGORITHMS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4EC6C1-F8C6-F387-3044-F85234AB4CCA}"/>
              </a:ext>
            </a:extLst>
          </p:cNvPr>
          <p:cNvSpPr>
            <a:spLocks noGrp="1"/>
          </p:cNvSpPr>
          <p:nvPr>
            <p:ph idx="1"/>
          </p:nvPr>
        </p:nvSpPr>
        <p:spPr>
          <a:xfrm>
            <a:off x="435006" y="1164350"/>
            <a:ext cx="11461072" cy="5396248"/>
          </a:xfrm>
        </p:spPr>
        <p:txBody>
          <a:bodyPr>
            <a:normAutofit/>
          </a:bodyPr>
          <a:lstStyle/>
          <a:p>
            <a:pPr marL="0" indent="0">
              <a:lnSpc>
                <a:spcPct val="100000"/>
              </a:lnSpc>
              <a:spcBef>
                <a:spcPts val="100"/>
              </a:spcBef>
              <a:buNone/>
            </a:pPr>
            <a:r>
              <a:rPr lang="en-US" b="1" spc="-5" dirty="0">
                <a:latin typeface="Times New Roman" panose="02020603050405020304" pitchFamily="18" charset="0"/>
                <a:cs typeface="Times New Roman" panose="02020603050405020304" pitchFamily="18" charset="0"/>
              </a:rPr>
              <a:t>Support</a:t>
            </a:r>
            <a:r>
              <a:rPr lang="en-US" b="1" spc="-20" dirty="0">
                <a:latin typeface="Times New Roman" panose="02020603050405020304" pitchFamily="18" charset="0"/>
                <a:cs typeface="Times New Roman" panose="02020603050405020304" pitchFamily="18" charset="0"/>
              </a:rPr>
              <a:t> </a:t>
            </a:r>
            <a:r>
              <a:rPr lang="en-US" b="1" spc="-30" dirty="0">
                <a:latin typeface="Times New Roman" panose="02020603050405020304" pitchFamily="18" charset="0"/>
                <a:cs typeface="Times New Roman" panose="02020603050405020304" pitchFamily="18" charset="0"/>
              </a:rPr>
              <a:t>Vector</a:t>
            </a:r>
            <a:r>
              <a:rPr lang="en-US" b="1" spc="-15" dirty="0">
                <a:latin typeface="Times New Roman" panose="02020603050405020304" pitchFamily="18" charset="0"/>
                <a:cs typeface="Times New Roman" panose="02020603050405020304" pitchFamily="18" charset="0"/>
              </a:rPr>
              <a:t> </a:t>
            </a:r>
            <a:r>
              <a:rPr lang="en-US" b="1" spc="-10" dirty="0">
                <a:latin typeface="Times New Roman" panose="02020603050405020304" pitchFamily="18" charset="0"/>
                <a:cs typeface="Times New Roman" panose="02020603050405020304" pitchFamily="18" charset="0"/>
              </a:rPr>
              <a:t>Machine(SVM)</a:t>
            </a:r>
            <a:endParaRPr lang="en-US" dirty="0">
              <a:latin typeface="Times New Roman" panose="02020603050405020304" pitchFamily="18" charset="0"/>
              <a:cs typeface="Times New Roman" panose="02020603050405020304" pitchFamily="18" charset="0"/>
            </a:endParaRPr>
          </a:p>
          <a:p>
            <a:pPr marL="0" indent="0">
              <a:lnSpc>
                <a:spcPct val="100000"/>
              </a:lnSpc>
              <a:spcBef>
                <a:spcPts val="20"/>
              </a:spcBef>
              <a:buNone/>
            </a:pPr>
            <a:r>
              <a:rPr lang="en-US" spc="-5" dirty="0">
                <a:latin typeface="Times New Roman" panose="02020603050405020304" pitchFamily="18" charset="0"/>
                <a:cs typeface="Times New Roman" panose="02020603050405020304" pitchFamily="18" charset="0"/>
              </a:rPr>
              <a:t>The</a:t>
            </a:r>
            <a:r>
              <a:rPr lang="en-US" spc="-10" dirty="0">
                <a:latin typeface="Times New Roman" panose="02020603050405020304" pitchFamily="18" charset="0"/>
                <a:cs typeface="Times New Roman" panose="02020603050405020304" pitchFamily="18" charset="0"/>
              </a:rPr>
              <a:t> working</a:t>
            </a:r>
            <a:r>
              <a:rPr lang="en-US" spc="-5" dirty="0">
                <a:latin typeface="Times New Roman" panose="02020603050405020304" pitchFamily="18" charset="0"/>
                <a:cs typeface="Times New Roman" panose="02020603050405020304" pitchFamily="18" charset="0"/>
              </a:rPr>
              <a:t> of</a:t>
            </a:r>
            <a:r>
              <a:rPr lang="en-US" spc="-10" dirty="0">
                <a:latin typeface="Times New Roman" panose="02020603050405020304" pitchFamily="18" charset="0"/>
                <a:cs typeface="Times New Roman" panose="02020603050405020304" pitchFamily="18" charset="0"/>
              </a:rPr>
              <a:t> SVM</a:t>
            </a:r>
            <a:r>
              <a:rPr lang="en-US" spc="-5" dirty="0">
                <a:latin typeface="Times New Roman" panose="02020603050405020304" pitchFamily="18" charset="0"/>
                <a:cs typeface="Times New Roman" panose="02020603050405020304" pitchFamily="18" charset="0"/>
              </a:rPr>
              <a:t> classifier</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as</a:t>
            </a:r>
            <a:r>
              <a:rPr lang="en-US" spc="-10"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follows:</a:t>
            </a:r>
            <a:endParaRPr lang="en-US" dirty="0">
              <a:latin typeface="Times New Roman" panose="02020603050405020304" pitchFamily="18" charset="0"/>
              <a:cs typeface="Times New Roman" panose="02020603050405020304" pitchFamily="18" charset="0"/>
            </a:endParaRPr>
          </a:p>
          <a:p>
            <a:pPr marL="12700" marR="5080">
              <a:lnSpc>
                <a:spcPct val="100000"/>
              </a:lnSpc>
              <a:buSzPct val="94736"/>
              <a:buAutoNum type="romanLcPeriod"/>
              <a:tabLst>
                <a:tab pos="129539" algn="l"/>
              </a:tabLst>
            </a:pPr>
            <a:r>
              <a:rPr lang="en-US" spc="-35" dirty="0">
                <a:latin typeface="Times New Roman" panose="02020603050405020304" pitchFamily="18" charset="0"/>
                <a:cs typeface="Times New Roman" panose="02020603050405020304" pitchFamily="18" charset="0"/>
              </a:rPr>
              <a:t>We</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plot </a:t>
            </a:r>
            <a:r>
              <a:rPr lang="en-US" dirty="0">
                <a:latin typeface="Times New Roman" panose="02020603050405020304" pitchFamily="18" charset="0"/>
                <a:cs typeface="Times New Roman" panose="02020603050405020304" pitchFamily="18" charset="0"/>
              </a:rPr>
              <a:t>an</a:t>
            </a:r>
            <a:r>
              <a:rPr lang="en-US" spc="-5" dirty="0">
                <a:latin typeface="Times New Roman" panose="02020603050405020304" pitchFamily="18" charset="0"/>
                <a:cs typeface="Times New Roman" panose="02020603050405020304" pitchFamily="18" charset="0"/>
              </a:rPr>
              <a:t> n-dimensional space </a:t>
            </a:r>
            <a:r>
              <a:rPr lang="en-US" spc="-15" dirty="0">
                <a:latin typeface="Times New Roman" panose="02020603050405020304" pitchFamily="18" charset="0"/>
                <a:cs typeface="Times New Roman" panose="02020603050405020304" pitchFamily="18" charset="0"/>
              </a:rPr>
              <a:t>for</a:t>
            </a:r>
            <a:r>
              <a:rPr lang="en-US" spc="-5" dirty="0">
                <a:latin typeface="Times New Roman" panose="02020603050405020304" pitchFamily="18" charset="0"/>
                <a:cs typeface="Times New Roman" panose="02020603050405020304" pitchFamily="18" charset="0"/>
              </a:rPr>
              <a:t> each</a:t>
            </a:r>
            <a:r>
              <a:rPr lang="en-US" spc="-10"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data</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item</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where</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a:t>
            </a:r>
            <a:r>
              <a:rPr lang="en-US" spc="-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represents</a:t>
            </a:r>
            <a:r>
              <a:rPr lang="en-US" spc="-5" dirty="0">
                <a:latin typeface="Times New Roman" panose="02020603050405020304" pitchFamily="18" charset="0"/>
                <a:cs typeface="Times New Roman" panose="02020603050405020304" pitchFamily="18" charset="0"/>
              </a:rPr>
              <a:t> number</a:t>
            </a:r>
            <a:r>
              <a:rPr lang="en-US" spc="6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of </a:t>
            </a:r>
            <a:r>
              <a:rPr lang="en-US" spc="-415" dirty="0">
                <a:latin typeface="Times New Roman" panose="02020603050405020304" pitchFamily="18" charset="0"/>
                <a:cs typeface="Times New Roman" panose="02020603050405020304" pitchFamily="18" charset="0"/>
              </a:rPr>
              <a:t> </a:t>
            </a:r>
            <a:r>
              <a:rPr lang="en-US" spc="-15" dirty="0" err="1">
                <a:latin typeface="Times New Roman" panose="02020603050405020304" pitchFamily="18" charset="0"/>
                <a:cs typeface="Times New Roman" panose="02020603050405020304" pitchFamily="18" charset="0"/>
              </a:rPr>
              <a:t>features.Here</a:t>
            </a:r>
            <a:r>
              <a:rPr lang="en-US" spc="-10"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data</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item</a:t>
            </a:r>
            <a:r>
              <a:rPr lang="en-US" spc="-5" dirty="0">
                <a:latin typeface="Times New Roman" panose="02020603050405020304" pitchFamily="18" charset="0"/>
                <a:cs typeface="Times New Roman" panose="02020603050405020304" pitchFamily="18" charset="0"/>
              </a:rPr>
              <a:t> is </a:t>
            </a:r>
            <a:r>
              <a:rPr lang="en-US" spc="-15" dirty="0">
                <a:latin typeface="Times New Roman" panose="02020603050405020304" pitchFamily="18" charset="0"/>
                <a:cs typeface="Times New Roman" panose="02020603050405020304" pitchFamily="18" charset="0"/>
              </a:rPr>
              <a:t>represented</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point.</a:t>
            </a:r>
            <a:endParaRPr lang="en-US" dirty="0">
              <a:latin typeface="Times New Roman" panose="02020603050405020304" pitchFamily="18" charset="0"/>
              <a:cs typeface="Times New Roman" panose="02020603050405020304" pitchFamily="18" charset="0"/>
            </a:endParaRPr>
          </a:p>
          <a:p>
            <a:pPr marL="184150" indent="-172085">
              <a:lnSpc>
                <a:spcPct val="100000"/>
              </a:lnSpc>
              <a:buSzPct val="94736"/>
              <a:buAutoNum type="romanLcPeriod"/>
              <a:tabLst>
                <a:tab pos="184785" algn="l"/>
              </a:tabLst>
            </a:pPr>
            <a:r>
              <a:rPr lang="en-US" spc="-15" dirty="0">
                <a:latin typeface="Times New Roman" panose="02020603050405020304" pitchFamily="18" charset="0"/>
                <a:cs typeface="Times New Roman" panose="02020603050405020304" pitchFamily="18" charset="0"/>
              </a:rPr>
              <a:t>Every</a:t>
            </a:r>
            <a:r>
              <a:rPr lang="en-US" spc="-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coordinate</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represented</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value</a:t>
            </a:r>
            <a:r>
              <a:rPr lang="en-US" spc="-5" dirty="0">
                <a:latin typeface="Times New Roman" panose="02020603050405020304" pitchFamily="18" charset="0"/>
                <a:cs typeface="Times New Roman" panose="02020603050405020304" pitchFamily="18" charset="0"/>
              </a:rPr>
              <a:t> of</a:t>
            </a:r>
            <a:r>
              <a:rPr lang="en-US"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feature.</a:t>
            </a:r>
          </a:p>
          <a:p>
            <a:pPr marL="184150" indent="-172085">
              <a:lnSpc>
                <a:spcPct val="100000"/>
              </a:lnSpc>
              <a:buSzPct val="94736"/>
              <a:buAutoNum type="romanLcPeriod"/>
              <a:tabLst>
                <a:tab pos="184785" algn="l"/>
              </a:tabLst>
            </a:pPr>
            <a:endParaRPr lang="en-US" spc="-20" dirty="0">
              <a:latin typeface="Times New Roman" panose="02020603050405020304" pitchFamily="18" charset="0"/>
              <a:cs typeface="Times New Roman" panose="02020603050405020304" pitchFamily="18" charset="0"/>
            </a:endParaRPr>
          </a:p>
          <a:p>
            <a:pPr marL="184150" indent="-172085">
              <a:lnSpc>
                <a:spcPct val="100000"/>
              </a:lnSpc>
              <a:buSzPct val="94736"/>
              <a:buAutoNum type="romanLcPeriod"/>
              <a:tabLst>
                <a:tab pos="184785" algn="l"/>
              </a:tabLst>
            </a:pPr>
            <a:endParaRPr lang="en-US" spc="-20" dirty="0">
              <a:latin typeface="Times New Roman" panose="02020603050405020304" pitchFamily="18" charset="0"/>
              <a:cs typeface="Times New Roman" panose="02020603050405020304" pitchFamily="18" charset="0"/>
            </a:endParaRPr>
          </a:p>
          <a:p>
            <a:pPr marL="184150" indent="-172085">
              <a:lnSpc>
                <a:spcPct val="100000"/>
              </a:lnSpc>
              <a:buSzPct val="94736"/>
              <a:buAutoNum type="romanLcPeriod"/>
              <a:tabLst>
                <a:tab pos="184785" algn="l"/>
              </a:tabLst>
            </a:pPr>
            <a:endParaRPr lang="en-US" spc="-20" dirty="0">
              <a:latin typeface="Times New Roman" panose="02020603050405020304" pitchFamily="18" charset="0"/>
              <a:cs typeface="Times New Roman" panose="02020603050405020304" pitchFamily="18" charset="0"/>
            </a:endParaRPr>
          </a:p>
          <a:p>
            <a:pPr marL="184150" indent="-172085">
              <a:lnSpc>
                <a:spcPct val="100000"/>
              </a:lnSpc>
              <a:buSzPct val="94736"/>
              <a:buAutoNum type="romanLcPeriod"/>
              <a:tabLst>
                <a:tab pos="184785" algn="l"/>
              </a:tabLst>
            </a:pPr>
            <a:endParaRPr lang="en-US" dirty="0">
              <a:latin typeface="Times New Roman" panose="02020603050405020304" pitchFamily="18" charset="0"/>
              <a:cs typeface="Times New Roman" panose="02020603050405020304" pitchFamily="18" charset="0"/>
            </a:endParaRPr>
          </a:p>
          <a:p>
            <a:pPr marL="12700" marR="391160">
              <a:lnSpc>
                <a:spcPct val="100000"/>
              </a:lnSpc>
              <a:buSzPct val="94736"/>
              <a:buAutoNum type="romanLcPeriod"/>
              <a:tabLst>
                <a:tab pos="240029" algn="l"/>
              </a:tabLst>
            </a:pPr>
            <a:r>
              <a:rPr lang="en-US" spc="-5" dirty="0">
                <a:latin typeface="Times New Roman" panose="02020603050405020304" pitchFamily="18" charset="0"/>
                <a:cs typeface="Times New Roman" panose="02020603050405020304" pitchFamily="18" charset="0"/>
              </a:rPr>
              <a:t>The</a:t>
            </a:r>
            <a:r>
              <a:rPr lang="en-US" spc="-10" dirty="0">
                <a:latin typeface="Times New Roman" panose="02020603050405020304" pitchFamily="18" charset="0"/>
                <a:cs typeface="Times New Roman" panose="02020603050405020304" pitchFamily="18" charset="0"/>
              </a:rPr>
              <a:t> next</a:t>
            </a:r>
            <a:r>
              <a:rPr lang="en-US" spc="-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step</a:t>
            </a:r>
            <a:r>
              <a:rPr lang="en-US" spc="-5" dirty="0">
                <a:latin typeface="Times New Roman" panose="02020603050405020304" pitchFamily="18" charset="0"/>
                <a:cs typeface="Times New Roman" panose="02020603050405020304" pitchFamily="18" charset="0"/>
              </a:rPr>
              <a:t> is</a:t>
            </a:r>
            <a:r>
              <a:rPr lang="en-US" spc="-10" dirty="0">
                <a:latin typeface="Times New Roman" panose="02020603050405020304" pitchFamily="18" charset="0"/>
                <a:cs typeface="Times New Roman" panose="02020603050405020304" pitchFamily="18" charset="0"/>
              </a:rPr>
              <a:t> to</a:t>
            </a:r>
            <a:r>
              <a:rPr lang="en-US" spc="-5" dirty="0">
                <a:latin typeface="Times New Roman" panose="02020603050405020304" pitchFamily="18" charset="0"/>
                <a:cs typeface="Times New Roman" panose="02020603050405020304" pitchFamily="18" charset="0"/>
              </a:rPr>
              <a:t> find the </a:t>
            </a:r>
            <a:r>
              <a:rPr lang="en-US" spc="-10" dirty="0">
                <a:latin typeface="Times New Roman" panose="02020603050405020304" pitchFamily="18" charset="0"/>
                <a:cs typeface="Times New Roman" panose="02020603050405020304" pitchFamily="18" charset="0"/>
              </a:rPr>
              <a:t>hyperplane </a:t>
            </a:r>
            <a:r>
              <a:rPr lang="en-US" spc="-5" dirty="0">
                <a:latin typeface="Times New Roman" panose="02020603050405020304" pitchFamily="18" charset="0"/>
                <a:cs typeface="Times New Roman" panose="02020603050405020304" pitchFamily="18" charset="0"/>
              </a:rPr>
              <a:t>which </a:t>
            </a:r>
            <a:r>
              <a:rPr lang="en-US" spc="-15" dirty="0">
                <a:latin typeface="Times New Roman" panose="02020603050405020304" pitchFamily="18" charset="0"/>
                <a:cs typeface="Times New Roman" panose="02020603050405020304" pitchFamily="18" charset="0"/>
              </a:rPr>
              <a:t>differentiates</a:t>
            </a:r>
            <a:r>
              <a:rPr lang="en-US" spc="-5" dirty="0">
                <a:latin typeface="Times New Roman" panose="02020603050405020304" pitchFamily="18" charset="0"/>
                <a:cs typeface="Times New Roman" panose="02020603050405020304" pitchFamily="18" charset="0"/>
              </a:rPr>
              <a:t> the </a:t>
            </a:r>
            <a:r>
              <a:rPr lang="en-US" spc="-10" dirty="0">
                <a:latin typeface="Times New Roman" panose="02020603050405020304" pitchFamily="18" charset="0"/>
                <a:cs typeface="Times New Roman" panose="02020603050405020304" pitchFamily="18" charset="0"/>
              </a:rPr>
              <a:t>two </a:t>
            </a:r>
            <a:r>
              <a:rPr lang="en-US" spc="-5" dirty="0">
                <a:latin typeface="Times New Roman" panose="02020603050405020304" pitchFamily="18" charset="0"/>
                <a:cs typeface="Times New Roman" panose="02020603050405020304" pitchFamily="18" charset="0"/>
              </a:rPr>
              <a:t>classes. </a:t>
            </a:r>
            <a:r>
              <a:rPr lang="en-US"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For</a:t>
            </a:r>
            <a:r>
              <a:rPr lang="en-US" spc="-10" dirty="0">
                <a:latin typeface="Times New Roman" panose="02020603050405020304" pitchFamily="18" charset="0"/>
                <a:cs typeface="Times New Roman" panose="02020603050405020304" pitchFamily="18" charset="0"/>
              </a:rPr>
              <a:t> example</a:t>
            </a:r>
            <a:r>
              <a:rPr lang="en-US" spc="-5" dirty="0">
                <a:latin typeface="Times New Roman" panose="02020603050405020304" pitchFamily="18" charset="0"/>
                <a:cs typeface="Times New Roman" panose="02020603050405020304" pitchFamily="18" charset="0"/>
              </a:rPr>
              <a:t> in sub </a:t>
            </a:r>
            <a:r>
              <a:rPr lang="en-US" spc="-10" dirty="0">
                <a:latin typeface="Times New Roman" panose="02020603050405020304" pitchFamily="18" charset="0"/>
                <a:cs typeface="Times New Roman" panose="02020603050405020304" pitchFamily="18" charset="0"/>
              </a:rPr>
              <a:t>task</a:t>
            </a:r>
            <a:r>
              <a:rPr lang="en-US" spc="-5" dirty="0">
                <a:latin typeface="Times New Roman" panose="02020603050405020304" pitchFamily="18" charset="0"/>
                <a:cs typeface="Times New Roman" panose="02020603050405020304" pitchFamily="18" charset="0"/>
              </a:rPr>
              <a:t> -A</a:t>
            </a:r>
            <a:r>
              <a:rPr lang="en-US" spc="-10" dirty="0">
                <a:latin typeface="Times New Roman" panose="02020603050405020304" pitchFamily="18" charset="0"/>
                <a:cs typeface="Times New Roman" panose="02020603050405020304" pitchFamily="18" charset="0"/>
              </a:rPr>
              <a:t> there</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are</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two</a:t>
            </a:r>
            <a:r>
              <a:rPr lang="en-US" spc="-5" dirty="0">
                <a:latin typeface="Times New Roman" panose="02020603050405020304" pitchFamily="18" charset="0"/>
                <a:cs typeface="Times New Roman" panose="02020603050405020304" pitchFamily="18" charset="0"/>
              </a:rPr>
              <a:t> classes </a:t>
            </a:r>
            <a:r>
              <a:rPr lang="en-US" spc="-10" dirty="0">
                <a:latin typeface="Times New Roman" panose="02020603050405020304" pitchFamily="18" charset="0"/>
                <a:cs typeface="Times New Roman" panose="02020603050405020304" pitchFamily="18" charset="0"/>
              </a:rPr>
              <a:t>OFF(offensive)</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spc="-10"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NOT(not </a:t>
            </a:r>
            <a:r>
              <a:rPr lang="en-US" spc="-10"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offensive).Classification</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of</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tweets</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in</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every</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sub</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task</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is</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done</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by</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finding</a:t>
            </a:r>
            <a:r>
              <a:rPr lang="en-US" dirty="0">
                <a:latin typeface="Times New Roman" panose="02020603050405020304" pitchFamily="18" charset="0"/>
                <a:cs typeface="Times New Roman" panose="02020603050405020304" pitchFamily="18" charset="0"/>
              </a:rPr>
              <a:t> a</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suitable </a:t>
            </a:r>
            <a:r>
              <a:rPr lang="en-US" spc="-41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hyperplane </a:t>
            </a:r>
            <a:r>
              <a:rPr lang="en-US" spc="-5" dirty="0">
                <a:latin typeface="Times New Roman" panose="02020603050405020304" pitchFamily="18" charset="0"/>
                <a:cs typeface="Times New Roman" panose="02020603050405020304" pitchFamily="18" charset="0"/>
              </a:rPr>
              <a:t>which </a:t>
            </a:r>
            <a:r>
              <a:rPr lang="en-US" spc="-15" dirty="0">
                <a:latin typeface="Times New Roman" panose="02020603050405020304" pitchFamily="18" charset="0"/>
                <a:cs typeface="Times New Roman" panose="02020603050405020304" pitchFamily="18" charset="0"/>
              </a:rPr>
              <a:t>separates</a:t>
            </a:r>
            <a:r>
              <a:rPr lang="en-US" spc="-5" dirty="0">
                <a:latin typeface="Times New Roman" panose="02020603050405020304" pitchFamily="18" charset="0"/>
                <a:cs typeface="Times New Roman" panose="02020603050405020304" pitchFamily="18" charset="0"/>
              </a:rPr>
              <a:t> both the classes.</a:t>
            </a:r>
            <a:endParaRPr lang="en-US" dirty="0">
              <a:latin typeface="Times New Roman" panose="02020603050405020304" pitchFamily="18" charset="0"/>
              <a:cs typeface="Times New Roman" panose="02020603050405020304" pitchFamily="18" charset="0"/>
            </a:endParaRPr>
          </a:p>
          <a:p>
            <a:pPr marL="12700" marR="38100" indent="53975">
              <a:lnSpc>
                <a:spcPct val="100000"/>
              </a:lnSpc>
              <a:buSzPct val="94736"/>
              <a:buAutoNum type="romanLcPeriod"/>
              <a:tabLst>
                <a:tab pos="273685" algn="l"/>
              </a:tabLst>
            </a:pPr>
            <a:r>
              <a:rPr lang="en-US" spc="-5" dirty="0">
                <a:latin typeface="Times New Roman" panose="02020603050405020304" pitchFamily="18" charset="0"/>
                <a:cs typeface="Times New Roman" panose="02020603050405020304" pitchFamily="18" charset="0"/>
              </a:rPr>
              <a:t>The </a:t>
            </a:r>
            <a:r>
              <a:rPr lang="en-US" spc="-10" dirty="0">
                <a:latin typeface="Times New Roman" panose="02020603050405020304" pitchFamily="18" charset="0"/>
                <a:cs typeface="Times New Roman" panose="02020603050405020304" pitchFamily="18" charset="0"/>
              </a:rPr>
              <a:t>best</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hyperplane</a:t>
            </a:r>
            <a:r>
              <a:rPr lang="en-US" spc="-5" dirty="0">
                <a:latin typeface="Times New Roman" panose="02020603050405020304" pitchFamily="18" charset="0"/>
                <a:cs typeface="Times New Roman" panose="02020603050405020304" pitchFamily="18" charset="0"/>
              </a:rPr>
              <a:t> is</a:t>
            </a:r>
            <a:r>
              <a:rPr lang="en-US"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found</a:t>
            </a:r>
            <a:r>
              <a:rPr lang="en-US" spc="-5" dirty="0">
                <a:latin typeface="Times New Roman" panose="02020603050405020304" pitchFamily="18" charset="0"/>
                <a:cs typeface="Times New Roman" panose="02020603050405020304" pitchFamily="18" charset="0"/>
              </a:rPr>
              <a:t> such </a:t>
            </a:r>
            <a:r>
              <a:rPr lang="en-US" spc="-10" dirty="0">
                <a:latin typeface="Times New Roman" panose="02020603050405020304" pitchFamily="18" charset="0"/>
                <a:cs typeface="Times New Roman" panose="02020603050405020304" pitchFamily="18" charset="0"/>
              </a:rPr>
              <a:t>that</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the plane has </a:t>
            </a:r>
            <a:r>
              <a:rPr lang="en-US" spc="-10" dirty="0">
                <a:latin typeface="Times New Roman" panose="02020603050405020304" pitchFamily="18" charset="0"/>
                <a:cs typeface="Times New Roman" panose="02020603050405020304" pitchFamily="18" charset="0"/>
              </a:rPr>
              <a:t>maximum</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margin</a:t>
            </a:r>
            <a:r>
              <a:rPr lang="en-US" spc="-5" dirty="0">
                <a:latin typeface="Times New Roman" panose="02020603050405020304" pitchFamily="18" charset="0"/>
                <a:cs typeface="Times New Roman" panose="02020603050405020304" pitchFamily="18" charset="0"/>
              </a:rPr>
              <a:t> which </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means it has</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maximum</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distance</a:t>
            </a:r>
            <a:r>
              <a:rPr lang="en-US"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from</a:t>
            </a:r>
            <a:r>
              <a:rPr lang="en-US" spc="-5" dirty="0">
                <a:latin typeface="Times New Roman" panose="02020603050405020304" pitchFamily="18" charset="0"/>
                <a:cs typeface="Times New Roman" panose="02020603050405020304" pitchFamily="18" charset="0"/>
              </a:rPr>
              <a:t> both</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the </a:t>
            </a:r>
            <a:r>
              <a:rPr lang="en-US" spc="-10" dirty="0" err="1">
                <a:latin typeface="Times New Roman" panose="02020603050405020304" pitchFamily="18" charset="0"/>
                <a:cs typeface="Times New Roman" panose="02020603050405020304" pitchFamily="18" charset="0"/>
              </a:rPr>
              <a:t>classes.Points</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that</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fall</a:t>
            </a:r>
            <a:r>
              <a:rPr lang="en-US" spc="-5" dirty="0">
                <a:latin typeface="Times New Roman" panose="02020603050405020304" pitchFamily="18" charset="0"/>
                <a:cs typeface="Times New Roman" panose="02020603050405020304" pitchFamily="18" charset="0"/>
              </a:rPr>
              <a:t> on</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the either </a:t>
            </a:r>
            <a:r>
              <a:rPr lang="en-US" spc="-4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side</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of plane </a:t>
            </a:r>
            <a:r>
              <a:rPr lang="en-US" spc="-10" dirty="0">
                <a:latin typeface="Times New Roman" panose="02020603050405020304" pitchFamily="18" charset="0"/>
                <a:cs typeface="Times New Roman" panose="02020603050405020304" pitchFamily="18" charset="0"/>
              </a:rPr>
              <a:t>can</a:t>
            </a:r>
            <a:r>
              <a:rPr lang="en-US" spc="-5" dirty="0">
                <a:latin typeface="Times New Roman" panose="02020603050405020304" pitchFamily="18" charset="0"/>
                <a:cs typeface="Times New Roman" panose="02020603050405020304" pitchFamily="18" charset="0"/>
              </a:rPr>
              <a:t> be </a:t>
            </a:r>
            <a:r>
              <a:rPr lang="en-US" spc="-10" dirty="0">
                <a:latin typeface="Times New Roman" panose="02020603050405020304" pitchFamily="18" charset="0"/>
                <a:cs typeface="Times New Roman" panose="02020603050405020304" pitchFamily="18" charset="0"/>
              </a:rPr>
              <a:t>grouped</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a:t>
            </a:r>
            <a:r>
              <a:rPr lang="en-US" spc="-5"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different</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classes</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object 6">
            <a:extLst>
              <a:ext uri="{FF2B5EF4-FFF2-40B4-BE49-F238E27FC236}">
                <a16:creationId xmlns:a16="http://schemas.microsoft.com/office/drawing/2014/main" id="{1F3C84D7-615E-8B2C-A122-18EAAAA01760}"/>
              </a:ext>
            </a:extLst>
          </p:cNvPr>
          <p:cNvPicPr/>
          <p:nvPr/>
        </p:nvPicPr>
        <p:blipFill>
          <a:blip r:embed="rId2" cstate="print"/>
          <a:stretch>
            <a:fillRect/>
          </a:stretch>
        </p:blipFill>
        <p:spPr>
          <a:xfrm>
            <a:off x="6096001" y="2183907"/>
            <a:ext cx="5085562" cy="2364526"/>
          </a:xfrm>
          <a:prstGeom prst="rect">
            <a:avLst/>
          </a:prstGeom>
        </p:spPr>
      </p:pic>
    </p:spTree>
    <p:extLst>
      <p:ext uri="{BB962C8B-B14F-4D97-AF65-F5344CB8AC3E}">
        <p14:creationId xmlns:p14="http://schemas.microsoft.com/office/powerpoint/2010/main" val="2358314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79153-CB44-729F-736D-739A5FD01DEC}"/>
              </a:ext>
            </a:extLst>
          </p:cNvPr>
          <p:cNvSpPr>
            <a:spLocks noGrp="1"/>
          </p:cNvSpPr>
          <p:nvPr>
            <p:ph type="title"/>
          </p:nvPr>
        </p:nvSpPr>
        <p:spPr>
          <a:xfrm>
            <a:off x="2050742" y="68048"/>
            <a:ext cx="8673482" cy="1188720"/>
          </a:xfrm>
        </p:spPr>
        <p:txBody>
          <a:bodyPr>
            <a:noAutofit/>
          </a:bodyPr>
          <a:lstStyle/>
          <a:p>
            <a:r>
              <a:rPr lang="en-IN" sz="3600" b="1" spc="-10" dirty="0">
                <a:solidFill>
                  <a:srgbClr val="C00000"/>
                </a:solidFill>
                <a:latin typeface="Times New Roman" panose="02020603050405020304" pitchFamily="18" charset="0"/>
                <a:cs typeface="Times New Roman" panose="02020603050405020304" pitchFamily="18" charset="0"/>
              </a:rPr>
              <a:t>PROPOSED </a:t>
            </a:r>
            <a:r>
              <a:rPr lang="en-IN" sz="3600" b="1" spc="-5" dirty="0">
                <a:solidFill>
                  <a:srgbClr val="C00000"/>
                </a:solidFill>
                <a:latin typeface="Times New Roman" panose="02020603050405020304" pitchFamily="18" charset="0"/>
                <a:cs typeface="Times New Roman" panose="02020603050405020304" pitchFamily="18" charset="0"/>
              </a:rPr>
              <a:t>METHODS</a:t>
            </a:r>
            <a:r>
              <a:rPr lang="en-IN" sz="3600" b="1" spc="-10" dirty="0">
                <a:solidFill>
                  <a:srgbClr val="C00000"/>
                </a:solidFill>
                <a:latin typeface="Times New Roman" panose="02020603050405020304" pitchFamily="18" charset="0"/>
                <a:cs typeface="Times New Roman" panose="02020603050405020304" pitchFamily="18" charset="0"/>
              </a:rPr>
              <a:t> AND</a:t>
            </a:r>
            <a:r>
              <a:rPr lang="en-IN" sz="3600" b="1" spc="-15" dirty="0">
                <a:solidFill>
                  <a:srgbClr val="C00000"/>
                </a:solidFill>
                <a:latin typeface="Times New Roman" panose="02020603050405020304" pitchFamily="18" charset="0"/>
                <a:cs typeface="Times New Roman" panose="02020603050405020304" pitchFamily="18" charset="0"/>
              </a:rPr>
              <a:t> ALGORITHMS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B192D29-C11D-F1E9-54EF-87C8A71461BD}"/>
              </a:ext>
            </a:extLst>
          </p:cNvPr>
          <p:cNvSpPr>
            <a:spLocks noGrp="1"/>
          </p:cNvSpPr>
          <p:nvPr>
            <p:ph idx="1"/>
          </p:nvPr>
        </p:nvSpPr>
        <p:spPr>
          <a:xfrm>
            <a:off x="372860" y="1475070"/>
            <a:ext cx="11603115" cy="5023384"/>
          </a:xfrm>
        </p:spPr>
        <p:txBody>
          <a:bodyPr/>
          <a:lstStyle/>
          <a:p>
            <a:pPr marL="251459" indent="0">
              <a:lnSpc>
                <a:spcPct val="100000"/>
              </a:lnSpc>
              <a:spcBef>
                <a:spcPts val="100"/>
              </a:spcBef>
              <a:buNone/>
            </a:pPr>
            <a:r>
              <a:rPr lang="en-US" b="1" spc="-10" dirty="0">
                <a:latin typeface="Times New Roman" panose="02020603050405020304" pitchFamily="18" charset="0"/>
                <a:cs typeface="Times New Roman" panose="02020603050405020304" pitchFamily="18" charset="0"/>
              </a:rPr>
              <a:t>Naive</a:t>
            </a:r>
            <a:r>
              <a:rPr lang="en-US" b="1" spc="-30" dirty="0">
                <a:latin typeface="Times New Roman" panose="02020603050405020304" pitchFamily="18" charset="0"/>
                <a:cs typeface="Times New Roman" panose="02020603050405020304" pitchFamily="18" charset="0"/>
              </a:rPr>
              <a:t> </a:t>
            </a:r>
            <a:r>
              <a:rPr lang="en-US" b="1" spc="-20" dirty="0">
                <a:latin typeface="Times New Roman" panose="02020603050405020304" pitchFamily="18" charset="0"/>
                <a:cs typeface="Times New Roman" panose="02020603050405020304" pitchFamily="18" charset="0"/>
              </a:rPr>
              <a:t>Bayes</a:t>
            </a:r>
            <a:r>
              <a:rPr lang="en-US" b="1" spc="-25" dirty="0">
                <a:latin typeface="Times New Roman" panose="02020603050405020304" pitchFamily="18" charset="0"/>
                <a:cs typeface="Times New Roman" panose="02020603050405020304" pitchFamily="18" charset="0"/>
              </a:rPr>
              <a:t> </a:t>
            </a:r>
            <a:r>
              <a:rPr lang="en-US" b="1" spc="-5" dirty="0">
                <a:latin typeface="Times New Roman" panose="02020603050405020304" pitchFamily="18" charset="0"/>
                <a:cs typeface="Times New Roman" panose="02020603050405020304" pitchFamily="18" charset="0"/>
              </a:rPr>
              <a:t>Classifier</a:t>
            </a:r>
          </a:p>
          <a:p>
            <a:pPr marL="480059" marR="5080">
              <a:lnSpc>
                <a:spcPct val="100000"/>
              </a:lnSpc>
              <a:spcBef>
                <a:spcPts val="20"/>
              </a:spcBef>
            </a:pPr>
            <a:r>
              <a:rPr lang="en-US" sz="1800" b="0" spc="-10" dirty="0">
                <a:latin typeface="Times New Roman" panose="02020603050405020304" pitchFamily="18" charset="0"/>
                <a:cs typeface="Times New Roman" panose="02020603050405020304" pitchFamily="18" charset="0"/>
              </a:rPr>
              <a:t>Naive</a:t>
            </a:r>
            <a:r>
              <a:rPr lang="en-US" sz="1800" b="0" spc="-5" dirty="0">
                <a:latin typeface="Times New Roman" panose="02020603050405020304" pitchFamily="18" charset="0"/>
                <a:cs typeface="Times New Roman" panose="02020603050405020304" pitchFamily="18" charset="0"/>
              </a:rPr>
              <a:t> </a:t>
            </a:r>
            <a:r>
              <a:rPr lang="en-US" sz="1800" b="0" spc="-15" dirty="0">
                <a:latin typeface="Times New Roman" panose="02020603050405020304" pitchFamily="18" charset="0"/>
                <a:cs typeface="Times New Roman" panose="02020603050405020304" pitchFamily="18" charset="0"/>
              </a:rPr>
              <a:t>bayes</a:t>
            </a:r>
            <a:r>
              <a:rPr lang="en-US" sz="1800" b="0" spc="-5" dirty="0">
                <a:latin typeface="Times New Roman" panose="02020603050405020304" pitchFamily="18" charset="0"/>
                <a:cs typeface="Times New Roman" panose="02020603050405020304" pitchFamily="18" charset="0"/>
              </a:rPr>
              <a:t> classifier is </a:t>
            </a:r>
            <a:r>
              <a:rPr lang="en-US" sz="1800" b="0" spc="-15" dirty="0">
                <a:latin typeface="Times New Roman" panose="02020603050405020304" pitchFamily="18" charset="0"/>
                <a:cs typeface="Times New Roman" panose="02020603050405020304" pitchFamily="18" charset="0"/>
              </a:rPr>
              <a:t>easy</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to</a:t>
            </a:r>
            <a:r>
              <a:rPr lang="en-US" sz="1800" b="0" spc="-5" dirty="0">
                <a:latin typeface="Times New Roman" panose="02020603050405020304" pitchFamily="18" charset="0"/>
                <a:cs typeface="Times New Roman" panose="02020603050405020304" pitchFamily="18" charset="0"/>
              </a:rPr>
              <a:t> build algorithm which is based on </a:t>
            </a:r>
            <a:r>
              <a:rPr lang="en-US" sz="1800" b="0" spc="-15" dirty="0">
                <a:latin typeface="Times New Roman" panose="02020603050405020304" pitchFamily="18" charset="0"/>
                <a:cs typeface="Times New Roman" panose="02020603050405020304" pitchFamily="18" charset="0"/>
              </a:rPr>
              <a:t>bayes</a:t>
            </a:r>
            <a:r>
              <a:rPr lang="en-US" sz="1800" b="0" spc="-5" dirty="0">
                <a:latin typeface="Times New Roman" panose="02020603050405020304" pitchFamily="18" charset="0"/>
                <a:cs typeface="Times New Roman" panose="02020603050405020304" pitchFamily="18" charset="0"/>
              </a:rPr>
              <a:t> </a:t>
            </a:r>
            <a:r>
              <a:rPr lang="en-US" sz="1800" b="0" spc="-10" dirty="0" err="1">
                <a:latin typeface="Times New Roman" panose="02020603050405020304" pitchFamily="18" charset="0"/>
                <a:cs typeface="Times New Roman" panose="02020603050405020304" pitchFamily="18" charset="0"/>
              </a:rPr>
              <a:t>theorem.It</a:t>
            </a:r>
            <a:r>
              <a:rPr lang="en-US" sz="1800" b="0" spc="-10" dirty="0">
                <a:latin typeface="Times New Roman" panose="02020603050405020304" pitchFamily="18" charset="0"/>
                <a:cs typeface="Times New Roman" panose="02020603050405020304" pitchFamily="18" charset="0"/>
              </a:rPr>
              <a:t> </a:t>
            </a:r>
            <a:r>
              <a:rPr lang="en-US" sz="1800" b="0" spc="-415"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is</a:t>
            </a:r>
            <a:r>
              <a:rPr lang="en-US" sz="1800" b="0" spc="-1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used </a:t>
            </a:r>
            <a:r>
              <a:rPr lang="en-US" sz="1800" b="0" spc="-15" dirty="0">
                <a:latin typeface="Times New Roman" panose="02020603050405020304" pitchFamily="18" charset="0"/>
                <a:cs typeface="Times New Roman" panose="02020603050405020304" pitchFamily="18" charset="0"/>
              </a:rPr>
              <a:t>for</a:t>
            </a:r>
            <a:r>
              <a:rPr lang="en-US" sz="1800" b="0" spc="-5" dirty="0">
                <a:latin typeface="Times New Roman" panose="02020603050405020304" pitchFamily="18" charset="0"/>
                <a:cs typeface="Times New Roman" panose="02020603050405020304" pitchFamily="18" charset="0"/>
              </a:rPr>
              <a:t> building </a:t>
            </a:r>
            <a:r>
              <a:rPr lang="en-US" sz="1800" b="0" spc="-20" dirty="0">
                <a:latin typeface="Times New Roman" panose="02020603050405020304" pitchFamily="18" charset="0"/>
                <a:cs typeface="Times New Roman" panose="02020603050405020304" pitchFamily="18" charset="0"/>
              </a:rPr>
              <a:t>fast</a:t>
            </a:r>
            <a:r>
              <a:rPr lang="en-US" sz="1800" b="0" spc="-5" dirty="0">
                <a:latin typeface="Times New Roman" panose="02020603050405020304" pitchFamily="18" charset="0"/>
                <a:cs typeface="Times New Roman" panose="02020603050405020304" pitchFamily="18" charset="0"/>
              </a:rPr>
              <a:t> machine</a:t>
            </a:r>
            <a:r>
              <a:rPr lang="en-US" sz="1800" b="0" spc="-1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learning models which </a:t>
            </a:r>
            <a:r>
              <a:rPr lang="en-US" sz="1800" b="0" spc="-20" dirty="0">
                <a:latin typeface="Times New Roman" panose="02020603050405020304" pitchFamily="18" charset="0"/>
                <a:cs typeface="Times New Roman" panose="02020603050405020304" pitchFamily="18" charset="0"/>
              </a:rPr>
              <a:t>make</a:t>
            </a:r>
            <a:r>
              <a:rPr lang="en-US" sz="1800" b="0" spc="-10" dirty="0">
                <a:latin typeface="Times New Roman" panose="02020603050405020304" pitchFamily="18" charset="0"/>
                <a:cs typeface="Times New Roman" panose="02020603050405020304" pitchFamily="18" charset="0"/>
              </a:rPr>
              <a:t> </a:t>
            </a:r>
            <a:r>
              <a:rPr lang="en-US" sz="1800" b="0" spc="-15" dirty="0">
                <a:latin typeface="Times New Roman" panose="02020603050405020304" pitchFamily="18" charset="0"/>
                <a:cs typeface="Times New Roman" panose="02020603050405020304" pitchFamily="18" charset="0"/>
              </a:rPr>
              <a:t>quicker </a:t>
            </a:r>
            <a:r>
              <a:rPr lang="en-US" sz="1800" b="0" spc="-10" dirty="0">
                <a:latin typeface="Times New Roman" panose="02020603050405020304" pitchFamily="18" charset="0"/>
                <a:cs typeface="Times New Roman" panose="02020603050405020304" pitchFamily="18" charset="0"/>
              </a:rPr>
              <a:t> </a:t>
            </a:r>
            <a:r>
              <a:rPr lang="en-US" sz="1800" b="0" spc="-20" dirty="0" err="1">
                <a:latin typeface="Times New Roman" panose="02020603050405020304" pitchFamily="18" charset="0"/>
                <a:cs typeface="Times New Roman" panose="02020603050405020304" pitchFamily="18" charset="0"/>
              </a:rPr>
              <a:t>predictions.The</a:t>
            </a:r>
            <a:r>
              <a:rPr lang="en-US" sz="1800" b="0" spc="-5" dirty="0">
                <a:latin typeface="Times New Roman" panose="02020603050405020304" pitchFamily="18" charset="0"/>
                <a:cs typeface="Times New Roman" panose="02020603050405020304" pitchFamily="18" charset="0"/>
              </a:rPr>
              <a:t> main</a:t>
            </a:r>
            <a:r>
              <a:rPr lang="en-US" sz="1800" b="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assumption</a:t>
            </a:r>
            <a:r>
              <a:rPr lang="en-US" sz="1800" b="0"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to</a:t>
            </a:r>
            <a:r>
              <a:rPr lang="en-US" sz="1800" b="0"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work</a:t>
            </a:r>
            <a:r>
              <a:rPr lang="en-US" sz="1800" b="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with</a:t>
            </a:r>
            <a:r>
              <a:rPr lang="en-US" sz="1800" b="0"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naive</a:t>
            </a:r>
            <a:r>
              <a:rPr lang="en-US" sz="1800" b="0" dirty="0">
                <a:latin typeface="Times New Roman" panose="02020603050405020304" pitchFamily="18" charset="0"/>
                <a:cs typeface="Times New Roman" panose="02020603050405020304" pitchFamily="18" charset="0"/>
              </a:rPr>
              <a:t> </a:t>
            </a:r>
            <a:r>
              <a:rPr lang="en-US" sz="1800" b="0" spc="-15" dirty="0">
                <a:latin typeface="Times New Roman" panose="02020603050405020304" pitchFamily="18" charset="0"/>
                <a:cs typeface="Times New Roman" panose="02020603050405020304" pitchFamily="18" charset="0"/>
              </a:rPr>
              <a:t>bayes</a:t>
            </a:r>
            <a:r>
              <a:rPr lang="en-US" sz="1800" b="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classifier</a:t>
            </a:r>
            <a:r>
              <a:rPr lang="en-US" sz="1800" b="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is</a:t>
            </a:r>
            <a:r>
              <a:rPr lang="en-US" sz="1800" b="0"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that</a:t>
            </a:r>
            <a:r>
              <a:rPr lang="en-US" sz="1800" b="0"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every </a:t>
            </a:r>
            <a:r>
              <a:rPr lang="en-US" sz="1800" b="0" spc="-5" dirty="0">
                <a:latin typeface="Times New Roman" panose="02020603050405020304" pitchFamily="18" charset="0"/>
                <a:cs typeface="Times New Roman" panose="02020603050405020304" pitchFamily="18" charset="0"/>
              </a:rPr>
              <a:t> pair of </a:t>
            </a:r>
            <a:r>
              <a:rPr lang="en-US" sz="1800" b="0" spc="-15" dirty="0">
                <a:latin typeface="Times New Roman" panose="02020603050405020304" pitchFamily="18" charset="0"/>
                <a:cs typeface="Times New Roman" panose="02020603050405020304" pitchFamily="18" charset="0"/>
              </a:rPr>
              <a:t>features</a:t>
            </a:r>
            <a:r>
              <a:rPr lang="en-US" sz="1800" b="0" spc="-5" dirty="0">
                <a:latin typeface="Times New Roman" panose="02020603050405020304" pitchFamily="18" charset="0"/>
                <a:cs typeface="Times New Roman" panose="02020603050405020304" pitchFamily="18" charset="0"/>
              </a:rPr>
              <a:t> being classified</a:t>
            </a:r>
            <a:r>
              <a:rPr lang="en-US" sz="1800" b="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is </a:t>
            </a:r>
            <a:r>
              <a:rPr lang="en-US" sz="1800" b="0" spc="-10" dirty="0">
                <a:latin typeface="Times New Roman" panose="02020603050405020304" pitchFamily="18" charset="0"/>
                <a:cs typeface="Times New Roman" panose="02020603050405020304" pitchFamily="18" charset="0"/>
              </a:rPr>
              <a:t>independent</a:t>
            </a:r>
            <a:r>
              <a:rPr lang="en-US" sz="1800" b="0" spc="-5" dirty="0">
                <a:latin typeface="Times New Roman" panose="02020603050405020304" pitchFamily="18" charset="0"/>
                <a:cs typeface="Times New Roman" panose="02020603050405020304" pitchFamily="18" charset="0"/>
              </a:rPr>
              <a:t> of each</a:t>
            </a:r>
            <a:r>
              <a:rPr lang="en-US" sz="1800" b="0" dirty="0">
                <a:latin typeface="Times New Roman" panose="02020603050405020304" pitchFamily="18" charset="0"/>
                <a:cs typeface="Times New Roman" panose="02020603050405020304" pitchFamily="18" charset="0"/>
              </a:rPr>
              <a:t> </a:t>
            </a:r>
            <a:r>
              <a:rPr lang="en-US" sz="1800" b="0" spc="-40" dirty="0">
                <a:latin typeface="Times New Roman" panose="02020603050405020304" pitchFamily="18" charset="0"/>
                <a:cs typeface="Times New Roman" panose="02020603050405020304" pitchFamily="18" charset="0"/>
              </a:rPr>
              <a:t>other.</a:t>
            </a:r>
            <a:r>
              <a:rPr lang="en-US" sz="1800" b="0" spc="-5" dirty="0">
                <a:latin typeface="Times New Roman" panose="02020603050405020304" pitchFamily="18" charset="0"/>
                <a:cs typeface="Times New Roman" panose="02020603050405020304" pitchFamily="18" charset="0"/>
              </a:rPr>
              <a:t> It is </a:t>
            </a:r>
            <a:r>
              <a:rPr lang="en-US" sz="1800" b="0" dirty="0">
                <a:latin typeface="Times New Roman" panose="02020603050405020304" pitchFamily="18" charset="0"/>
                <a:cs typeface="Times New Roman" panose="02020603050405020304" pitchFamily="18" charset="0"/>
              </a:rPr>
              <a:t>also </a:t>
            </a:r>
            <a:r>
              <a:rPr lang="en-US" sz="1800" b="0" spc="-5" dirty="0">
                <a:latin typeface="Times New Roman" panose="02020603050405020304" pitchFamily="18" charset="0"/>
                <a:cs typeface="Times New Roman" panose="02020603050405020304" pitchFamily="18" charset="0"/>
              </a:rPr>
              <a:t>called </a:t>
            </a:r>
            <a:r>
              <a:rPr lang="en-US" sz="1800" b="0" dirty="0">
                <a:latin typeface="Times New Roman" panose="02020603050405020304" pitchFamily="18" charset="0"/>
                <a:cs typeface="Times New Roman" panose="02020603050405020304" pitchFamily="18" charset="0"/>
              </a:rPr>
              <a:t>as </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probabilistic</a:t>
            </a:r>
            <a:r>
              <a:rPr lang="en-US" sz="1800" b="0" spc="-5" dirty="0">
                <a:latin typeface="Times New Roman" panose="02020603050405020304" pitchFamily="18" charset="0"/>
                <a:cs typeface="Times New Roman" panose="02020603050405020304" pitchFamily="18" charset="0"/>
              </a:rPr>
              <a:t> classifier </a:t>
            </a:r>
            <a:r>
              <a:rPr lang="en-US" sz="1800" b="0" dirty="0">
                <a:latin typeface="Times New Roman" panose="02020603050405020304" pitchFamily="18" charset="0"/>
                <a:cs typeface="Times New Roman" panose="02020603050405020304" pitchFamily="18" charset="0"/>
              </a:rPr>
              <a:t>as </a:t>
            </a:r>
            <a:r>
              <a:rPr lang="en-US" sz="1800" b="0" spc="-5" dirty="0">
                <a:latin typeface="Times New Roman" panose="02020603050405020304" pitchFamily="18" charset="0"/>
                <a:cs typeface="Times New Roman" panose="02020603050405020304" pitchFamily="18" charset="0"/>
              </a:rPr>
              <a:t>it </a:t>
            </a:r>
            <a:r>
              <a:rPr lang="en-US" sz="1800" b="0" spc="-10" dirty="0">
                <a:latin typeface="Times New Roman" panose="02020603050405020304" pitchFamily="18" charset="0"/>
                <a:cs typeface="Times New Roman" panose="02020603050405020304" pitchFamily="18" charset="0"/>
              </a:rPr>
              <a:t>calculates</a:t>
            </a:r>
            <a:r>
              <a:rPr lang="en-US" sz="1800" b="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the </a:t>
            </a:r>
            <a:r>
              <a:rPr lang="en-US" sz="1800" b="0" spc="-10" dirty="0">
                <a:latin typeface="Times New Roman" panose="02020603050405020304" pitchFamily="18" charset="0"/>
                <a:cs typeface="Times New Roman" panose="02020603050405020304" pitchFamily="18" charset="0"/>
              </a:rPr>
              <a:t>probability</a:t>
            </a:r>
            <a:r>
              <a:rPr lang="en-US" sz="1800" b="0" dirty="0">
                <a:latin typeface="Times New Roman" panose="02020603050405020304" pitchFamily="18" charset="0"/>
                <a:cs typeface="Times New Roman" panose="02020603050405020304" pitchFamily="18" charset="0"/>
              </a:rPr>
              <a:t> </a:t>
            </a:r>
            <a:r>
              <a:rPr lang="en-US" sz="1800" b="0" spc="-15" dirty="0">
                <a:latin typeface="Times New Roman" panose="02020603050405020304" pitchFamily="18" charset="0"/>
                <a:cs typeface="Times New Roman" panose="02020603050405020304" pitchFamily="18" charset="0"/>
              </a:rPr>
              <a:t>for</a:t>
            </a:r>
            <a:r>
              <a:rPr lang="en-US" sz="1800" b="0" spc="-5" dirty="0">
                <a:latin typeface="Times New Roman" panose="02020603050405020304" pitchFamily="18" charset="0"/>
                <a:cs typeface="Times New Roman" panose="02020603050405020304" pitchFamily="18" charset="0"/>
              </a:rPr>
              <a:t> </a:t>
            </a:r>
            <a:r>
              <a:rPr lang="en-US" sz="1800" b="0" spc="-10" dirty="0" err="1">
                <a:latin typeface="Times New Roman" panose="02020603050405020304" pitchFamily="18" charset="0"/>
                <a:cs typeface="Times New Roman" panose="02020603050405020304" pitchFamily="18" charset="0"/>
              </a:rPr>
              <a:t>prediction.Naive</a:t>
            </a:r>
            <a:r>
              <a:rPr lang="en-US" sz="1800" b="0" dirty="0">
                <a:latin typeface="Times New Roman" panose="02020603050405020304" pitchFamily="18" charset="0"/>
                <a:cs typeface="Times New Roman" panose="02020603050405020304" pitchFamily="18" charset="0"/>
              </a:rPr>
              <a:t> </a:t>
            </a:r>
            <a:r>
              <a:rPr lang="en-US" sz="1800" b="0" spc="-15" dirty="0">
                <a:latin typeface="Times New Roman" panose="02020603050405020304" pitchFamily="18" charset="0"/>
                <a:cs typeface="Times New Roman" panose="02020603050405020304" pitchFamily="18" charset="0"/>
              </a:rPr>
              <a:t>bayes </a:t>
            </a:r>
            <a:r>
              <a:rPr lang="en-US" sz="1800" b="0" spc="-1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classifier is mainly used </a:t>
            </a:r>
            <a:r>
              <a:rPr lang="en-US" sz="1800" b="0" spc="-15" dirty="0">
                <a:latin typeface="Times New Roman" panose="02020603050405020304" pitchFamily="18" charset="0"/>
                <a:cs typeface="Times New Roman" panose="02020603050405020304" pitchFamily="18" charset="0"/>
              </a:rPr>
              <a:t>for</a:t>
            </a:r>
            <a:r>
              <a:rPr lang="en-US" sz="1800" b="0" spc="-5" dirty="0">
                <a:latin typeface="Times New Roman" panose="02020603050405020304" pitchFamily="18" charset="0"/>
                <a:cs typeface="Times New Roman" panose="02020603050405020304" pitchFamily="18" charset="0"/>
              </a:rPr>
              <a:t> </a:t>
            </a:r>
            <a:r>
              <a:rPr lang="en-US" sz="1800" b="0" spc="-15" dirty="0">
                <a:latin typeface="Times New Roman" panose="02020603050405020304" pitchFamily="18" charset="0"/>
                <a:cs typeface="Times New Roman" panose="02020603050405020304" pitchFamily="18" charset="0"/>
              </a:rPr>
              <a:t>text</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classification</a:t>
            </a:r>
            <a:r>
              <a:rPr lang="en-US" sz="1800" b="0" spc="-5" dirty="0">
                <a:latin typeface="Times New Roman" panose="02020603050405020304" pitchFamily="18" charset="0"/>
                <a:cs typeface="Times New Roman" panose="02020603050405020304" pitchFamily="18" charset="0"/>
              </a:rPr>
              <a:t> which </a:t>
            </a:r>
            <a:r>
              <a:rPr lang="en-US" sz="1800" b="0" spc="-10" dirty="0">
                <a:latin typeface="Times New Roman" panose="02020603050405020304" pitchFamily="18" charset="0"/>
                <a:cs typeface="Times New Roman" panose="02020603050405020304" pitchFamily="18" charset="0"/>
              </a:rPr>
              <a:t>contain</a:t>
            </a:r>
            <a:r>
              <a:rPr lang="en-US" sz="1800" b="0" spc="-5" dirty="0">
                <a:latin typeface="Times New Roman" panose="02020603050405020304" pitchFamily="18" charset="0"/>
                <a:cs typeface="Times New Roman" panose="02020603050405020304" pitchFamily="18" charset="0"/>
              </a:rPr>
              <a:t> very </a:t>
            </a:r>
            <a:r>
              <a:rPr lang="en-US" sz="1800" b="0" spc="-15" dirty="0">
                <a:latin typeface="Times New Roman" panose="02020603050405020304" pitchFamily="18" charset="0"/>
                <a:cs typeface="Times New Roman" panose="02020603050405020304" pitchFamily="18" charset="0"/>
              </a:rPr>
              <a:t>large</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datasets.</a:t>
            </a:r>
            <a:endParaRPr lang="en-US" sz="1800" dirty="0">
              <a:latin typeface="Times New Roman" panose="02020603050405020304" pitchFamily="18" charset="0"/>
              <a:cs typeface="Times New Roman" panose="02020603050405020304" pitchFamily="18" charset="0"/>
            </a:endParaRPr>
          </a:p>
          <a:p>
            <a:pPr marL="480059" marR="189865">
              <a:lnSpc>
                <a:spcPct val="100000"/>
              </a:lnSpc>
            </a:pPr>
            <a:r>
              <a:rPr lang="en-US" sz="1800" b="0" spc="-10" dirty="0">
                <a:latin typeface="Times New Roman" panose="02020603050405020304" pitchFamily="18" charset="0"/>
                <a:cs typeface="Times New Roman" panose="02020603050405020304" pitchFamily="18" charset="0"/>
              </a:rPr>
              <a:t>Naive </a:t>
            </a:r>
            <a:r>
              <a:rPr lang="en-US" sz="1800" b="0" spc="-15" dirty="0">
                <a:latin typeface="Times New Roman" panose="02020603050405020304" pitchFamily="18" charset="0"/>
                <a:cs typeface="Times New Roman" panose="02020603050405020304" pitchFamily="18" charset="0"/>
              </a:rPr>
              <a:t>bayes</a:t>
            </a:r>
            <a:r>
              <a:rPr lang="en-US" sz="1800" b="0" spc="-5" dirty="0">
                <a:latin typeface="Times New Roman" panose="02020603050405020304" pitchFamily="18" charset="0"/>
                <a:cs typeface="Times New Roman" panose="02020603050405020304" pitchFamily="18" charset="0"/>
              </a:rPr>
              <a:t> algorithm is</a:t>
            </a:r>
            <a:r>
              <a:rPr lang="en-US" sz="1800" b="0" spc="-1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suitable in </a:t>
            </a:r>
            <a:r>
              <a:rPr lang="en-US" sz="1800" b="0" spc="-10" dirty="0">
                <a:latin typeface="Times New Roman" panose="02020603050405020304" pitchFamily="18" charset="0"/>
                <a:cs typeface="Times New Roman" panose="02020603050405020304" pitchFamily="18" charset="0"/>
              </a:rPr>
              <a:t>filtering</a:t>
            </a:r>
            <a:r>
              <a:rPr lang="en-US" sz="1800" b="0" spc="-5" dirty="0">
                <a:latin typeface="Times New Roman" panose="02020603050405020304" pitchFamily="18" charset="0"/>
                <a:cs typeface="Times New Roman" panose="02020603050405020304" pitchFamily="18" charset="0"/>
              </a:rPr>
              <a:t> spam</a:t>
            </a:r>
            <a:r>
              <a:rPr lang="en-US" sz="1800" b="0" spc="-1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mails </a:t>
            </a:r>
            <a:r>
              <a:rPr lang="en-US" sz="1800" b="0" dirty="0">
                <a:latin typeface="Times New Roman" panose="02020603050405020304" pitchFamily="18" charset="0"/>
                <a:cs typeface="Times New Roman" panose="02020603050405020304" pitchFamily="18" charset="0"/>
              </a:rPr>
              <a:t>and</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categorizing</a:t>
            </a:r>
            <a:r>
              <a:rPr lang="en-US" sz="1800" b="0" spc="-5"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articles. </a:t>
            </a:r>
            <a:r>
              <a:rPr lang="en-US" sz="1800" b="0" spc="-415" dirty="0">
                <a:latin typeface="Times New Roman" panose="02020603050405020304" pitchFamily="18" charset="0"/>
                <a:cs typeface="Times New Roman" panose="02020603050405020304" pitchFamily="18" charset="0"/>
              </a:rPr>
              <a:t> </a:t>
            </a:r>
            <a:r>
              <a:rPr lang="en-US" sz="1800" b="0" spc="-35" dirty="0">
                <a:latin typeface="Times New Roman" panose="02020603050405020304" pitchFamily="18" charset="0"/>
                <a:cs typeface="Times New Roman" panose="02020603050405020304" pitchFamily="18" charset="0"/>
              </a:rPr>
              <a:t>We</a:t>
            </a:r>
            <a:r>
              <a:rPr lang="en-US" sz="1800" b="0" spc="-1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used</a:t>
            </a:r>
            <a:r>
              <a:rPr lang="en-US" sz="1800" b="0" spc="-1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the </a:t>
            </a:r>
            <a:r>
              <a:rPr lang="en-US" sz="1800" b="0" spc="-10" dirty="0">
                <a:latin typeface="Times New Roman" panose="02020603050405020304" pitchFamily="18" charset="0"/>
                <a:cs typeface="Times New Roman" panose="02020603050405020304" pitchFamily="18" charset="0"/>
              </a:rPr>
              <a:t>Naive </a:t>
            </a:r>
            <a:r>
              <a:rPr lang="en-US" sz="1800" b="0" spc="-15" dirty="0">
                <a:latin typeface="Times New Roman" panose="02020603050405020304" pitchFamily="18" charset="0"/>
                <a:cs typeface="Times New Roman" panose="02020603050405020304" pitchFamily="18" charset="0"/>
              </a:rPr>
              <a:t>Bayes</a:t>
            </a:r>
            <a:r>
              <a:rPr lang="en-US" sz="1800" b="0" spc="-1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classifier </a:t>
            </a:r>
            <a:r>
              <a:rPr lang="en-US" sz="1800" b="0" spc="-15" dirty="0">
                <a:latin typeface="Times New Roman" panose="02020603050405020304" pitchFamily="18" charset="0"/>
                <a:cs typeface="Times New Roman" panose="02020603050405020304" pitchFamily="18" charset="0"/>
              </a:rPr>
              <a:t>for</a:t>
            </a:r>
            <a:r>
              <a:rPr lang="en-US" sz="1800" b="0" spc="-1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multinomial</a:t>
            </a:r>
            <a:r>
              <a:rPr lang="en-US" sz="1800" b="0" spc="-1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models </a:t>
            </a:r>
            <a:r>
              <a:rPr lang="en-US" sz="1800" b="0" spc="-10" dirty="0">
                <a:latin typeface="Times New Roman" panose="02020603050405020304" pitchFamily="18" charset="0"/>
                <a:cs typeface="Times New Roman" panose="02020603050405020304" pitchFamily="18" charset="0"/>
              </a:rPr>
              <a:t>provided </a:t>
            </a:r>
            <a:r>
              <a:rPr lang="en-US" sz="1800" b="0" spc="-5" dirty="0">
                <a:latin typeface="Times New Roman" panose="02020603050405020304" pitchFamily="18" charset="0"/>
                <a:cs typeface="Times New Roman" panose="02020603050405020304" pitchFamily="18" charset="0"/>
              </a:rPr>
              <a:t>by</a:t>
            </a:r>
            <a:r>
              <a:rPr lang="en-US" sz="1800" b="0" spc="-10" dirty="0">
                <a:latin typeface="Times New Roman" panose="02020603050405020304" pitchFamily="18" charset="0"/>
                <a:cs typeface="Times New Roman" panose="02020603050405020304" pitchFamily="18" charset="0"/>
              </a:rPr>
              <a:t> </a:t>
            </a:r>
            <a:r>
              <a:rPr lang="en-US" sz="1800" b="0" spc="-5" dirty="0" err="1">
                <a:latin typeface="Times New Roman" panose="02020603050405020304" pitchFamily="18" charset="0"/>
                <a:cs typeface="Times New Roman" panose="02020603050405020304" pitchFamily="18" charset="0"/>
              </a:rPr>
              <a:t>sklearn</a:t>
            </a:r>
            <a:r>
              <a:rPr lang="en-US" sz="1800" b="0" spc="-5" dirty="0">
                <a:latin typeface="Times New Roman" panose="02020603050405020304" pitchFamily="18" charset="0"/>
                <a:cs typeface="Times New Roman" panose="02020603050405020304" pitchFamily="18" charset="0"/>
              </a:rPr>
              <a:t> </a:t>
            </a:r>
            <a:r>
              <a:rPr lang="en-US" sz="1800" b="0" dirty="0">
                <a:latin typeface="Times New Roman" panose="02020603050405020304" pitchFamily="18" charset="0"/>
                <a:cs typeface="Times New Roman" panose="02020603050405020304" pitchFamily="18" charset="0"/>
              </a:rPr>
              <a:t> </a:t>
            </a:r>
            <a:r>
              <a:rPr lang="en-US" sz="1800" b="0" spc="-5" dirty="0">
                <a:latin typeface="Times New Roman" panose="02020603050405020304" pitchFamily="18" charset="0"/>
                <a:cs typeface="Times New Roman" panose="02020603050405020304" pitchFamily="18" charset="0"/>
              </a:rPr>
              <a:t>with </a:t>
            </a:r>
            <a:r>
              <a:rPr lang="en-US" sz="1800" b="0" spc="-10" dirty="0">
                <a:latin typeface="Times New Roman" panose="02020603050405020304" pitchFamily="18" charset="0"/>
                <a:cs typeface="Times New Roman" panose="02020603050405020304" pitchFamily="18" charset="0"/>
              </a:rPr>
              <a:t>default</a:t>
            </a:r>
            <a:r>
              <a:rPr lang="en-US" sz="1800" b="0" spc="-5" dirty="0">
                <a:latin typeface="Times New Roman" panose="02020603050405020304" pitchFamily="18" charset="0"/>
                <a:cs typeface="Times New Roman" panose="02020603050405020304" pitchFamily="18" charset="0"/>
              </a:rPr>
              <a:t> </a:t>
            </a:r>
            <a:r>
              <a:rPr lang="en-US" sz="1800" b="0" spc="-15" dirty="0" err="1">
                <a:latin typeface="Times New Roman" panose="02020603050405020304" pitchFamily="18" charset="0"/>
                <a:cs typeface="Times New Roman" panose="02020603050405020304" pitchFamily="18" charset="0"/>
              </a:rPr>
              <a:t>parameters.For</a:t>
            </a:r>
            <a:r>
              <a:rPr lang="en-US" sz="1800" b="0" spc="-5" dirty="0">
                <a:latin typeface="Times New Roman" panose="02020603050405020304" pitchFamily="18" charset="0"/>
                <a:cs typeface="Times New Roman" panose="02020603050405020304" pitchFamily="18" charset="0"/>
              </a:rPr>
              <a:t> </a:t>
            </a:r>
            <a:r>
              <a:rPr lang="en-US" sz="1800" b="0" spc="-15" dirty="0">
                <a:latin typeface="Times New Roman" panose="02020603050405020304" pitchFamily="18" charset="0"/>
                <a:cs typeface="Times New Roman" panose="02020603050405020304" pitchFamily="18" charset="0"/>
              </a:rPr>
              <a:t>text</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classification</a:t>
            </a:r>
            <a:r>
              <a:rPr lang="en-US" sz="1800" b="0" spc="-5" dirty="0">
                <a:latin typeface="Times New Roman" panose="02020603050405020304" pitchFamily="18" charset="0"/>
                <a:cs typeface="Times New Roman" panose="02020603050405020304" pitchFamily="18" charset="0"/>
              </a:rPr>
              <a:t> it is </a:t>
            </a:r>
            <a:r>
              <a:rPr lang="en-US" sz="1800" b="0" spc="-15" dirty="0">
                <a:latin typeface="Times New Roman" panose="02020603050405020304" pitchFamily="18" charset="0"/>
                <a:cs typeface="Times New Roman" panose="02020603050405020304" pitchFamily="18" charset="0"/>
              </a:rPr>
              <a:t>better</a:t>
            </a:r>
            <a:r>
              <a:rPr lang="en-US" sz="1800" b="0" spc="-5" dirty="0">
                <a:latin typeface="Times New Roman" panose="02020603050405020304" pitchFamily="18" charset="0"/>
                <a:cs typeface="Times New Roman" panose="02020603050405020304" pitchFamily="18" charset="0"/>
              </a:rPr>
              <a:t> </a:t>
            </a:r>
            <a:r>
              <a:rPr lang="en-US" sz="1800" b="0" spc="-10" dirty="0">
                <a:latin typeface="Times New Roman" panose="02020603050405020304" pitchFamily="18" charset="0"/>
                <a:cs typeface="Times New Roman" panose="02020603050405020304" pitchFamily="18" charset="0"/>
              </a:rPr>
              <a:t>to</a:t>
            </a:r>
            <a:endParaRPr lang="en-US" sz="1800" dirty="0">
              <a:latin typeface="Times New Roman" panose="02020603050405020304" pitchFamily="18" charset="0"/>
              <a:cs typeface="Times New Roman" panose="02020603050405020304" pitchFamily="18" charset="0"/>
            </a:endParaRPr>
          </a:p>
          <a:p>
            <a:pPr marL="480059" marR="5260975">
              <a:lnSpc>
                <a:spcPct val="100000"/>
              </a:lnSpc>
            </a:pPr>
            <a:r>
              <a:rPr lang="en-US" sz="1800" b="0" spc="-5" dirty="0">
                <a:latin typeface="Times New Roman" panose="02020603050405020304" pitchFamily="18" charset="0"/>
                <a:cs typeface="Times New Roman" panose="02020603050405020304" pitchFamily="18" charset="0"/>
              </a:rPr>
              <a:t>use Multinomial </a:t>
            </a:r>
            <a:r>
              <a:rPr lang="en-US" sz="1800" b="0" spc="-10" dirty="0">
                <a:latin typeface="Times New Roman" panose="02020603050405020304" pitchFamily="18" charset="0"/>
                <a:cs typeface="Times New Roman" panose="02020603050405020304" pitchFamily="18" charset="0"/>
              </a:rPr>
              <a:t>Naive </a:t>
            </a:r>
            <a:r>
              <a:rPr lang="en-US" sz="1800" b="0" spc="-20" dirty="0">
                <a:latin typeface="Times New Roman" panose="02020603050405020304" pitchFamily="18" charset="0"/>
                <a:cs typeface="Times New Roman" panose="02020603050405020304" pitchFamily="18" charset="0"/>
              </a:rPr>
              <a:t>Bayes </a:t>
            </a:r>
            <a:r>
              <a:rPr lang="en-US" sz="1800" b="0" spc="-415" dirty="0">
                <a:latin typeface="Times New Roman" panose="02020603050405020304" pitchFamily="18" charset="0"/>
                <a:cs typeface="Times New Roman" panose="02020603050405020304" pitchFamily="18" charset="0"/>
              </a:rPr>
              <a:t> </a:t>
            </a:r>
            <a:r>
              <a:rPr lang="en-US" sz="1800" b="0" spc="-25" dirty="0">
                <a:latin typeface="Times New Roman" panose="02020603050405020304" pitchFamily="18" charset="0"/>
                <a:cs typeface="Times New Roman" panose="02020603050405020304" pitchFamily="18" charset="0"/>
              </a:rPr>
              <a:t>Classifier.</a:t>
            </a:r>
            <a:endParaRPr lang="en-US"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6" name="object 7">
            <a:extLst>
              <a:ext uri="{FF2B5EF4-FFF2-40B4-BE49-F238E27FC236}">
                <a16:creationId xmlns:a16="http://schemas.microsoft.com/office/drawing/2014/main" id="{651D20EC-4A96-DF1F-1B5D-6AB4B286FD8D}"/>
              </a:ext>
            </a:extLst>
          </p:cNvPr>
          <p:cNvPicPr/>
          <p:nvPr/>
        </p:nvPicPr>
        <p:blipFill>
          <a:blip r:embed="rId2" cstate="print"/>
          <a:stretch>
            <a:fillRect/>
          </a:stretch>
        </p:blipFill>
        <p:spPr>
          <a:xfrm>
            <a:off x="6764785" y="4172505"/>
            <a:ext cx="5131294" cy="2617447"/>
          </a:xfrm>
          <a:prstGeom prst="rect">
            <a:avLst/>
          </a:prstGeom>
        </p:spPr>
      </p:pic>
    </p:spTree>
    <p:extLst>
      <p:ext uri="{BB962C8B-B14F-4D97-AF65-F5344CB8AC3E}">
        <p14:creationId xmlns:p14="http://schemas.microsoft.com/office/powerpoint/2010/main" val="76117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F30E7-C615-6427-D49F-51DBF1A0C248}"/>
              </a:ext>
            </a:extLst>
          </p:cNvPr>
          <p:cNvSpPr>
            <a:spLocks noGrp="1"/>
          </p:cNvSpPr>
          <p:nvPr>
            <p:ph type="title"/>
          </p:nvPr>
        </p:nvSpPr>
        <p:spPr>
          <a:xfrm>
            <a:off x="3275860" y="0"/>
            <a:ext cx="6374168" cy="1117973"/>
          </a:xfrm>
        </p:spPr>
        <p:txBody>
          <a:bodyPr>
            <a:normAutofit/>
          </a:bodyPr>
          <a:lstStyle/>
          <a:p>
            <a:r>
              <a:rPr lang="en-IN" sz="3600" b="1" spc="-20" dirty="0">
                <a:solidFill>
                  <a:srgbClr val="C00000"/>
                </a:solidFill>
                <a:latin typeface="Times New Roman" panose="02020603050405020304" pitchFamily="18" charset="0"/>
                <a:cs typeface="Times New Roman" panose="02020603050405020304" pitchFamily="18" charset="0"/>
              </a:rPr>
              <a:t>TEST</a:t>
            </a:r>
            <a:r>
              <a:rPr lang="en-IN" sz="3600" b="1" spc="-40" dirty="0">
                <a:solidFill>
                  <a:srgbClr val="C00000"/>
                </a:solidFill>
                <a:latin typeface="Times New Roman" panose="02020603050405020304" pitchFamily="18" charset="0"/>
                <a:cs typeface="Times New Roman" panose="02020603050405020304" pitchFamily="18" charset="0"/>
              </a:rPr>
              <a:t> </a:t>
            </a:r>
            <a:r>
              <a:rPr lang="en-IN" sz="3600" b="1" spc="-10" dirty="0">
                <a:solidFill>
                  <a:srgbClr val="C00000"/>
                </a:solidFill>
                <a:latin typeface="Times New Roman" panose="02020603050405020304" pitchFamily="18" charset="0"/>
                <a:cs typeface="Times New Roman" panose="02020603050405020304" pitchFamily="18" charset="0"/>
              </a:rPr>
              <a:t>CASES</a:t>
            </a:r>
            <a:endParaRPr lang="en-IN" sz="3600" b="1" dirty="0">
              <a:latin typeface="Times New Roman" panose="02020603050405020304" pitchFamily="18" charset="0"/>
              <a:cs typeface="Times New Roman" panose="02020603050405020304" pitchFamily="18" charset="0"/>
            </a:endParaRPr>
          </a:p>
        </p:txBody>
      </p:sp>
      <p:pic>
        <p:nvPicPr>
          <p:cNvPr id="6" name="object 7">
            <a:extLst>
              <a:ext uri="{FF2B5EF4-FFF2-40B4-BE49-F238E27FC236}">
                <a16:creationId xmlns:a16="http://schemas.microsoft.com/office/drawing/2014/main" id="{C1D1C379-0B5D-7479-8C8D-416F01939FF9}"/>
              </a:ext>
            </a:extLst>
          </p:cNvPr>
          <p:cNvPicPr>
            <a:picLocks noGrp="1"/>
          </p:cNvPicPr>
          <p:nvPr>
            <p:ph idx="1"/>
          </p:nvPr>
        </p:nvPicPr>
        <p:blipFill>
          <a:blip r:embed="rId2" cstate="print"/>
          <a:stretch>
            <a:fillRect/>
          </a:stretch>
        </p:blipFill>
        <p:spPr>
          <a:xfrm>
            <a:off x="3450431" y="2313563"/>
            <a:ext cx="5438775" cy="3208348"/>
          </a:xfrm>
          <a:prstGeom prst="rect">
            <a:avLst/>
          </a:prstGeom>
        </p:spPr>
      </p:pic>
      <p:sp>
        <p:nvSpPr>
          <p:cNvPr id="8" name="TextBox 7">
            <a:extLst>
              <a:ext uri="{FF2B5EF4-FFF2-40B4-BE49-F238E27FC236}">
                <a16:creationId xmlns:a16="http://schemas.microsoft.com/office/drawing/2014/main" id="{0206B749-DF05-FDDC-10CD-FD0C7AA3774E}"/>
              </a:ext>
            </a:extLst>
          </p:cNvPr>
          <p:cNvSpPr txBox="1"/>
          <p:nvPr/>
        </p:nvSpPr>
        <p:spPr>
          <a:xfrm>
            <a:off x="1653466" y="1484935"/>
            <a:ext cx="6094520" cy="461665"/>
          </a:xfrm>
          <a:prstGeom prst="rect">
            <a:avLst/>
          </a:prstGeom>
          <a:noFill/>
        </p:spPr>
        <p:txBody>
          <a:bodyPr wrap="square">
            <a:spAutoFit/>
          </a:bodyPr>
          <a:lstStyle/>
          <a:p>
            <a:pPr marL="12700">
              <a:lnSpc>
                <a:spcPct val="100000"/>
              </a:lnSpc>
              <a:spcBef>
                <a:spcPts val="100"/>
              </a:spcBef>
            </a:pPr>
            <a:r>
              <a:rPr lang="en-US" sz="2400" b="1" spc="-10" dirty="0">
                <a:latin typeface="Times New Roman" panose="02020603050405020304" pitchFamily="18" charset="0"/>
                <a:cs typeface="Times New Roman" panose="02020603050405020304" pitchFamily="18" charset="0"/>
              </a:rPr>
              <a:t>Determining </a:t>
            </a:r>
            <a:r>
              <a:rPr lang="en-US" sz="2400" b="1" spc="-5" dirty="0">
                <a:latin typeface="Times New Roman" panose="02020603050405020304" pitchFamily="18" charset="0"/>
                <a:cs typeface="Times New Roman" panose="02020603050405020304" pitchFamily="18" charset="0"/>
              </a:rPr>
              <a:t>possible</a:t>
            </a:r>
            <a:r>
              <a:rPr lang="en-US" sz="2400" b="1" spc="-10" dirty="0">
                <a:latin typeface="Times New Roman" panose="02020603050405020304" pitchFamily="18" charset="0"/>
                <a:cs typeface="Times New Roman" panose="02020603050405020304" pitchFamily="18" charset="0"/>
              </a:rPr>
              <a:t> </a:t>
            </a:r>
            <a:r>
              <a:rPr lang="en-US" sz="2400" b="1" spc="-20" dirty="0">
                <a:latin typeface="Times New Roman" panose="02020603050405020304" pitchFamily="18" charset="0"/>
                <a:cs typeface="Times New Roman" panose="02020603050405020304" pitchFamily="18" charset="0"/>
              </a:rPr>
              <a:t>test</a:t>
            </a:r>
            <a:r>
              <a:rPr lang="en-US" sz="2400" b="1" spc="-10" dirty="0">
                <a:latin typeface="Times New Roman" panose="02020603050405020304" pitchFamily="18" charset="0"/>
                <a:cs typeface="Times New Roman" panose="02020603050405020304" pitchFamily="18" charset="0"/>
              </a:rPr>
              <a:t> cases </a:t>
            </a:r>
            <a:r>
              <a:rPr lang="en-US" sz="2400" b="1" spc="-15" dirty="0">
                <a:latin typeface="Times New Roman" panose="02020603050405020304" pitchFamily="18" charset="0"/>
                <a:cs typeface="Times New Roman" panose="02020603050405020304" pitchFamily="18" charset="0"/>
              </a:rPr>
              <a:t>for</a:t>
            </a:r>
            <a:r>
              <a:rPr lang="en-US" sz="2400" b="1" spc="-5" dirty="0">
                <a:latin typeface="Times New Roman" panose="02020603050405020304" pitchFamily="18" charset="0"/>
                <a:cs typeface="Times New Roman" panose="02020603050405020304" pitchFamily="18" charset="0"/>
              </a:rPr>
              <a:t> sub</a:t>
            </a:r>
            <a:r>
              <a:rPr lang="en-US" sz="2400" b="1" spc="-10" dirty="0">
                <a:latin typeface="Times New Roman" panose="02020603050405020304" pitchFamily="18" charset="0"/>
                <a:cs typeface="Times New Roman" panose="02020603050405020304" pitchFamily="18" charset="0"/>
              </a:rPr>
              <a:t> </a:t>
            </a:r>
            <a:r>
              <a:rPr lang="en-US" sz="2400" b="1" spc="-25" dirty="0">
                <a:latin typeface="Times New Roman" panose="02020603050405020304" pitchFamily="18" charset="0"/>
                <a:cs typeface="Times New Roman" panose="02020603050405020304" pitchFamily="18" charset="0"/>
              </a:rPr>
              <a:t>task-A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0847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C8940-FCC7-D16D-856D-34DD7D82589F}"/>
              </a:ext>
            </a:extLst>
          </p:cNvPr>
          <p:cNvSpPr>
            <a:spLocks noGrp="1"/>
          </p:cNvSpPr>
          <p:nvPr>
            <p:ph type="title"/>
          </p:nvPr>
        </p:nvSpPr>
        <p:spPr>
          <a:xfrm>
            <a:off x="2666142" y="0"/>
            <a:ext cx="7729728" cy="798990"/>
          </a:xfrm>
        </p:spPr>
        <p:txBody>
          <a:bodyPr/>
          <a:lstStyle/>
          <a:p>
            <a:r>
              <a:rPr lang="en-IN" sz="2800" b="1" spc="-5" dirty="0">
                <a:solidFill>
                  <a:srgbClr val="C00000"/>
                </a:solidFill>
                <a:latin typeface="Times New Roman" panose="02020603050405020304" pitchFamily="18" charset="0"/>
                <a:cs typeface="Times New Roman" panose="02020603050405020304" pitchFamily="18" charset="0"/>
              </a:rPr>
              <a:t>TEST</a:t>
            </a:r>
            <a:r>
              <a:rPr lang="en-IN" sz="2800" b="1" spc="-30" dirty="0">
                <a:solidFill>
                  <a:srgbClr val="C00000"/>
                </a:solidFill>
                <a:latin typeface="Times New Roman" panose="02020603050405020304" pitchFamily="18" charset="0"/>
                <a:cs typeface="Times New Roman" panose="02020603050405020304" pitchFamily="18" charset="0"/>
              </a:rPr>
              <a:t> </a:t>
            </a:r>
            <a:r>
              <a:rPr lang="en-IN" sz="2800" b="1" spc="5" dirty="0">
                <a:solidFill>
                  <a:srgbClr val="C00000"/>
                </a:solidFill>
                <a:latin typeface="Times New Roman" panose="02020603050405020304" pitchFamily="18" charset="0"/>
                <a:cs typeface="Times New Roman" panose="02020603050405020304" pitchFamily="18" charset="0"/>
              </a:rPr>
              <a:t>CASES</a:t>
            </a: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B7AE07D-6F15-AC37-1DED-71A913C8DAD4}"/>
              </a:ext>
            </a:extLst>
          </p:cNvPr>
          <p:cNvSpPr>
            <a:spLocks noGrp="1"/>
          </p:cNvSpPr>
          <p:nvPr>
            <p:ph idx="1"/>
          </p:nvPr>
        </p:nvSpPr>
        <p:spPr>
          <a:xfrm>
            <a:off x="177553" y="933531"/>
            <a:ext cx="11798424" cy="5840131"/>
          </a:xfrm>
        </p:spPr>
        <p:txBody>
          <a:bodyPr>
            <a:normAutofit/>
          </a:bodyPr>
          <a:lstStyle/>
          <a:p>
            <a:pPr marL="0" indent="0">
              <a:lnSpc>
                <a:spcPts val="2770"/>
              </a:lnSpc>
              <a:spcBef>
                <a:spcPts val="100"/>
              </a:spcBef>
              <a:buNone/>
            </a:pPr>
            <a:r>
              <a:rPr lang="en-US" b="1" spc="-10" dirty="0">
                <a:latin typeface="Times New Roman" panose="02020603050405020304" pitchFamily="18" charset="0"/>
                <a:cs typeface="Times New Roman" panose="02020603050405020304" pitchFamily="18" charset="0"/>
              </a:rPr>
              <a:t>Examples</a:t>
            </a:r>
            <a:r>
              <a:rPr lang="en-US" b="1" spc="-25" dirty="0">
                <a:latin typeface="Times New Roman" panose="02020603050405020304" pitchFamily="18" charset="0"/>
                <a:cs typeface="Times New Roman" panose="02020603050405020304" pitchFamily="18" charset="0"/>
              </a:rPr>
              <a:t> </a:t>
            </a:r>
            <a:r>
              <a:rPr lang="en-US" b="1" spc="-5" dirty="0">
                <a:latin typeface="Times New Roman" panose="02020603050405020304" pitchFamily="18" charset="0"/>
                <a:cs typeface="Times New Roman" panose="02020603050405020304" pitchFamily="18" charset="0"/>
              </a:rPr>
              <a:t>of</a:t>
            </a:r>
            <a:r>
              <a:rPr lang="en-US" b="1" spc="-25" dirty="0">
                <a:latin typeface="Times New Roman" panose="02020603050405020304" pitchFamily="18" charset="0"/>
                <a:cs typeface="Times New Roman" panose="02020603050405020304" pitchFamily="18" charset="0"/>
              </a:rPr>
              <a:t> </a:t>
            </a:r>
            <a:r>
              <a:rPr lang="en-US" b="1" spc="-10" dirty="0">
                <a:latin typeface="Times New Roman" panose="02020603050405020304" pitchFamily="18" charset="0"/>
                <a:cs typeface="Times New Roman" panose="02020603050405020304" pitchFamily="18" charset="0"/>
              </a:rPr>
              <a:t>tweets</a:t>
            </a:r>
            <a:r>
              <a:rPr lang="en-US" b="1" spc="-2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12700">
              <a:lnSpc>
                <a:spcPts val="2055"/>
              </a:lnSpc>
            </a:pPr>
            <a:r>
              <a:rPr lang="en-US" spc="-15" dirty="0">
                <a:latin typeface="Times New Roman" panose="02020603050405020304" pitchFamily="18" charset="0"/>
                <a:cs typeface="Times New Roman" panose="02020603050405020304" pitchFamily="18" charset="0"/>
              </a:rPr>
              <a:t>For</a:t>
            </a:r>
            <a:r>
              <a:rPr lang="en-US" spc="-3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Sub</a:t>
            </a:r>
            <a:r>
              <a:rPr lang="en-US" spc="-30" dirty="0">
                <a:latin typeface="Times New Roman" panose="02020603050405020304" pitchFamily="18" charset="0"/>
                <a:cs typeface="Times New Roman" panose="02020603050405020304" pitchFamily="18" charset="0"/>
              </a:rPr>
              <a:t> </a:t>
            </a:r>
            <a:r>
              <a:rPr lang="en-US" spc="-35" dirty="0">
                <a:latin typeface="Times New Roman" panose="02020603050405020304" pitchFamily="18" charset="0"/>
                <a:cs typeface="Times New Roman" panose="02020603050405020304" pitchFamily="18" charset="0"/>
              </a:rPr>
              <a:t>Task-A:</a:t>
            </a:r>
            <a:endParaRPr lang="en-US" dirty="0">
              <a:latin typeface="Times New Roman" panose="02020603050405020304" pitchFamily="18" charset="0"/>
              <a:cs typeface="Times New Roman" panose="02020603050405020304" pitchFamily="18" charset="0"/>
            </a:endParaRPr>
          </a:p>
          <a:p>
            <a:pPr marL="12700" marR="155575" indent="53975">
              <a:lnSpc>
                <a:spcPts val="2050"/>
              </a:lnSpc>
              <a:spcBef>
                <a:spcPts val="145"/>
              </a:spcBef>
              <a:buSzPct val="94736"/>
              <a:buAutoNum type="arabicPeriod"/>
              <a:tabLst>
                <a:tab pos="251460" algn="l"/>
              </a:tabLst>
            </a:pPr>
            <a:r>
              <a:rPr lang="en-US" spc="-5" dirty="0">
                <a:latin typeface="Times New Roman" panose="02020603050405020304" pitchFamily="18" charset="0"/>
                <a:cs typeface="Times New Roman" panose="02020603050405020304" pitchFamily="18" charset="0"/>
              </a:rPr>
              <a:t>”@USER</a:t>
            </a:r>
            <a:r>
              <a:rPr lang="en-US" spc="-10" dirty="0">
                <a:latin typeface="Times New Roman" panose="02020603050405020304" pitchFamily="18" charset="0"/>
                <a:cs typeface="Times New Roman" panose="02020603050405020304" pitchFamily="18" charset="0"/>
              </a:rPr>
              <a:t> was</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literally just</a:t>
            </a:r>
            <a:r>
              <a:rPr lang="en-US" spc="-5" dirty="0">
                <a:latin typeface="Times New Roman" panose="02020603050405020304" pitchFamily="18" charset="0"/>
                <a:cs typeface="Times New Roman" panose="02020603050405020304" pitchFamily="18" charset="0"/>
              </a:rPr>
              <a:t> talking </a:t>
            </a:r>
            <a:r>
              <a:rPr lang="en-US" dirty="0">
                <a:latin typeface="Times New Roman" panose="02020603050405020304" pitchFamily="18" charset="0"/>
                <a:cs typeface="Times New Roman" panose="02020603050405020304" pitchFamily="18" charset="0"/>
              </a:rPr>
              <a:t>about</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this lol</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a:t>
            </a:r>
            <a:r>
              <a:rPr lang="en-US" spc="-5" dirty="0">
                <a:latin typeface="Times New Roman" panose="02020603050405020304" pitchFamily="18" charset="0"/>
                <a:cs typeface="Times New Roman" panose="02020603050405020304" pitchFamily="18" charset="0"/>
              </a:rPr>
              <a:t> mass shootings</a:t>
            </a:r>
            <a:r>
              <a:rPr lang="en-US" spc="-10"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like</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that</a:t>
            </a:r>
            <a:r>
              <a:rPr lang="en-US" spc="-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have </a:t>
            </a:r>
            <a:r>
              <a:rPr lang="en-US" spc="-4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been</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set ups. </a:t>
            </a:r>
            <a:r>
              <a:rPr lang="en-US" spc="-20" dirty="0">
                <a:latin typeface="Times New Roman" panose="02020603050405020304" pitchFamily="18" charset="0"/>
                <a:cs typeface="Times New Roman" panose="02020603050405020304" pitchFamily="18" charset="0"/>
              </a:rPr>
              <a:t>it’s</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propaganda </a:t>
            </a:r>
            <a:r>
              <a:rPr lang="en-US" spc="-5" dirty="0">
                <a:latin typeface="Times New Roman" panose="02020603050405020304" pitchFamily="18" charset="0"/>
                <a:cs typeface="Times New Roman" panose="02020603050405020304" pitchFamily="18" charset="0"/>
              </a:rPr>
              <a:t>used </a:t>
            </a:r>
            <a:r>
              <a:rPr lang="en-US" spc="-10" dirty="0">
                <a:latin typeface="Times New Roman" panose="02020603050405020304" pitchFamily="18" charset="0"/>
                <a:cs typeface="Times New Roman" panose="02020603050405020304" pitchFamily="18" charset="0"/>
              </a:rPr>
              <a:t>to</a:t>
            </a:r>
            <a:r>
              <a:rPr lang="en-US" spc="-5" dirty="0">
                <a:latin typeface="Times New Roman" panose="02020603050405020304" pitchFamily="18" charset="0"/>
                <a:cs typeface="Times New Roman" panose="02020603050405020304" pitchFamily="18" charset="0"/>
              </a:rPr>
              <a:t> divide us on</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major issues </a:t>
            </a:r>
            <a:r>
              <a:rPr lang="en-US" spc="-20" dirty="0">
                <a:latin typeface="Times New Roman" panose="02020603050405020304" pitchFamily="18" charset="0"/>
                <a:cs typeface="Times New Roman" panose="02020603050405020304" pitchFamily="18" charset="0"/>
              </a:rPr>
              <a:t>like</a:t>
            </a:r>
            <a:r>
              <a:rPr lang="en-US" spc="-5" dirty="0">
                <a:latin typeface="Times New Roman" panose="02020603050405020304" pitchFamily="18" charset="0"/>
                <a:cs typeface="Times New Roman" panose="02020603050405020304" pitchFamily="18" charset="0"/>
              </a:rPr>
              <a:t> gun</a:t>
            </a:r>
            <a:r>
              <a:rPr lang="en-US" spc="-10"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control </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spc="-10" dirty="0">
                <a:latin typeface="Times New Roman" panose="02020603050405020304" pitchFamily="18" charset="0"/>
                <a:cs typeface="Times New Roman" panose="02020603050405020304" pitchFamily="18" charset="0"/>
              </a:rPr>
              <a:t> terrorism”</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spc="-5" dirty="0">
                <a:latin typeface="Times New Roman" panose="02020603050405020304" pitchFamily="18" charset="0"/>
                <a:cs typeface="Times New Roman" panose="02020603050405020304" pitchFamily="18" charset="0"/>
              </a:rPr>
              <a:t> OFF </a:t>
            </a:r>
            <a:r>
              <a:rPr lang="en-US" spc="-15" dirty="0">
                <a:latin typeface="Times New Roman" panose="02020603050405020304" pitchFamily="18" charset="0"/>
                <a:cs typeface="Times New Roman" panose="02020603050405020304" pitchFamily="18" charset="0"/>
              </a:rPr>
              <a:t>(Offensive</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tweet).</a:t>
            </a:r>
            <a:endParaRPr lang="en-US" dirty="0">
              <a:latin typeface="Times New Roman" panose="02020603050405020304" pitchFamily="18" charset="0"/>
              <a:cs typeface="Times New Roman" panose="02020603050405020304" pitchFamily="18" charset="0"/>
            </a:endParaRPr>
          </a:p>
          <a:p>
            <a:pPr marL="12700" marR="2007235">
              <a:lnSpc>
                <a:spcPts val="2050"/>
              </a:lnSpc>
              <a:spcBef>
                <a:spcPts val="5"/>
              </a:spcBef>
              <a:buSzPct val="94736"/>
              <a:buAutoNum type="arabicPeriod"/>
              <a:tabLst>
                <a:tab pos="196850" algn="l"/>
              </a:tabLst>
            </a:pPr>
            <a:r>
              <a:rPr lang="en-US" spc="-5" dirty="0">
                <a:latin typeface="Times New Roman" panose="02020603050405020304" pitchFamily="18" charset="0"/>
                <a:cs typeface="Times New Roman" panose="02020603050405020304" pitchFamily="18" charset="0"/>
              </a:rPr>
              <a:t>”@USER</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Buy </a:t>
            </a:r>
            <a:r>
              <a:rPr lang="en-US" spc="-10" dirty="0">
                <a:latin typeface="Times New Roman" panose="02020603050405020304" pitchFamily="18" charset="0"/>
                <a:cs typeface="Times New Roman" panose="02020603050405020304" pitchFamily="18" charset="0"/>
              </a:rPr>
              <a:t>more </a:t>
            </a:r>
            <a:r>
              <a:rPr lang="en-US" spc="-10" dirty="0" err="1">
                <a:latin typeface="Times New Roman" panose="02020603050405020304" pitchFamily="18" charset="0"/>
                <a:cs typeface="Times New Roman" panose="02020603050405020304" pitchFamily="18" charset="0"/>
              </a:rPr>
              <a:t>icecream</a:t>
            </a:r>
            <a:r>
              <a:rPr lang="en-US" spc="-10" dirty="0">
                <a:latin typeface="Times New Roman" panose="02020603050405020304" pitchFamily="18" charset="0"/>
                <a:cs typeface="Times New Roman" panose="02020603050405020304" pitchFamily="18" charset="0"/>
              </a:rPr>
              <a:t>!!!”</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spc="-10"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NOT</a:t>
            </a:r>
            <a:r>
              <a:rPr lang="en-US" spc="-5" dirty="0">
                <a:latin typeface="Times New Roman" panose="02020603050405020304" pitchFamily="18" charset="0"/>
                <a:cs typeface="Times New Roman" panose="02020603050405020304" pitchFamily="18" charset="0"/>
              </a:rPr>
              <a:t> (Not</a:t>
            </a:r>
            <a:r>
              <a:rPr lang="en-US" spc="-10"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offensive</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tweet) </a:t>
            </a:r>
            <a:r>
              <a:rPr lang="en-US" spc="-41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For</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Sub </a:t>
            </a:r>
            <a:r>
              <a:rPr lang="en-US" spc="-20" dirty="0">
                <a:latin typeface="Times New Roman" panose="02020603050405020304" pitchFamily="18" charset="0"/>
                <a:cs typeface="Times New Roman" panose="02020603050405020304" pitchFamily="18" charset="0"/>
              </a:rPr>
              <a:t>task-B:</a:t>
            </a:r>
            <a:endParaRPr lang="en-US" dirty="0">
              <a:latin typeface="Times New Roman" panose="02020603050405020304" pitchFamily="18" charset="0"/>
              <a:cs typeface="Times New Roman" panose="02020603050405020304" pitchFamily="18" charset="0"/>
            </a:endParaRPr>
          </a:p>
          <a:p>
            <a:pPr marL="12700" marR="600710">
              <a:lnSpc>
                <a:spcPts val="2050"/>
              </a:lnSpc>
              <a:spcBef>
                <a:spcPts val="5"/>
              </a:spcBef>
              <a:buSzPct val="94736"/>
              <a:buAutoNum type="arabicPeriod"/>
              <a:tabLst>
                <a:tab pos="196850" algn="l"/>
              </a:tabLst>
            </a:pPr>
            <a:r>
              <a:rPr lang="en-US" spc="-5" dirty="0">
                <a:latin typeface="Times New Roman" panose="02020603050405020304" pitchFamily="18" charset="0"/>
                <a:cs typeface="Times New Roman" panose="02020603050405020304" pitchFamily="18" charset="0"/>
              </a:rPr>
              <a:t>”@USER </a:t>
            </a:r>
            <a:r>
              <a:rPr lang="en-US" spc="-10" dirty="0">
                <a:latin typeface="Times New Roman" panose="02020603050405020304" pitchFamily="18" charset="0"/>
                <a:cs typeface="Times New Roman" panose="02020603050405020304" pitchFamily="18" charset="0"/>
              </a:rPr>
              <a:t>Liberals</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are</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a:t>
            </a:r>
            <a:r>
              <a:rPr lang="en-US" spc="-5" dirty="0">
                <a:latin typeface="Times New Roman" panose="02020603050405020304" pitchFamily="18" charset="0"/>
                <a:cs typeface="Times New Roman" panose="02020603050405020304" pitchFamily="18" charset="0"/>
              </a:rPr>
              <a:t> </a:t>
            </a:r>
            <a:r>
              <a:rPr lang="en-US" spc="-20" dirty="0" err="1">
                <a:latin typeface="Times New Roman" panose="02020603050405020304" pitchFamily="18" charset="0"/>
                <a:cs typeface="Times New Roman" panose="02020603050405020304" pitchFamily="18" charset="0"/>
              </a:rPr>
              <a:t>Kookoo</a:t>
            </a:r>
            <a:r>
              <a:rPr lang="en-US" spc="-5"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t>
            </a:r>
            <a:r>
              <a:rPr lang="en-US" spc="-5" dirty="0">
                <a:latin typeface="Times New Roman" panose="02020603050405020304" pitchFamily="18" charset="0"/>
                <a:cs typeface="Times New Roman" panose="02020603050405020304" pitchFamily="18" charset="0"/>
              </a:rPr>
              <a:t> OFF </a:t>
            </a:r>
            <a:r>
              <a:rPr lang="en-US" spc="-15" dirty="0">
                <a:latin typeface="Times New Roman" panose="02020603050405020304" pitchFamily="18" charset="0"/>
                <a:cs typeface="Times New Roman" panose="02020603050405020304" pitchFamily="18" charset="0"/>
              </a:rPr>
              <a:t>(Offensive</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tweet)</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spc="-5" dirty="0">
                <a:latin typeface="Times New Roman" panose="02020603050405020304" pitchFamily="18" charset="0"/>
                <a:cs typeface="Times New Roman" panose="02020603050405020304" pitchFamily="18" charset="0"/>
              </a:rPr>
              <a:t> TIN </a:t>
            </a:r>
            <a:r>
              <a:rPr lang="en-US" spc="-30" dirty="0">
                <a:latin typeface="Times New Roman" panose="02020603050405020304" pitchFamily="18" charset="0"/>
                <a:cs typeface="Times New Roman" panose="02020603050405020304" pitchFamily="18" charset="0"/>
              </a:rPr>
              <a:t>(Targeted </a:t>
            </a:r>
            <a:r>
              <a:rPr lang="en-US" spc="-409"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insult).</a:t>
            </a:r>
            <a:endParaRPr lang="en-US" dirty="0">
              <a:latin typeface="Times New Roman" panose="02020603050405020304" pitchFamily="18" charset="0"/>
              <a:cs typeface="Times New Roman" panose="02020603050405020304" pitchFamily="18" charset="0"/>
            </a:endParaRPr>
          </a:p>
          <a:p>
            <a:pPr marL="12700" marR="165100" indent="53975">
              <a:lnSpc>
                <a:spcPts val="2050"/>
              </a:lnSpc>
              <a:spcBef>
                <a:spcPts val="5"/>
              </a:spcBef>
              <a:buSzPct val="94736"/>
              <a:buAutoNum type="arabicPeriod"/>
              <a:tabLst>
                <a:tab pos="251460" algn="l"/>
              </a:tabLst>
            </a:pPr>
            <a:r>
              <a:rPr lang="en-US" spc="-5" dirty="0">
                <a:latin typeface="Times New Roman" panose="02020603050405020304" pitchFamily="18" charset="0"/>
                <a:cs typeface="Times New Roman" panose="02020603050405020304" pitchFamily="18" charset="0"/>
              </a:rPr>
              <a:t>”@USER </a:t>
            </a:r>
            <a:r>
              <a:rPr lang="en-US" spc="-10" dirty="0">
                <a:latin typeface="Times New Roman" panose="02020603050405020304" pitchFamily="18" charset="0"/>
                <a:cs typeface="Times New Roman" panose="02020603050405020304" pitchFamily="18" charset="0"/>
              </a:rPr>
              <a:t>yea</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your</a:t>
            </a:r>
            <a:r>
              <a:rPr lang="en-US" spc="-5" dirty="0">
                <a:latin typeface="Times New Roman" panose="02020603050405020304" pitchFamily="18" charset="0"/>
                <a:cs typeface="Times New Roman" panose="02020603050405020304" pitchFamily="18" charset="0"/>
              </a:rPr>
              <a:t> the</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bitch</a:t>
            </a:r>
            <a:r>
              <a:rPr lang="en-US" spc="-5" dirty="0">
                <a:latin typeface="Times New Roman" panose="02020603050405020304" pitchFamily="18" charset="0"/>
                <a:cs typeface="Times New Roman" panose="02020603050405020304" pitchFamily="18" charset="0"/>
              </a:rPr>
              <a:t> on</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the </a:t>
            </a:r>
            <a:r>
              <a:rPr lang="en-US" spc="-10" dirty="0">
                <a:latin typeface="Times New Roman" panose="02020603050405020304" pitchFamily="18" charset="0"/>
                <a:cs typeface="Times New Roman" panose="02020603050405020304" pitchFamily="18" charset="0"/>
              </a:rPr>
              <a:t>right</a:t>
            </a:r>
            <a:r>
              <a:rPr lang="en-US"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getting</a:t>
            </a:r>
            <a:r>
              <a:rPr lang="en-US" spc="-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smacked</a:t>
            </a:r>
            <a:r>
              <a:rPr lang="en-US" dirty="0">
                <a:latin typeface="Times New Roman" panose="02020603050405020304" pitchFamily="18" charset="0"/>
                <a:cs typeface="Times New Roman" panose="02020603050405020304" pitchFamily="18" charset="0"/>
              </a:rPr>
              <a:t> </a:t>
            </a:r>
            <a:r>
              <a:rPr lang="en-US" spc="-40" dirty="0">
                <a:latin typeface="Times New Roman" panose="02020603050405020304" pitchFamily="18" charset="0"/>
                <a:cs typeface="Times New Roman" panose="02020603050405020304" pitchFamily="18" charset="0"/>
              </a:rPr>
              <a:t>URL”</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OFF </a:t>
            </a:r>
            <a:r>
              <a:rPr lang="en-US" spc="-15" dirty="0">
                <a:latin typeface="Times New Roman" panose="02020603050405020304" pitchFamily="18" charset="0"/>
                <a:cs typeface="Times New Roman" panose="02020603050405020304" pitchFamily="18" charset="0"/>
              </a:rPr>
              <a:t>(Offensive </a:t>
            </a:r>
            <a:r>
              <a:rPr lang="en-US" spc="-409"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tweet) </a:t>
            </a:r>
            <a:r>
              <a:rPr lang="en-US" dirty="0">
                <a:latin typeface="Times New Roman" panose="02020603050405020304" pitchFamily="18" charset="0"/>
                <a:cs typeface="Times New Roman" panose="02020603050405020304" pitchFamily="18" charset="0"/>
              </a:rPr>
              <a:t>,</a:t>
            </a:r>
            <a:r>
              <a:rPr lang="en-US" spc="-5" dirty="0">
                <a:latin typeface="Times New Roman" panose="02020603050405020304" pitchFamily="18" charset="0"/>
                <a:cs typeface="Times New Roman" panose="02020603050405020304" pitchFamily="18" charset="0"/>
              </a:rPr>
              <a:t> UNT </a:t>
            </a:r>
            <a:r>
              <a:rPr lang="en-US" spc="-15" dirty="0">
                <a:latin typeface="Times New Roman" panose="02020603050405020304" pitchFamily="18" charset="0"/>
                <a:cs typeface="Times New Roman" panose="02020603050405020304" pitchFamily="18" charset="0"/>
              </a:rPr>
              <a:t>(Untargeted</a:t>
            </a:r>
            <a:r>
              <a:rPr lang="en-US" spc="-5" dirty="0">
                <a:latin typeface="Times New Roman" panose="02020603050405020304" pitchFamily="18" charset="0"/>
                <a:cs typeface="Times New Roman" panose="02020603050405020304" pitchFamily="18" charset="0"/>
              </a:rPr>
              <a:t> insult).</a:t>
            </a:r>
            <a:endParaRPr lang="en-US" dirty="0">
              <a:latin typeface="Times New Roman" panose="02020603050405020304" pitchFamily="18" charset="0"/>
              <a:cs typeface="Times New Roman" panose="02020603050405020304" pitchFamily="18" charset="0"/>
            </a:endParaRPr>
          </a:p>
          <a:p>
            <a:pPr marL="12700">
              <a:lnSpc>
                <a:spcPts val="1910"/>
              </a:lnSpc>
            </a:pPr>
            <a:r>
              <a:rPr lang="en-US" spc="-15" dirty="0">
                <a:latin typeface="Times New Roman" panose="02020603050405020304" pitchFamily="18" charset="0"/>
                <a:cs typeface="Times New Roman" panose="02020603050405020304" pitchFamily="18" charset="0"/>
              </a:rPr>
              <a:t>For</a:t>
            </a:r>
            <a:r>
              <a:rPr lang="en-US" spc="-2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Sub</a:t>
            </a:r>
            <a:r>
              <a:rPr lang="en-US" spc="-20" dirty="0">
                <a:latin typeface="Times New Roman" panose="02020603050405020304" pitchFamily="18" charset="0"/>
                <a:cs typeface="Times New Roman" panose="02020603050405020304" pitchFamily="18" charset="0"/>
              </a:rPr>
              <a:t> task-C:</a:t>
            </a:r>
            <a:endParaRPr lang="en-US" dirty="0">
              <a:latin typeface="Times New Roman" panose="02020603050405020304" pitchFamily="18" charset="0"/>
              <a:cs typeface="Times New Roman" panose="02020603050405020304" pitchFamily="18" charset="0"/>
            </a:endParaRPr>
          </a:p>
          <a:p>
            <a:pPr marL="12700" marR="5080">
              <a:lnSpc>
                <a:spcPts val="2050"/>
              </a:lnSpc>
              <a:spcBef>
                <a:spcPts val="145"/>
              </a:spcBef>
              <a:buSzPct val="94736"/>
              <a:buAutoNum type="arabicPeriod"/>
              <a:tabLst>
                <a:tab pos="196850" algn="l"/>
              </a:tabLst>
            </a:pPr>
            <a:r>
              <a:rPr lang="en-US" spc="-5" dirty="0">
                <a:latin typeface="Times New Roman" panose="02020603050405020304" pitchFamily="18" charset="0"/>
                <a:cs typeface="Times New Roman" panose="02020603050405020304" pitchFamily="18" charset="0"/>
              </a:rPr>
              <a:t>”@USER</a:t>
            </a:r>
            <a:r>
              <a:rPr lang="en-US" spc="-10" dirty="0">
                <a:latin typeface="Times New Roman" panose="02020603050405020304" pitchFamily="18" charset="0"/>
                <a:cs typeface="Times New Roman" panose="02020603050405020304" pitchFamily="18" charset="0"/>
              </a:rPr>
              <a:t> you</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are</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a:t>
            </a:r>
            <a:r>
              <a:rPr lang="en-US" spc="-5" dirty="0">
                <a:latin typeface="Times New Roman" panose="02020603050405020304" pitchFamily="18" charset="0"/>
                <a:cs typeface="Times New Roman" panose="02020603050405020304" pitchFamily="18" charset="0"/>
              </a:rPr>
              <a:t> lying </a:t>
            </a:r>
            <a:r>
              <a:rPr lang="en-US" spc="-10" dirty="0">
                <a:latin typeface="Times New Roman" panose="02020603050405020304" pitchFamily="18" charset="0"/>
                <a:cs typeface="Times New Roman" panose="02020603050405020304" pitchFamily="18" charset="0"/>
              </a:rPr>
              <a:t>corrupt</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traitor!!! </a:t>
            </a:r>
            <a:r>
              <a:rPr lang="en-US" spc="-5" dirty="0">
                <a:latin typeface="Times New Roman" panose="02020603050405020304" pitchFamily="18" charset="0"/>
                <a:cs typeface="Times New Roman" panose="02020603050405020304" pitchFamily="18" charset="0"/>
              </a:rPr>
              <a:t>Nobody </a:t>
            </a:r>
            <a:r>
              <a:rPr lang="en-US" spc="-10" dirty="0">
                <a:latin typeface="Times New Roman" panose="02020603050405020304" pitchFamily="18" charset="0"/>
                <a:cs typeface="Times New Roman" panose="02020603050405020304" pitchFamily="18" charset="0"/>
              </a:rPr>
              <a:t>wants</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to</a:t>
            </a:r>
            <a:r>
              <a:rPr lang="en-US" spc="-5" dirty="0">
                <a:latin typeface="Times New Roman" panose="02020603050405020304" pitchFamily="18" charset="0"/>
                <a:cs typeface="Times New Roman" panose="02020603050405020304" pitchFamily="18" charset="0"/>
              </a:rPr>
              <a:t> hear </a:t>
            </a:r>
            <a:r>
              <a:rPr lang="en-US" spc="-15" dirty="0">
                <a:latin typeface="Times New Roman" panose="02020603050405020304" pitchFamily="18" charset="0"/>
                <a:cs typeface="Times New Roman" panose="02020603050405020304" pitchFamily="18" charset="0"/>
              </a:rPr>
              <a:t>anymore</a:t>
            </a:r>
            <a:r>
              <a:rPr lang="en-US" spc="-5" dirty="0">
                <a:latin typeface="Times New Roman" panose="02020603050405020304" pitchFamily="18" charset="0"/>
                <a:cs typeface="Times New Roman" panose="02020603050405020304" pitchFamily="18" charset="0"/>
              </a:rPr>
              <a:t> of </a:t>
            </a:r>
            <a:r>
              <a:rPr lang="en-US" spc="-10" dirty="0">
                <a:latin typeface="Times New Roman" panose="02020603050405020304" pitchFamily="18" charset="0"/>
                <a:cs typeface="Times New Roman" panose="02020603050405020304" pitchFamily="18" charset="0"/>
              </a:rPr>
              <a:t>your </a:t>
            </a:r>
            <a:r>
              <a:rPr lang="en-US" spc="-4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lies!!! </a:t>
            </a:r>
            <a:r>
              <a:rPr lang="en-US" spc="-10" dirty="0" err="1">
                <a:latin typeface="Times New Roman" panose="02020603050405020304" pitchFamily="18" charset="0"/>
                <a:cs typeface="Times New Roman" panose="02020603050405020304" pitchFamily="18" charset="0"/>
              </a:rPr>
              <a:t>DeepStateCorruption</a:t>
            </a:r>
            <a:r>
              <a:rPr lang="en-US" spc="-5" dirty="0">
                <a:latin typeface="Times New Roman" panose="02020603050405020304" pitchFamily="18" charset="0"/>
                <a:cs typeface="Times New Roman" panose="02020603050405020304" pitchFamily="18" charset="0"/>
              </a:rPr>
              <a:t> </a:t>
            </a:r>
            <a:r>
              <a:rPr lang="en-US" spc="-40" dirty="0">
                <a:latin typeface="Times New Roman" panose="02020603050405020304" pitchFamily="18" charset="0"/>
                <a:cs typeface="Times New Roman" panose="02020603050405020304" pitchFamily="18" charset="0"/>
              </a:rPr>
              <a:t>URL”</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 OFF</a:t>
            </a:r>
            <a:r>
              <a:rPr lang="en-US"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(Offensive</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tweet)</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 TIN</a:t>
            </a:r>
            <a:r>
              <a:rPr lang="en-US" dirty="0">
                <a:latin typeface="Times New Roman" panose="02020603050405020304" pitchFamily="18" charset="0"/>
                <a:cs typeface="Times New Roman" panose="02020603050405020304" pitchFamily="18" charset="0"/>
              </a:rPr>
              <a:t> </a:t>
            </a:r>
            <a:r>
              <a:rPr lang="en-US" spc="-30" dirty="0">
                <a:latin typeface="Times New Roman" panose="02020603050405020304" pitchFamily="18" charset="0"/>
                <a:cs typeface="Times New Roman" panose="02020603050405020304" pitchFamily="18" charset="0"/>
              </a:rPr>
              <a:t>(Targeted</a:t>
            </a:r>
            <a:r>
              <a:rPr lang="en-US" spc="-5" dirty="0">
                <a:latin typeface="Times New Roman" panose="02020603050405020304" pitchFamily="18" charset="0"/>
                <a:cs typeface="Times New Roman" panose="02020603050405020304" pitchFamily="18" charset="0"/>
              </a:rPr>
              <a:t> insult) </a:t>
            </a:r>
            <a:r>
              <a:rPr lang="en-US"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IND</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(Individual).</a:t>
            </a:r>
            <a:endParaRPr lang="en-US" dirty="0">
              <a:latin typeface="Times New Roman" panose="02020603050405020304" pitchFamily="18" charset="0"/>
              <a:cs typeface="Times New Roman" panose="02020603050405020304" pitchFamily="18" charset="0"/>
            </a:endParaRPr>
          </a:p>
          <a:p>
            <a:pPr marL="12700" marR="208915">
              <a:lnSpc>
                <a:spcPts val="2050"/>
              </a:lnSpc>
              <a:spcBef>
                <a:spcPts val="5"/>
              </a:spcBef>
              <a:buSzPct val="94736"/>
              <a:buAutoNum type="arabicPeriod"/>
              <a:tabLst>
                <a:tab pos="196850" algn="l"/>
              </a:tabLst>
            </a:pPr>
            <a:r>
              <a:rPr lang="en-US" spc="-5" dirty="0">
                <a:latin typeface="Times New Roman" panose="02020603050405020304" pitchFamily="18" charset="0"/>
                <a:cs typeface="Times New Roman" panose="02020603050405020304" pitchFamily="18" charset="0"/>
              </a:rPr>
              <a:t>”@USER</a:t>
            </a:r>
            <a:r>
              <a:rPr lang="en-US" spc="-10" dirty="0">
                <a:latin typeface="Times New Roman" panose="02020603050405020304" pitchFamily="18" charset="0"/>
                <a:cs typeface="Times New Roman" panose="02020603050405020304" pitchFamily="18" charset="0"/>
              </a:rPr>
              <a:t> was</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literally just</a:t>
            </a:r>
            <a:r>
              <a:rPr lang="en-US" spc="-5" dirty="0">
                <a:latin typeface="Times New Roman" panose="02020603050405020304" pitchFamily="18" charset="0"/>
                <a:cs typeface="Times New Roman" panose="02020603050405020304" pitchFamily="18" charset="0"/>
              </a:rPr>
              <a:t> talking </a:t>
            </a:r>
            <a:r>
              <a:rPr lang="en-US" dirty="0">
                <a:latin typeface="Times New Roman" panose="02020603050405020304" pitchFamily="18" charset="0"/>
                <a:cs typeface="Times New Roman" panose="02020603050405020304" pitchFamily="18" charset="0"/>
              </a:rPr>
              <a:t>about</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this lol</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a:t>
            </a:r>
            <a:r>
              <a:rPr lang="en-US" spc="-5" dirty="0">
                <a:latin typeface="Times New Roman" panose="02020603050405020304" pitchFamily="18" charset="0"/>
                <a:cs typeface="Times New Roman" panose="02020603050405020304" pitchFamily="18" charset="0"/>
              </a:rPr>
              <a:t> mass shootings</a:t>
            </a:r>
            <a:r>
              <a:rPr lang="en-US" spc="-10"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like</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that</a:t>
            </a:r>
            <a:r>
              <a:rPr lang="en-US" spc="-5"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have </a:t>
            </a:r>
            <a:r>
              <a:rPr lang="en-US" spc="-415"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been</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set ups. </a:t>
            </a:r>
            <a:r>
              <a:rPr lang="en-US" spc="-20" dirty="0">
                <a:latin typeface="Times New Roman" panose="02020603050405020304" pitchFamily="18" charset="0"/>
                <a:cs typeface="Times New Roman" panose="02020603050405020304" pitchFamily="18" charset="0"/>
              </a:rPr>
              <a:t>it’s</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propaganda </a:t>
            </a:r>
            <a:r>
              <a:rPr lang="en-US" spc="-5" dirty="0">
                <a:latin typeface="Times New Roman" panose="02020603050405020304" pitchFamily="18" charset="0"/>
                <a:cs typeface="Times New Roman" panose="02020603050405020304" pitchFamily="18" charset="0"/>
              </a:rPr>
              <a:t>used </a:t>
            </a:r>
            <a:r>
              <a:rPr lang="en-US" spc="-10" dirty="0">
                <a:latin typeface="Times New Roman" panose="02020603050405020304" pitchFamily="18" charset="0"/>
                <a:cs typeface="Times New Roman" panose="02020603050405020304" pitchFamily="18" charset="0"/>
              </a:rPr>
              <a:t>to</a:t>
            </a:r>
            <a:r>
              <a:rPr lang="en-US" spc="-5" dirty="0">
                <a:latin typeface="Times New Roman" panose="02020603050405020304" pitchFamily="18" charset="0"/>
                <a:cs typeface="Times New Roman" panose="02020603050405020304" pitchFamily="18" charset="0"/>
              </a:rPr>
              <a:t> divide us</a:t>
            </a:r>
            <a:r>
              <a:rPr lang="en-US" spc="-10"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on major issues </a:t>
            </a:r>
            <a:r>
              <a:rPr lang="en-US" spc="-20" dirty="0">
                <a:latin typeface="Times New Roman" panose="02020603050405020304" pitchFamily="18" charset="0"/>
                <a:cs typeface="Times New Roman" panose="02020603050405020304" pitchFamily="18" charset="0"/>
              </a:rPr>
              <a:t>like</a:t>
            </a:r>
            <a:r>
              <a:rPr lang="en-US" spc="-5" dirty="0">
                <a:latin typeface="Times New Roman" panose="02020603050405020304" pitchFamily="18" charset="0"/>
                <a:cs typeface="Times New Roman" panose="02020603050405020304" pitchFamily="18" charset="0"/>
              </a:rPr>
              <a:t> gun</a:t>
            </a:r>
            <a:r>
              <a:rPr lang="en-US" spc="-10" dirty="0">
                <a:latin typeface="Times New Roman" panose="02020603050405020304" pitchFamily="18" charset="0"/>
                <a:cs typeface="Times New Roman" panose="02020603050405020304" pitchFamily="18" charset="0"/>
              </a:rPr>
              <a:t> </a:t>
            </a:r>
            <a:r>
              <a:rPr lang="en-US" spc="-15" dirty="0">
                <a:latin typeface="Times New Roman" panose="02020603050405020304" pitchFamily="18" charset="0"/>
                <a:cs typeface="Times New Roman" panose="02020603050405020304" pitchFamily="18" charset="0"/>
              </a:rPr>
              <a:t>control </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terrorism”</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spc="-5" dirty="0">
                <a:latin typeface="Times New Roman" panose="02020603050405020304" pitchFamily="18" charset="0"/>
                <a:cs typeface="Times New Roman" panose="02020603050405020304" pitchFamily="18" charset="0"/>
              </a:rPr>
              <a:t> OFF </a:t>
            </a:r>
            <a:r>
              <a:rPr lang="en-US" spc="-15" dirty="0">
                <a:latin typeface="Times New Roman" panose="02020603050405020304" pitchFamily="18" charset="0"/>
                <a:cs typeface="Times New Roman" panose="02020603050405020304" pitchFamily="18" charset="0"/>
              </a:rPr>
              <a:t>(Offensive</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tweet)</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spc="-5" dirty="0">
                <a:latin typeface="Times New Roman" panose="02020603050405020304" pitchFamily="18" charset="0"/>
                <a:cs typeface="Times New Roman" panose="02020603050405020304" pitchFamily="18" charset="0"/>
              </a:rPr>
              <a:t> TIN </a:t>
            </a:r>
            <a:r>
              <a:rPr lang="en-US" spc="-30" dirty="0">
                <a:latin typeface="Times New Roman" panose="02020603050405020304" pitchFamily="18" charset="0"/>
                <a:cs typeface="Times New Roman" panose="02020603050405020304" pitchFamily="18" charset="0"/>
              </a:rPr>
              <a:t>(Targeted</a:t>
            </a:r>
            <a:r>
              <a:rPr lang="en-US" spc="-5" dirty="0">
                <a:latin typeface="Times New Roman" panose="02020603050405020304" pitchFamily="18" charset="0"/>
                <a:cs typeface="Times New Roman" panose="02020603050405020304" pitchFamily="18" charset="0"/>
              </a:rPr>
              <a:t> insult) </a:t>
            </a:r>
            <a:r>
              <a:rPr lang="en-US"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GRP(Group).</a:t>
            </a:r>
            <a:endParaRPr lang="en-US" dirty="0">
              <a:latin typeface="Times New Roman" panose="02020603050405020304" pitchFamily="18" charset="0"/>
              <a:cs typeface="Times New Roman" panose="02020603050405020304" pitchFamily="18" charset="0"/>
            </a:endParaRPr>
          </a:p>
          <a:p>
            <a:pPr marL="12700" marR="600710">
              <a:lnSpc>
                <a:spcPts val="2050"/>
              </a:lnSpc>
              <a:spcBef>
                <a:spcPts val="5"/>
              </a:spcBef>
              <a:buSzPct val="94736"/>
              <a:buAutoNum type="arabicPeriod"/>
              <a:tabLst>
                <a:tab pos="196850" algn="l"/>
              </a:tabLst>
            </a:pPr>
            <a:r>
              <a:rPr lang="en-US" spc="-5" dirty="0">
                <a:latin typeface="Times New Roman" panose="02020603050405020304" pitchFamily="18" charset="0"/>
                <a:cs typeface="Times New Roman" panose="02020603050405020304" pitchFamily="18" charset="0"/>
              </a:rPr>
              <a:t>”@USER </a:t>
            </a:r>
            <a:r>
              <a:rPr lang="en-US" spc="-10" dirty="0">
                <a:latin typeface="Times New Roman" panose="02020603050405020304" pitchFamily="18" charset="0"/>
                <a:cs typeface="Times New Roman" panose="02020603050405020304" pitchFamily="18" charset="0"/>
              </a:rPr>
              <a:t>Liberals</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are</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all</a:t>
            </a:r>
            <a:r>
              <a:rPr lang="en-US" spc="-5" dirty="0">
                <a:latin typeface="Times New Roman" panose="02020603050405020304" pitchFamily="18" charset="0"/>
                <a:cs typeface="Times New Roman" panose="02020603050405020304" pitchFamily="18" charset="0"/>
              </a:rPr>
              <a:t> </a:t>
            </a:r>
            <a:r>
              <a:rPr lang="en-US" spc="-20" dirty="0" err="1">
                <a:latin typeface="Times New Roman" panose="02020603050405020304" pitchFamily="18" charset="0"/>
                <a:cs typeface="Times New Roman" panose="02020603050405020304" pitchFamily="18" charset="0"/>
              </a:rPr>
              <a:t>Kookoo</a:t>
            </a:r>
            <a:r>
              <a:rPr lang="en-US" spc="-5" dirty="0">
                <a:latin typeface="Times New Roman" panose="02020603050405020304" pitchFamily="18" charset="0"/>
                <a:cs typeface="Times New Roman" panose="02020603050405020304" pitchFamily="18" charset="0"/>
              </a:rPr>
              <a:t> !!!” </a:t>
            </a:r>
            <a:r>
              <a:rPr lang="en-US" dirty="0">
                <a:latin typeface="Times New Roman" panose="02020603050405020304" pitchFamily="18" charset="0"/>
                <a:cs typeface="Times New Roman" panose="02020603050405020304" pitchFamily="18" charset="0"/>
              </a:rPr>
              <a:t>–</a:t>
            </a:r>
            <a:r>
              <a:rPr lang="en-US" spc="-5" dirty="0">
                <a:latin typeface="Times New Roman" panose="02020603050405020304" pitchFamily="18" charset="0"/>
                <a:cs typeface="Times New Roman" panose="02020603050405020304" pitchFamily="18" charset="0"/>
              </a:rPr>
              <a:t> OFF </a:t>
            </a:r>
            <a:r>
              <a:rPr lang="en-US" spc="-15" dirty="0">
                <a:latin typeface="Times New Roman" panose="02020603050405020304" pitchFamily="18" charset="0"/>
                <a:cs typeface="Times New Roman" panose="02020603050405020304" pitchFamily="18" charset="0"/>
              </a:rPr>
              <a:t>(Offensive</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tweet)</a:t>
            </a:r>
            <a:r>
              <a:rPr lang="en-US" spc="-5"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spc="-5" dirty="0">
                <a:latin typeface="Times New Roman" panose="02020603050405020304" pitchFamily="18" charset="0"/>
                <a:cs typeface="Times New Roman" panose="02020603050405020304" pitchFamily="18" charset="0"/>
              </a:rPr>
              <a:t> TIN </a:t>
            </a:r>
            <a:r>
              <a:rPr lang="en-US" spc="-30" dirty="0">
                <a:latin typeface="Times New Roman" panose="02020603050405020304" pitchFamily="18" charset="0"/>
                <a:cs typeface="Times New Roman" panose="02020603050405020304" pitchFamily="18" charset="0"/>
              </a:rPr>
              <a:t>(Targeted </a:t>
            </a:r>
            <a:r>
              <a:rPr lang="en-US" spc="-409" dirty="0">
                <a:latin typeface="Times New Roman" panose="02020603050405020304" pitchFamily="18" charset="0"/>
                <a:cs typeface="Times New Roman" panose="02020603050405020304" pitchFamily="18" charset="0"/>
              </a:rPr>
              <a:t> </a:t>
            </a:r>
            <a:r>
              <a:rPr lang="en-US" spc="-5" dirty="0">
                <a:latin typeface="Times New Roman" panose="02020603050405020304" pitchFamily="18" charset="0"/>
                <a:cs typeface="Times New Roman" panose="02020603050405020304" pitchFamily="18" charset="0"/>
              </a:rPr>
              <a:t>insult)</a:t>
            </a:r>
            <a:r>
              <a:rPr lang="en-US" spc="-1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en-US" spc="-5" dirty="0">
                <a:latin typeface="Times New Roman" panose="02020603050405020304" pitchFamily="18" charset="0"/>
                <a:cs typeface="Times New Roman" panose="02020603050405020304" pitchFamily="18" charset="0"/>
              </a:rPr>
              <a:t> </a:t>
            </a:r>
            <a:r>
              <a:rPr lang="en-US" spc="-20" dirty="0">
                <a:latin typeface="Times New Roman" panose="02020603050405020304" pitchFamily="18" charset="0"/>
                <a:cs typeface="Times New Roman" panose="02020603050405020304" pitchFamily="18" charset="0"/>
              </a:rPr>
              <a:t>OTH</a:t>
            </a:r>
            <a:r>
              <a:rPr lang="en-US" spc="-5" dirty="0">
                <a:latin typeface="Times New Roman" panose="02020603050405020304" pitchFamily="18" charset="0"/>
                <a:cs typeface="Times New Roman" panose="02020603050405020304" pitchFamily="18" charset="0"/>
              </a:rPr>
              <a:t> </a:t>
            </a:r>
            <a:r>
              <a:rPr lang="en-US" spc="-10" dirty="0">
                <a:latin typeface="Times New Roman" panose="02020603050405020304" pitchFamily="18" charset="0"/>
                <a:cs typeface="Times New Roman" panose="02020603050405020304" pitchFamily="18" charset="0"/>
              </a:rPr>
              <a:t>(Others).</a:t>
            </a: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85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4E57-4FAD-FEF0-7ACD-0AB9CA43A6FF}"/>
              </a:ext>
            </a:extLst>
          </p:cNvPr>
          <p:cNvSpPr>
            <a:spLocks noGrp="1"/>
          </p:cNvSpPr>
          <p:nvPr>
            <p:ph type="title"/>
          </p:nvPr>
        </p:nvSpPr>
        <p:spPr>
          <a:xfrm>
            <a:off x="2876365" y="85802"/>
            <a:ext cx="7164398" cy="722066"/>
          </a:xfrm>
        </p:spPr>
        <p:txBody>
          <a:bodyPr>
            <a:noAutofit/>
          </a:bodyPr>
          <a:lstStyle/>
          <a:p>
            <a:r>
              <a:rPr lang="en-IN" sz="3600" b="1" spc="10" dirty="0">
                <a:solidFill>
                  <a:srgbClr val="C00000"/>
                </a:solidFill>
                <a:latin typeface="Times New Roman" panose="02020603050405020304" pitchFamily="18" charset="0"/>
                <a:cs typeface="Times New Roman" panose="02020603050405020304" pitchFamily="18" charset="0"/>
              </a:rPr>
              <a:t>OUTPUT</a:t>
            </a:r>
            <a:r>
              <a:rPr lang="en-IN" sz="3600" b="1" spc="-30" dirty="0">
                <a:solidFill>
                  <a:srgbClr val="C00000"/>
                </a:solidFill>
                <a:latin typeface="Times New Roman" panose="02020603050405020304" pitchFamily="18" charset="0"/>
                <a:cs typeface="Times New Roman" panose="02020603050405020304" pitchFamily="18" charset="0"/>
              </a:rPr>
              <a:t> </a:t>
            </a:r>
            <a:r>
              <a:rPr lang="en-IN" sz="3600" b="1" spc="10" dirty="0">
                <a:solidFill>
                  <a:srgbClr val="C00000"/>
                </a:solidFill>
                <a:latin typeface="Times New Roman" panose="02020603050405020304" pitchFamily="18" charset="0"/>
                <a:cs typeface="Times New Roman" panose="02020603050405020304" pitchFamily="18" charset="0"/>
              </a:rPr>
              <a:t>SCREENS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A151C4-7047-C8C9-7F65-BC9A6EBF20A9}"/>
              </a:ext>
            </a:extLst>
          </p:cNvPr>
          <p:cNvSpPr>
            <a:spLocks noGrp="1"/>
          </p:cNvSpPr>
          <p:nvPr>
            <p:ph idx="1"/>
          </p:nvPr>
        </p:nvSpPr>
        <p:spPr>
          <a:xfrm>
            <a:off x="319595" y="977920"/>
            <a:ext cx="11540971" cy="5671455"/>
          </a:xfrm>
        </p:spPr>
        <p:txBody>
          <a:bodyPr/>
          <a:lstStyle/>
          <a:p>
            <a:r>
              <a:rPr lang="en-US" sz="1800" b="1" spc="-10">
                <a:latin typeface="Calibri"/>
                <a:cs typeface="Calibri"/>
              </a:rPr>
              <a:t>Distribution</a:t>
            </a:r>
            <a:r>
              <a:rPr lang="en-US" sz="1800" b="1" spc="5">
                <a:latin typeface="Calibri"/>
                <a:cs typeface="Calibri"/>
              </a:rPr>
              <a:t> </a:t>
            </a:r>
            <a:r>
              <a:rPr lang="en-US" sz="1800" b="1" spc="-5">
                <a:latin typeface="Calibri"/>
                <a:cs typeface="Calibri"/>
              </a:rPr>
              <a:t>of</a:t>
            </a:r>
            <a:r>
              <a:rPr lang="en-US" sz="1800" b="1" spc="10">
                <a:latin typeface="Calibri"/>
                <a:cs typeface="Calibri"/>
              </a:rPr>
              <a:t> </a:t>
            </a:r>
            <a:r>
              <a:rPr lang="en-US" sz="1800" b="1" spc="-15">
                <a:latin typeface="Calibri"/>
                <a:cs typeface="Calibri"/>
              </a:rPr>
              <a:t>tweets(Data</a:t>
            </a:r>
            <a:r>
              <a:rPr lang="en-US" sz="1800" b="1" spc="5">
                <a:latin typeface="Calibri"/>
                <a:cs typeface="Calibri"/>
              </a:rPr>
              <a:t> </a:t>
            </a:r>
            <a:r>
              <a:rPr lang="en-US" sz="1800" b="1" spc="-15">
                <a:latin typeface="Calibri"/>
                <a:cs typeface="Calibri"/>
              </a:rPr>
              <a:t>Exploration</a:t>
            </a:r>
            <a:r>
              <a:rPr lang="en-US" sz="1800" b="1" spc="10">
                <a:latin typeface="Calibri"/>
                <a:cs typeface="Calibri"/>
              </a:rPr>
              <a:t> </a:t>
            </a:r>
            <a:r>
              <a:rPr lang="en-US" sz="1800" b="1" spc="-5">
                <a:latin typeface="Calibri"/>
                <a:cs typeface="Calibri"/>
              </a:rPr>
              <a:t>and</a:t>
            </a:r>
            <a:r>
              <a:rPr lang="en-US" sz="1800" b="1" spc="5">
                <a:latin typeface="Calibri"/>
                <a:cs typeface="Calibri"/>
              </a:rPr>
              <a:t> </a:t>
            </a:r>
            <a:r>
              <a:rPr lang="en-US" sz="1800" b="1" spc="-10">
                <a:latin typeface="Calibri"/>
                <a:cs typeface="Calibri"/>
              </a:rPr>
              <a:t>Analysis)</a:t>
            </a:r>
            <a:endParaRPr lang="en-US" sz="1800">
              <a:latin typeface="Calibri"/>
              <a:cs typeface="Calibri"/>
            </a:endParaRPr>
          </a:p>
          <a:p>
            <a:endParaRPr lang="en-IN" dirty="0"/>
          </a:p>
        </p:txBody>
      </p:sp>
      <p:grpSp>
        <p:nvGrpSpPr>
          <p:cNvPr id="11" name="object 5">
            <a:extLst>
              <a:ext uri="{FF2B5EF4-FFF2-40B4-BE49-F238E27FC236}">
                <a16:creationId xmlns:a16="http://schemas.microsoft.com/office/drawing/2014/main" id="{38C29870-F757-9E90-DA1C-36CF946875E4}"/>
              </a:ext>
            </a:extLst>
          </p:cNvPr>
          <p:cNvGrpSpPr/>
          <p:nvPr/>
        </p:nvGrpSpPr>
        <p:grpSpPr>
          <a:xfrm>
            <a:off x="3434826" y="1072039"/>
            <a:ext cx="7356475" cy="2337818"/>
            <a:chOff x="779549" y="1617224"/>
            <a:chExt cx="7356475" cy="2337818"/>
          </a:xfrm>
        </p:grpSpPr>
        <p:pic>
          <p:nvPicPr>
            <p:cNvPr id="12" name="object 7">
              <a:extLst>
                <a:ext uri="{FF2B5EF4-FFF2-40B4-BE49-F238E27FC236}">
                  <a16:creationId xmlns:a16="http://schemas.microsoft.com/office/drawing/2014/main" id="{31E09C21-4039-13BD-1CC4-29B2EC2F99BD}"/>
                </a:ext>
              </a:extLst>
            </p:cNvPr>
            <p:cNvPicPr/>
            <p:nvPr/>
          </p:nvPicPr>
          <p:blipFill>
            <a:blip r:embed="rId2" cstate="print"/>
            <a:stretch>
              <a:fillRect/>
            </a:stretch>
          </p:blipFill>
          <p:spPr>
            <a:xfrm>
              <a:off x="3289867" y="1617224"/>
              <a:ext cx="1600904" cy="1733621"/>
            </a:xfrm>
            <a:prstGeom prst="rect">
              <a:avLst/>
            </a:prstGeom>
          </p:spPr>
        </p:pic>
        <p:sp>
          <p:nvSpPr>
            <p:cNvPr id="13" name="object 8">
              <a:extLst>
                <a:ext uri="{FF2B5EF4-FFF2-40B4-BE49-F238E27FC236}">
                  <a16:creationId xmlns:a16="http://schemas.microsoft.com/office/drawing/2014/main" id="{4129C75D-44B0-DE02-426A-422F7E621720}"/>
                </a:ext>
              </a:extLst>
            </p:cNvPr>
            <p:cNvSpPr/>
            <p:nvPr/>
          </p:nvSpPr>
          <p:spPr>
            <a:xfrm>
              <a:off x="779549" y="3400687"/>
              <a:ext cx="7356475" cy="554355"/>
            </a:xfrm>
            <a:custGeom>
              <a:avLst/>
              <a:gdLst/>
              <a:ahLst/>
              <a:cxnLst/>
              <a:rect l="l" t="t" r="r" b="b"/>
              <a:pathLst>
                <a:path w="7356475" h="554354">
                  <a:moveTo>
                    <a:pt x="0" y="0"/>
                  </a:moveTo>
                  <a:lnTo>
                    <a:pt x="7356299" y="0"/>
                  </a:lnTo>
                  <a:lnTo>
                    <a:pt x="7356299" y="554099"/>
                  </a:lnTo>
                  <a:lnTo>
                    <a:pt x="0" y="554099"/>
                  </a:lnTo>
                  <a:lnTo>
                    <a:pt x="0" y="0"/>
                  </a:lnTo>
                  <a:close/>
                </a:path>
              </a:pathLst>
            </a:custGeom>
            <a:ln w="25399">
              <a:solidFill>
                <a:srgbClr val="FFFFFF"/>
              </a:solidFill>
            </a:ln>
          </p:spPr>
          <p:txBody>
            <a:bodyPr wrap="square" lIns="0" tIns="0" rIns="0" bIns="0" rtlCol="0"/>
            <a:lstStyle/>
            <a:p>
              <a:endParaRPr/>
            </a:p>
          </p:txBody>
        </p:sp>
      </p:grpSp>
      <p:pic>
        <p:nvPicPr>
          <p:cNvPr id="15" name="Picture 14">
            <a:extLst>
              <a:ext uri="{FF2B5EF4-FFF2-40B4-BE49-F238E27FC236}">
                <a16:creationId xmlns:a16="http://schemas.microsoft.com/office/drawing/2014/main" id="{2DF4EF78-6BA6-A30E-2502-CED3693B4F46}"/>
              </a:ext>
            </a:extLst>
          </p:cNvPr>
          <p:cNvPicPr>
            <a:picLocks noChangeAspect="1"/>
          </p:cNvPicPr>
          <p:nvPr/>
        </p:nvPicPr>
        <p:blipFill>
          <a:blip r:embed="rId3"/>
          <a:stretch>
            <a:fillRect/>
          </a:stretch>
        </p:blipFill>
        <p:spPr>
          <a:xfrm>
            <a:off x="890800" y="3910208"/>
            <a:ext cx="4230991" cy="640135"/>
          </a:xfrm>
          <a:prstGeom prst="rect">
            <a:avLst/>
          </a:prstGeom>
        </p:spPr>
      </p:pic>
      <p:pic>
        <p:nvPicPr>
          <p:cNvPr id="16" name="object 10">
            <a:extLst>
              <a:ext uri="{FF2B5EF4-FFF2-40B4-BE49-F238E27FC236}">
                <a16:creationId xmlns:a16="http://schemas.microsoft.com/office/drawing/2014/main" id="{3F7A7C07-2032-463B-6F1B-CAD47CD69FD7}"/>
              </a:ext>
            </a:extLst>
          </p:cNvPr>
          <p:cNvPicPr/>
          <p:nvPr/>
        </p:nvPicPr>
        <p:blipFill>
          <a:blip r:embed="rId4" cstate="print"/>
          <a:stretch>
            <a:fillRect/>
          </a:stretch>
        </p:blipFill>
        <p:spPr>
          <a:xfrm>
            <a:off x="6090080" y="4230276"/>
            <a:ext cx="3095624" cy="2419099"/>
          </a:xfrm>
          <a:prstGeom prst="rect">
            <a:avLst/>
          </a:prstGeom>
        </p:spPr>
      </p:pic>
    </p:spTree>
    <p:extLst>
      <p:ext uri="{BB962C8B-B14F-4D97-AF65-F5344CB8AC3E}">
        <p14:creationId xmlns:p14="http://schemas.microsoft.com/office/powerpoint/2010/main" val="554188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321023-1B46-78D8-DB8D-E1240AE4F28E}"/>
              </a:ext>
            </a:extLst>
          </p:cNvPr>
          <p:cNvSpPr>
            <a:spLocks noGrp="1"/>
          </p:cNvSpPr>
          <p:nvPr>
            <p:ph idx="1"/>
          </p:nvPr>
        </p:nvSpPr>
        <p:spPr>
          <a:xfrm>
            <a:off x="640302" y="1455938"/>
            <a:ext cx="10911396" cy="4895912"/>
          </a:xfrm>
        </p:spPr>
        <p:txBody>
          <a:bodyPr>
            <a:normAutofit/>
          </a:bodyPr>
          <a:lstStyle/>
          <a:p>
            <a:pPr algn="just">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Offensive language is pervasive in social media. Individuals frequently take advantage of the perceived anonymity of computer-mediated communication, using this to engage in behavior that many of them would not consider in real life. Online communities, social media platforms, and technology companies have been investing heavily in ways to cope with offensive language to prevent abusive behavior in social media .</a:t>
            </a:r>
          </a:p>
          <a:p>
            <a:pPr algn="just">
              <a:buSzPct val="1000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One of the most effective strategies for tackling this problem is to use computational methods to identify offense, aggression, and hate speech in user generated content (e.g. posts, comments, microblogs, etc.).. This system classifies a tweet as either offensive or not offensive (Sub-task A) and further classifies offensive tweets into categories (Sub-tasks B – C). Some sort of grid search approach is taken where multiple techniques for preprocessing, feature extraction and classification are implemented and combinations of them all are tried to achieve the best model for the given dataset .</a:t>
            </a:r>
            <a:endParaRPr lang="en-IN"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0EB6BF39-18C2-6486-5ED2-520533F77AD6}"/>
              </a:ext>
            </a:extLst>
          </p:cNvPr>
          <p:cNvSpPr txBox="1">
            <a:spLocks/>
          </p:cNvSpPr>
          <p:nvPr/>
        </p:nvSpPr>
        <p:spPr bwMode="black">
          <a:xfrm>
            <a:off x="1682399" y="221229"/>
            <a:ext cx="9603275" cy="897357"/>
          </a:xfrm>
          <a:prstGeom prst="rect">
            <a:avLst/>
          </a:prstGeom>
          <a:solidFill>
            <a:srgbClr val="FFFFFF"/>
          </a:solidFill>
          <a:ln w="31750" cap="sq">
            <a:solidFill>
              <a:schemeClr val="accent2">
                <a:lumMod val="60000"/>
                <a:lumOff val="40000"/>
              </a:schemeClr>
            </a:solidFill>
            <a:miter lim="800000"/>
          </a:ln>
        </p:spPr>
        <p:txBody>
          <a:bodyPr vert="horz" lIns="182880" tIns="182880" rIns="182880" bIns="182880" rtlCol="0" anchor="ctr">
            <a:normAutofit fontScale="925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IN" sz="4800" b="1" dirty="0">
                <a:solidFill>
                  <a:srgbClr val="C00000"/>
                </a:solidFill>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26380116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3578-1BB4-18F8-7A9A-8941FD15EDA5}"/>
              </a:ext>
            </a:extLst>
          </p:cNvPr>
          <p:cNvSpPr>
            <a:spLocks noGrp="1"/>
          </p:cNvSpPr>
          <p:nvPr>
            <p:ph type="title"/>
          </p:nvPr>
        </p:nvSpPr>
        <p:spPr>
          <a:xfrm>
            <a:off x="2639509" y="85803"/>
            <a:ext cx="7729728" cy="846352"/>
          </a:xfrm>
        </p:spPr>
        <p:txBody>
          <a:bodyPr>
            <a:noAutofit/>
          </a:bodyPr>
          <a:lstStyle/>
          <a:p>
            <a:r>
              <a:rPr lang="en-IN" sz="3600" b="1" spc="-5" dirty="0">
                <a:solidFill>
                  <a:srgbClr val="C00000"/>
                </a:solidFill>
                <a:latin typeface="Times New Roman" panose="02020603050405020304" pitchFamily="18" charset="0"/>
                <a:cs typeface="Times New Roman" panose="02020603050405020304" pitchFamily="18" charset="0"/>
              </a:rPr>
              <a:t>OUTPUT</a:t>
            </a:r>
            <a:r>
              <a:rPr lang="en-IN" sz="3600" b="1" spc="-45" dirty="0">
                <a:solidFill>
                  <a:srgbClr val="C00000"/>
                </a:solidFill>
                <a:latin typeface="Times New Roman" panose="02020603050405020304" pitchFamily="18" charset="0"/>
                <a:cs typeface="Times New Roman" panose="02020603050405020304" pitchFamily="18" charset="0"/>
              </a:rPr>
              <a:t> </a:t>
            </a:r>
            <a:r>
              <a:rPr lang="en-IN" sz="3600" b="1" spc="-5" dirty="0">
                <a:solidFill>
                  <a:srgbClr val="C00000"/>
                </a:solidFill>
                <a:latin typeface="Times New Roman" panose="02020603050405020304" pitchFamily="18" charset="0"/>
                <a:cs typeface="Times New Roman" panose="02020603050405020304" pitchFamily="18" charset="0"/>
              </a:rPr>
              <a:t>SCREENS</a:t>
            </a:r>
            <a:endParaRPr lang="en-IN" sz="3600" b="1" dirty="0">
              <a:latin typeface="Times New Roman" panose="02020603050405020304" pitchFamily="18" charset="0"/>
              <a:cs typeface="Times New Roman" panose="02020603050405020304" pitchFamily="18" charset="0"/>
            </a:endParaRPr>
          </a:p>
        </p:txBody>
      </p:sp>
      <p:pic>
        <p:nvPicPr>
          <p:cNvPr id="4" name="object 7">
            <a:extLst>
              <a:ext uri="{FF2B5EF4-FFF2-40B4-BE49-F238E27FC236}">
                <a16:creationId xmlns:a16="http://schemas.microsoft.com/office/drawing/2014/main" id="{E30B6493-87DD-611C-4C2D-532CDFBB6282}"/>
              </a:ext>
            </a:extLst>
          </p:cNvPr>
          <p:cNvPicPr>
            <a:picLocks noGrp="1"/>
          </p:cNvPicPr>
          <p:nvPr>
            <p:ph idx="1"/>
          </p:nvPr>
        </p:nvPicPr>
        <p:blipFill>
          <a:blip r:embed="rId2" cstate="print"/>
          <a:stretch>
            <a:fillRect/>
          </a:stretch>
        </p:blipFill>
        <p:spPr>
          <a:xfrm>
            <a:off x="1851819" y="1659731"/>
            <a:ext cx="8467725" cy="4476750"/>
          </a:xfrm>
          <a:prstGeom prst="rect">
            <a:avLst/>
          </a:prstGeom>
        </p:spPr>
      </p:pic>
      <p:sp>
        <p:nvSpPr>
          <p:cNvPr id="6" name="TextBox 5">
            <a:extLst>
              <a:ext uri="{FF2B5EF4-FFF2-40B4-BE49-F238E27FC236}">
                <a16:creationId xmlns:a16="http://schemas.microsoft.com/office/drawing/2014/main" id="{7D6F13FF-B72E-EDB0-989F-5C3392DB5526}"/>
              </a:ext>
            </a:extLst>
          </p:cNvPr>
          <p:cNvSpPr txBox="1"/>
          <p:nvPr/>
        </p:nvSpPr>
        <p:spPr>
          <a:xfrm>
            <a:off x="1387136" y="976543"/>
            <a:ext cx="6094520" cy="400110"/>
          </a:xfrm>
          <a:prstGeom prst="rect">
            <a:avLst/>
          </a:prstGeom>
          <a:noFill/>
        </p:spPr>
        <p:txBody>
          <a:bodyPr wrap="square">
            <a:spAutoFit/>
          </a:bodyPr>
          <a:lstStyle/>
          <a:p>
            <a:pPr marL="12700">
              <a:lnSpc>
                <a:spcPct val="100000"/>
              </a:lnSpc>
              <a:spcBef>
                <a:spcPts val="100"/>
              </a:spcBef>
            </a:pPr>
            <a:r>
              <a:rPr lang="en-US" sz="2000" b="1" spc="-10" dirty="0">
                <a:latin typeface="Times New Roman" panose="02020603050405020304" pitchFamily="18" charset="0"/>
                <a:cs typeface="Times New Roman" panose="02020603050405020304" pitchFamily="18" charset="0"/>
              </a:rPr>
              <a:t>Confusion</a:t>
            </a:r>
            <a:r>
              <a:rPr lang="en-US" sz="2000" b="1"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Matrix</a:t>
            </a:r>
            <a:r>
              <a:rPr lang="en-US" sz="2000" b="1" dirty="0">
                <a:latin typeface="Times New Roman" panose="02020603050405020304" pitchFamily="18" charset="0"/>
                <a:cs typeface="Times New Roman" panose="02020603050405020304" pitchFamily="18" charset="0"/>
              </a:rPr>
              <a:t> </a:t>
            </a:r>
            <a:r>
              <a:rPr lang="en-US" sz="2000" b="1" spc="-15" dirty="0">
                <a:latin typeface="Times New Roman" panose="02020603050405020304" pitchFamily="18" charset="0"/>
                <a:cs typeface="Times New Roman" panose="02020603050405020304" pitchFamily="18" charset="0"/>
              </a:rPr>
              <a:t>for</a:t>
            </a:r>
            <a:r>
              <a:rPr lang="en-US" sz="2000" b="1"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highest</a:t>
            </a:r>
            <a:r>
              <a:rPr lang="en-US" sz="2000" b="1" dirty="0">
                <a:latin typeface="Times New Roman" panose="02020603050405020304" pitchFamily="18" charset="0"/>
                <a:cs typeface="Times New Roman" panose="02020603050405020304" pitchFamily="18" charset="0"/>
              </a:rPr>
              <a:t> </a:t>
            </a:r>
            <a:r>
              <a:rPr lang="en-US" sz="2000" b="1" spc="-15" dirty="0">
                <a:latin typeface="Times New Roman" panose="02020603050405020304" pitchFamily="18" charset="0"/>
                <a:cs typeface="Times New Roman" panose="02020603050405020304" pitchFamily="18" charset="0"/>
              </a:rPr>
              <a:t>accuracy</a:t>
            </a:r>
            <a:r>
              <a:rPr lang="en-US" sz="2000" b="1" spc="5" dirty="0">
                <a:latin typeface="Times New Roman" panose="02020603050405020304" pitchFamily="18" charset="0"/>
                <a:cs typeface="Times New Roman" panose="02020603050405020304" pitchFamily="18" charset="0"/>
              </a:rPr>
              <a:t> </a:t>
            </a:r>
            <a:r>
              <a:rPr lang="en-US" sz="2000" b="1" spc="-5" dirty="0">
                <a:latin typeface="Times New Roman" panose="02020603050405020304" pitchFamily="18" charset="0"/>
                <a:cs typeface="Times New Roman" panose="02020603050405020304" pitchFamily="18" charset="0"/>
              </a:rPr>
              <a:t>of</a:t>
            </a:r>
            <a:r>
              <a:rPr lang="en-US" sz="2000" b="1" dirty="0">
                <a:latin typeface="Times New Roman" panose="02020603050405020304" pitchFamily="18" charset="0"/>
                <a:cs typeface="Times New Roman" panose="02020603050405020304" pitchFamily="18" charset="0"/>
              </a:rPr>
              <a:t> </a:t>
            </a:r>
            <a:r>
              <a:rPr lang="en-US" sz="2000" b="1" spc="-20" dirty="0">
                <a:latin typeface="Times New Roman" panose="02020603050405020304" pitchFamily="18" charset="0"/>
                <a:cs typeface="Times New Roman" panose="02020603050405020304" pitchFamily="18" charset="0"/>
              </a:rPr>
              <a:t>Subtask-A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8215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2ECB-35D9-2722-1D5A-999147DD2957}"/>
              </a:ext>
            </a:extLst>
          </p:cNvPr>
          <p:cNvSpPr>
            <a:spLocks noGrp="1"/>
          </p:cNvSpPr>
          <p:nvPr>
            <p:ph type="title"/>
          </p:nvPr>
        </p:nvSpPr>
        <p:spPr>
          <a:xfrm>
            <a:off x="2355423" y="103558"/>
            <a:ext cx="7729728" cy="677677"/>
          </a:xfrm>
        </p:spPr>
        <p:txBody>
          <a:bodyPr>
            <a:noAutofit/>
          </a:bodyPr>
          <a:lstStyle/>
          <a:p>
            <a:r>
              <a:rPr lang="en-IN" sz="3600" b="1" spc="-5" dirty="0">
                <a:solidFill>
                  <a:srgbClr val="C00000"/>
                </a:solidFill>
                <a:latin typeface="Times New Roman" panose="02020603050405020304" pitchFamily="18" charset="0"/>
                <a:cs typeface="Times New Roman" panose="02020603050405020304" pitchFamily="18" charset="0"/>
              </a:rPr>
              <a:t>OUTPUT</a:t>
            </a:r>
            <a:r>
              <a:rPr lang="en-IN" sz="3600" b="1" spc="-45" dirty="0">
                <a:solidFill>
                  <a:srgbClr val="C00000"/>
                </a:solidFill>
                <a:latin typeface="Times New Roman" panose="02020603050405020304" pitchFamily="18" charset="0"/>
                <a:cs typeface="Times New Roman" panose="02020603050405020304" pitchFamily="18" charset="0"/>
              </a:rPr>
              <a:t> </a:t>
            </a:r>
            <a:r>
              <a:rPr lang="en-IN" sz="3600" b="1" spc="-5" dirty="0">
                <a:solidFill>
                  <a:srgbClr val="C00000"/>
                </a:solidFill>
                <a:latin typeface="Times New Roman" panose="02020603050405020304" pitchFamily="18" charset="0"/>
                <a:cs typeface="Times New Roman" panose="02020603050405020304" pitchFamily="18" charset="0"/>
              </a:rPr>
              <a:t>SCREENS</a:t>
            </a:r>
            <a:endParaRPr lang="en-IN" sz="3600" b="1" dirty="0">
              <a:latin typeface="Times New Roman" panose="02020603050405020304" pitchFamily="18" charset="0"/>
              <a:cs typeface="Times New Roman" panose="02020603050405020304" pitchFamily="18" charset="0"/>
            </a:endParaRPr>
          </a:p>
        </p:txBody>
      </p:sp>
      <p:pic>
        <p:nvPicPr>
          <p:cNvPr id="4" name="object 7">
            <a:extLst>
              <a:ext uri="{FF2B5EF4-FFF2-40B4-BE49-F238E27FC236}">
                <a16:creationId xmlns:a16="http://schemas.microsoft.com/office/drawing/2014/main" id="{F65F5A01-FE95-F038-7816-8E03808461A9}"/>
              </a:ext>
            </a:extLst>
          </p:cNvPr>
          <p:cNvPicPr>
            <a:picLocks noGrp="1"/>
          </p:cNvPicPr>
          <p:nvPr>
            <p:ph idx="1"/>
          </p:nvPr>
        </p:nvPicPr>
        <p:blipFill>
          <a:blip r:embed="rId2" cstate="print"/>
          <a:stretch>
            <a:fillRect/>
          </a:stretch>
        </p:blipFill>
        <p:spPr>
          <a:xfrm>
            <a:off x="2541587" y="1956594"/>
            <a:ext cx="6991350" cy="3714750"/>
          </a:xfrm>
          <a:prstGeom prst="rect">
            <a:avLst/>
          </a:prstGeom>
        </p:spPr>
      </p:pic>
      <p:sp>
        <p:nvSpPr>
          <p:cNvPr id="6" name="TextBox 5">
            <a:extLst>
              <a:ext uri="{FF2B5EF4-FFF2-40B4-BE49-F238E27FC236}">
                <a16:creationId xmlns:a16="http://schemas.microsoft.com/office/drawing/2014/main" id="{864FE2A4-22C9-7F3F-42D8-A8342214FE53}"/>
              </a:ext>
            </a:extLst>
          </p:cNvPr>
          <p:cNvSpPr txBox="1"/>
          <p:nvPr/>
        </p:nvSpPr>
        <p:spPr>
          <a:xfrm>
            <a:off x="1333870" y="1080401"/>
            <a:ext cx="6094520" cy="400110"/>
          </a:xfrm>
          <a:prstGeom prst="rect">
            <a:avLst/>
          </a:prstGeom>
          <a:noFill/>
        </p:spPr>
        <p:txBody>
          <a:bodyPr wrap="square">
            <a:spAutoFit/>
          </a:bodyPr>
          <a:lstStyle/>
          <a:p>
            <a:pPr marL="12700">
              <a:lnSpc>
                <a:spcPct val="100000"/>
              </a:lnSpc>
              <a:spcBef>
                <a:spcPts val="100"/>
              </a:spcBef>
            </a:pPr>
            <a:r>
              <a:rPr lang="en-US" sz="2000" b="1" spc="-10" dirty="0">
                <a:latin typeface="Times New Roman" panose="02020603050405020304" pitchFamily="18" charset="0"/>
                <a:cs typeface="Times New Roman" panose="02020603050405020304" pitchFamily="18" charset="0"/>
              </a:rPr>
              <a:t>Confusion</a:t>
            </a:r>
            <a:r>
              <a:rPr lang="en-US" sz="2000" b="1"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Matrix</a:t>
            </a:r>
            <a:r>
              <a:rPr lang="en-US" sz="2000" b="1" dirty="0">
                <a:latin typeface="Times New Roman" panose="02020603050405020304" pitchFamily="18" charset="0"/>
                <a:cs typeface="Times New Roman" panose="02020603050405020304" pitchFamily="18" charset="0"/>
              </a:rPr>
              <a:t> </a:t>
            </a:r>
            <a:r>
              <a:rPr lang="en-US" sz="2000" b="1" spc="-15" dirty="0">
                <a:latin typeface="Times New Roman" panose="02020603050405020304" pitchFamily="18" charset="0"/>
                <a:cs typeface="Times New Roman" panose="02020603050405020304" pitchFamily="18" charset="0"/>
              </a:rPr>
              <a:t>for</a:t>
            </a:r>
            <a:r>
              <a:rPr lang="en-US" sz="2000" b="1"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highest</a:t>
            </a:r>
            <a:r>
              <a:rPr lang="en-US" sz="2000" b="1" dirty="0">
                <a:latin typeface="Times New Roman" panose="02020603050405020304" pitchFamily="18" charset="0"/>
                <a:cs typeface="Times New Roman" panose="02020603050405020304" pitchFamily="18" charset="0"/>
              </a:rPr>
              <a:t> </a:t>
            </a:r>
            <a:r>
              <a:rPr lang="en-US" sz="2000" b="1" spc="-15" dirty="0">
                <a:latin typeface="Times New Roman" panose="02020603050405020304" pitchFamily="18" charset="0"/>
                <a:cs typeface="Times New Roman" panose="02020603050405020304" pitchFamily="18" charset="0"/>
              </a:rPr>
              <a:t>accuracy</a:t>
            </a:r>
            <a:r>
              <a:rPr lang="en-US" sz="2000" b="1" spc="5" dirty="0">
                <a:latin typeface="Times New Roman" panose="02020603050405020304" pitchFamily="18" charset="0"/>
                <a:cs typeface="Times New Roman" panose="02020603050405020304" pitchFamily="18" charset="0"/>
              </a:rPr>
              <a:t> </a:t>
            </a:r>
            <a:r>
              <a:rPr lang="en-US" sz="2000" b="1" spc="-5" dirty="0">
                <a:latin typeface="Times New Roman" panose="02020603050405020304" pitchFamily="18" charset="0"/>
                <a:cs typeface="Times New Roman" panose="02020603050405020304" pitchFamily="18" charset="0"/>
              </a:rPr>
              <a:t>of</a:t>
            </a:r>
            <a:r>
              <a:rPr lang="en-US" sz="2000" b="1" dirty="0">
                <a:latin typeface="Times New Roman" panose="02020603050405020304" pitchFamily="18" charset="0"/>
                <a:cs typeface="Times New Roman" panose="02020603050405020304" pitchFamily="18" charset="0"/>
              </a:rPr>
              <a:t> </a:t>
            </a:r>
            <a:r>
              <a:rPr lang="en-US" sz="2000" b="1" spc="-20" dirty="0">
                <a:latin typeface="Times New Roman" panose="02020603050405020304" pitchFamily="18" charset="0"/>
                <a:cs typeface="Times New Roman" panose="02020603050405020304" pitchFamily="18" charset="0"/>
              </a:rPr>
              <a:t>Subtask-B</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5654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39231-48DA-1112-E6CD-F5AE13039E83}"/>
              </a:ext>
            </a:extLst>
          </p:cNvPr>
          <p:cNvSpPr>
            <a:spLocks noGrp="1"/>
          </p:cNvSpPr>
          <p:nvPr>
            <p:ph type="title"/>
          </p:nvPr>
        </p:nvSpPr>
        <p:spPr>
          <a:xfrm>
            <a:off x="2399812" y="103558"/>
            <a:ext cx="7729728" cy="810842"/>
          </a:xfrm>
        </p:spPr>
        <p:txBody>
          <a:bodyPr>
            <a:noAutofit/>
          </a:bodyPr>
          <a:lstStyle/>
          <a:p>
            <a:r>
              <a:rPr lang="en-IN" sz="3600" b="1" spc="-5" dirty="0">
                <a:solidFill>
                  <a:srgbClr val="C00000"/>
                </a:solidFill>
                <a:latin typeface="Times New Roman" panose="02020603050405020304" pitchFamily="18" charset="0"/>
                <a:cs typeface="Times New Roman" panose="02020603050405020304" pitchFamily="18" charset="0"/>
              </a:rPr>
              <a:t>OUTPUT</a:t>
            </a:r>
            <a:r>
              <a:rPr lang="en-IN" sz="3600" b="1" spc="-45" dirty="0">
                <a:solidFill>
                  <a:srgbClr val="C00000"/>
                </a:solidFill>
                <a:latin typeface="Times New Roman" panose="02020603050405020304" pitchFamily="18" charset="0"/>
                <a:cs typeface="Times New Roman" panose="02020603050405020304" pitchFamily="18" charset="0"/>
              </a:rPr>
              <a:t> </a:t>
            </a:r>
            <a:r>
              <a:rPr lang="en-IN" sz="3600" b="1" spc="-5" dirty="0">
                <a:solidFill>
                  <a:srgbClr val="C00000"/>
                </a:solidFill>
                <a:latin typeface="Times New Roman" panose="02020603050405020304" pitchFamily="18" charset="0"/>
                <a:cs typeface="Times New Roman" panose="02020603050405020304" pitchFamily="18" charset="0"/>
              </a:rPr>
              <a:t>SCREENS</a:t>
            </a:r>
            <a:endParaRPr lang="en-IN" sz="3600" b="1" dirty="0">
              <a:latin typeface="Times New Roman" panose="02020603050405020304" pitchFamily="18" charset="0"/>
              <a:cs typeface="Times New Roman" panose="02020603050405020304" pitchFamily="18" charset="0"/>
            </a:endParaRPr>
          </a:p>
        </p:txBody>
      </p:sp>
      <p:pic>
        <p:nvPicPr>
          <p:cNvPr id="4" name="object 7">
            <a:extLst>
              <a:ext uri="{FF2B5EF4-FFF2-40B4-BE49-F238E27FC236}">
                <a16:creationId xmlns:a16="http://schemas.microsoft.com/office/drawing/2014/main" id="{73C61D50-B9EC-DF7A-91B3-40FCE68D1198}"/>
              </a:ext>
            </a:extLst>
          </p:cNvPr>
          <p:cNvPicPr>
            <a:picLocks noGrp="1"/>
          </p:cNvPicPr>
          <p:nvPr>
            <p:ph idx="1"/>
          </p:nvPr>
        </p:nvPicPr>
        <p:blipFill>
          <a:blip r:embed="rId2" cstate="print"/>
          <a:stretch>
            <a:fillRect/>
          </a:stretch>
        </p:blipFill>
        <p:spPr>
          <a:xfrm>
            <a:off x="3931828" y="1968424"/>
            <a:ext cx="5400675" cy="4543425"/>
          </a:xfrm>
          <a:prstGeom prst="rect">
            <a:avLst/>
          </a:prstGeom>
        </p:spPr>
      </p:pic>
      <p:sp>
        <p:nvSpPr>
          <p:cNvPr id="6" name="TextBox 5">
            <a:extLst>
              <a:ext uri="{FF2B5EF4-FFF2-40B4-BE49-F238E27FC236}">
                <a16:creationId xmlns:a16="http://schemas.microsoft.com/office/drawing/2014/main" id="{DF8F3C93-31EA-F948-E8AB-9631F4C857F4}"/>
              </a:ext>
            </a:extLst>
          </p:cNvPr>
          <p:cNvSpPr txBox="1"/>
          <p:nvPr/>
        </p:nvSpPr>
        <p:spPr>
          <a:xfrm>
            <a:off x="1218460" y="1195811"/>
            <a:ext cx="6094520" cy="400110"/>
          </a:xfrm>
          <a:prstGeom prst="rect">
            <a:avLst/>
          </a:prstGeom>
          <a:noFill/>
        </p:spPr>
        <p:txBody>
          <a:bodyPr wrap="square">
            <a:spAutoFit/>
          </a:bodyPr>
          <a:lstStyle/>
          <a:p>
            <a:pPr marL="12700">
              <a:lnSpc>
                <a:spcPct val="100000"/>
              </a:lnSpc>
              <a:spcBef>
                <a:spcPts val="100"/>
              </a:spcBef>
            </a:pPr>
            <a:r>
              <a:rPr lang="en-US" sz="2000" b="1" spc="-10" dirty="0">
                <a:latin typeface="Times New Roman" panose="02020603050405020304" pitchFamily="18" charset="0"/>
                <a:cs typeface="Times New Roman" panose="02020603050405020304" pitchFamily="18" charset="0"/>
              </a:rPr>
              <a:t>Confusion</a:t>
            </a:r>
            <a:r>
              <a:rPr lang="en-US" sz="2000" b="1" dirty="0">
                <a:latin typeface="Calibri"/>
                <a:cs typeface="Calibri"/>
              </a:rPr>
              <a:t> </a:t>
            </a:r>
            <a:r>
              <a:rPr lang="en-US" sz="2000" b="1" spc="-10" dirty="0">
                <a:latin typeface="Calibri"/>
                <a:cs typeface="Calibri"/>
              </a:rPr>
              <a:t>Matrix</a:t>
            </a:r>
            <a:r>
              <a:rPr lang="en-US" sz="2000" b="1" dirty="0">
                <a:latin typeface="Calibri"/>
                <a:cs typeface="Calibri"/>
              </a:rPr>
              <a:t> </a:t>
            </a:r>
            <a:r>
              <a:rPr lang="en-US" sz="2000" b="1" spc="-15" dirty="0">
                <a:latin typeface="Calibri"/>
                <a:cs typeface="Calibri"/>
              </a:rPr>
              <a:t>for</a:t>
            </a:r>
            <a:r>
              <a:rPr lang="en-US" sz="2000" b="1" dirty="0">
                <a:latin typeface="Calibri"/>
                <a:cs typeface="Calibri"/>
              </a:rPr>
              <a:t> </a:t>
            </a:r>
            <a:r>
              <a:rPr lang="en-US" sz="2000" b="1" spc="-10" dirty="0">
                <a:latin typeface="Calibri"/>
                <a:cs typeface="Calibri"/>
              </a:rPr>
              <a:t>highest</a:t>
            </a:r>
            <a:r>
              <a:rPr lang="en-US" sz="2000" b="1" dirty="0">
                <a:latin typeface="Calibri"/>
                <a:cs typeface="Calibri"/>
              </a:rPr>
              <a:t> </a:t>
            </a:r>
            <a:r>
              <a:rPr lang="en-US" sz="2000" b="1" spc="-15" dirty="0">
                <a:latin typeface="Calibri"/>
                <a:cs typeface="Calibri"/>
              </a:rPr>
              <a:t>accuracy</a:t>
            </a:r>
            <a:r>
              <a:rPr lang="en-US" sz="2000" b="1" spc="5" dirty="0">
                <a:latin typeface="Calibri"/>
                <a:cs typeface="Calibri"/>
              </a:rPr>
              <a:t> </a:t>
            </a:r>
            <a:r>
              <a:rPr lang="en-US" sz="2000" b="1" spc="-5" dirty="0">
                <a:latin typeface="Calibri"/>
                <a:cs typeface="Calibri"/>
              </a:rPr>
              <a:t>of</a:t>
            </a:r>
            <a:r>
              <a:rPr lang="en-US" sz="2000" b="1" dirty="0">
                <a:latin typeface="Calibri"/>
                <a:cs typeface="Calibri"/>
              </a:rPr>
              <a:t> </a:t>
            </a:r>
            <a:r>
              <a:rPr lang="en-US" sz="2000" b="1" spc="-20" dirty="0">
                <a:latin typeface="Calibri"/>
                <a:cs typeface="Calibri"/>
              </a:rPr>
              <a:t>Subtask-C</a:t>
            </a:r>
            <a:endParaRPr lang="en-US" sz="2000" dirty="0">
              <a:latin typeface="Calibri"/>
              <a:cs typeface="Calibri"/>
            </a:endParaRPr>
          </a:p>
        </p:txBody>
      </p:sp>
    </p:spTree>
    <p:extLst>
      <p:ext uri="{BB962C8B-B14F-4D97-AF65-F5344CB8AC3E}">
        <p14:creationId xmlns:p14="http://schemas.microsoft.com/office/powerpoint/2010/main" val="1323975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F00B8-E62E-6235-BA43-F28C0214A31B}"/>
              </a:ext>
            </a:extLst>
          </p:cNvPr>
          <p:cNvSpPr>
            <a:spLocks noGrp="1"/>
          </p:cNvSpPr>
          <p:nvPr>
            <p:ph type="title"/>
          </p:nvPr>
        </p:nvSpPr>
        <p:spPr>
          <a:xfrm>
            <a:off x="2364301" y="76925"/>
            <a:ext cx="7729728" cy="970640"/>
          </a:xfrm>
        </p:spPr>
        <p:txBody>
          <a:bodyPr>
            <a:normAutofit/>
          </a:bodyPr>
          <a:lstStyle/>
          <a:p>
            <a:r>
              <a:rPr lang="en-IN" sz="3600" b="1" spc="-30" dirty="0">
                <a:solidFill>
                  <a:srgbClr val="C00000"/>
                </a:solidFill>
                <a:latin typeface="Times New Roman" panose="02020603050405020304" pitchFamily="18" charset="0"/>
                <a:cs typeface="Times New Roman" panose="02020603050405020304" pitchFamily="18" charset="0"/>
              </a:rPr>
              <a:t>RESULT</a:t>
            </a:r>
            <a:r>
              <a:rPr lang="en-IN" sz="3600" b="1" spc="-20" dirty="0">
                <a:solidFill>
                  <a:srgbClr val="C00000"/>
                </a:solidFill>
                <a:latin typeface="Times New Roman" panose="02020603050405020304" pitchFamily="18" charset="0"/>
                <a:cs typeface="Times New Roman" panose="02020603050405020304" pitchFamily="18" charset="0"/>
              </a:rPr>
              <a:t> </a:t>
            </a:r>
            <a:r>
              <a:rPr lang="en-IN" sz="3600" b="1" spc="-30" dirty="0">
                <a:solidFill>
                  <a:srgbClr val="C00000"/>
                </a:solidFill>
                <a:latin typeface="Times New Roman" panose="02020603050405020304" pitchFamily="18" charset="0"/>
                <a:cs typeface="Times New Roman" panose="02020603050405020304" pitchFamily="18" charset="0"/>
              </a:rPr>
              <a:t>ANALYSIS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20744-8576-FFE1-4E80-34F3B21139A7}"/>
              </a:ext>
            </a:extLst>
          </p:cNvPr>
          <p:cNvSpPr>
            <a:spLocks noGrp="1"/>
          </p:cNvSpPr>
          <p:nvPr>
            <p:ph idx="1"/>
          </p:nvPr>
        </p:nvSpPr>
        <p:spPr>
          <a:xfrm>
            <a:off x="346229" y="1350782"/>
            <a:ext cx="11540971" cy="5183183"/>
          </a:xfrm>
        </p:spPr>
        <p:txBody>
          <a:bodyPr/>
          <a:lstStyle/>
          <a:p>
            <a:pPr marL="0" indent="0">
              <a:buNone/>
            </a:pPr>
            <a:r>
              <a:rPr lang="en-US" sz="1800" b="1" spc="-10" dirty="0">
                <a:latin typeface="Times New Roman" panose="02020603050405020304" pitchFamily="18" charset="0"/>
                <a:cs typeface="Times New Roman" panose="02020603050405020304" pitchFamily="18" charset="0"/>
              </a:rPr>
              <a:t>Highest</a:t>
            </a:r>
            <a:r>
              <a:rPr lang="en-US" sz="1800" b="1" spc="-15" dirty="0">
                <a:latin typeface="Times New Roman" panose="02020603050405020304" pitchFamily="18" charset="0"/>
                <a:cs typeface="Times New Roman" panose="02020603050405020304" pitchFamily="18" charset="0"/>
              </a:rPr>
              <a:t> Accuracy</a:t>
            </a:r>
            <a:r>
              <a:rPr lang="en-US" sz="1800" b="1" spc="-10" dirty="0">
                <a:latin typeface="Times New Roman" panose="02020603050405020304" pitchFamily="18" charset="0"/>
                <a:cs typeface="Times New Roman" panose="02020603050405020304" pitchFamily="18" charset="0"/>
              </a:rPr>
              <a:t> </a:t>
            </a:r>
            <a:r>
              <a:rPr lang="en-US" sz="1800" b="1" spc="-15" dirty="0">
                <a:latin typeface="Times New Roman" panose="02020603050405020304" pitchFamily="18" charset="0"/>
                <a:cs typeface="Times New Roman" panose="02020603050405020304" pitchFamily="18" charset="0"/>
              </a:rPr>
              <a:t>for</a:t>
            </a:r>
            <a:r>
              <a:rPr lang="en-US" sz="1800" b="1" spc="-10" dirty="0">
                <a:latin typeface="Times New Roman" panose="02020603050405020304" pitchFamily="18" charset="0"/>
                <a:cs typeface="Times New Roman" panose="02020603050405020304" pitchFamily="18" charset="0"/>
              </a:rPr>
              <a:t> </a:t>
            </a:r>
            <a:r>
              <a:rPr lang="en-US" sz="1800" b="1" spc="-5" dirty="0">
                <a:latin typeface="Times New Roman" panose="02020603050405020304" pitchFamily="18" charset="0"/>
                <a:cs typeface="Times New Roman" panose="02020603050405020304" pitchFamily="18" charset="0"/>
              </a:rPr>
              <a:t>each</a:t>
            </a:r>
            <a:r>
              <a:rPr lang="en-US" sz="1800" b="1" spc="-10" dirty="0">
                <a:latin typeface="Times New Roman" panose="02020603050405020304" pitchFamily="18" charset="0"/>
                <a:cs typeface="Times New Roman" panose="02020603050405020304" pitchFamily="18" charset="0"/>
              </a:rPr>
              <a:t> </a:t>
            </a:r>
            <a:r>
              <a:rPr lang="en-US" sz="1800" b="1" spc="-5" dirty="0">
                <a:latin typeface="Times New Roman" panose="02020603050405020304" pitchFamily="18" charset="0"/>
                <a:cs typeface="Times New Roman" panose="02020603050405020304" pitchFamily="18" charset="0"/>
              </a:rPr>
              <a:t>sub</a:t>
            </a:r>
            <a:r>
              <a:rPr lang="en-US" sz="1800" b="1" spc="-10" dirty="0">
                <a:latin typeface="Times New Roman" panose="02020603050405020304" pitchFamily="18" charset="0"/>
                <a:cs typeface="Times New Roman" panose="02020603050405020304" pitchFamily="18" charset="0"/>
              </a:rPr>
              <a:t> task </a:t>
            </a:r>
            <a:r>
              <a:rPr lang="en-US" sz="1800" b="1" dirty="0">
                <a:latin typeface="Times New Roman" panose="02020603050405020304" pitchFamily="18" charset="0"/>
                <a:cs typeface="Times New Roman" panose="02020603050405020304" pitchFamily="18" charset="0"/>
              </a:rPr>
              <a:t>:</a:t>
            </a:r>
          </a:p>
        </p:txBody>
      </p:sp>
      <p:pic>
        <p:nvPicPr>
          <p:cNvPr id="4" name="object 7">
            <a:extLst>
              <a:ext uri="{FF2B5EF4-FFF2-40B4-BE49-F238E27FC236}">
                <a16:creationId xmlns:a16="http://schemas.microsoft.com/office/drawing/2014/main" id="{85627A60-2578-085D-9594-DDF3AC1EB87F}"/>
              </a:ext>
            </a:extLst>
          </p:cNvPr>
          <p:cNvPicPr/>
          <p:nvPr/>
        </p:nvPicPr>
        <p:blipFill>
          <a:blip r:embed="rId2" cstate="print"/>
          <a:stretch>
            <a:fillRect/>
          </a:stretch>
        </p:blipFill>
        <p:spPr>
          <a:xfrm>
            <a:off x="3006397" y="2510057"/>
            <a:ext cx="6620925" cy="2745523"/>
          </a:xfrm>
          <a:prstGeom prst="rect">
            <a:avLst/>
          </a:prstGeom>
        </p:spPr>
      </p:pic>
    </p:spTree>
    <p:extLst>
      <p:ext uri="{BB962C8B-B14F-4D97-AF65-F5344CB8AC3E}">
        <p14:creationId xmlns:p14="http://schemas.microsoft.com/office/powerpoint/2010/main" val="487654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6ACA7-B6B3-694B-5D17-8B06EF10731D}"/>
              </a:ext>
            </a:extLst>
          </p:cNvPr>
          <p:cNvSpPr>
            <a:spLocks noGrp="1"/>
          </p:cNvSpPr>
          <p:nvPr>
            <p:ph type="title"/>
          </p:nvPr>
        </p:nvSpPr>
        <p:spPr>
          <a:xfrm>
            <a:off x="2373179" y="201213"/>
            <a:ext cx="7729728" cy="1188720"/>
          </a:xfrm>
        </p:spPr>
        <p:txBody>
          <a:bodyPr>
            <a:normAutofit/>
          </a:bodyPr>
          <a:lstStyle/>
          <a:p>
            <a:r>
              <a:rPr lang="en-IN" sz="3600" b="1" dirty="0">
                <a:solidFill>
                  <a:srgbClr val="C0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4A24AB7-EB0F-8D86-947E-9D147143F5F6}"/>
              </a:ext>
            </a:extLst>
          </p:cNvPr>
          <p:cNvSpPr>
            <a:spLocks noGrp="1"/>
          </p:cNvSpPr>
          <p:nvPr>
            <p:ph idx="1"/>
          </p:nvPr>
        </p:nvSpPr>
        <p:spPr>
          <a:xfrm>
            <a:off x="443883" y="1723644"/>
            <a:ext cx="11372296" cy="4863587"/>
          </a:xfrm>
        </p:spPr>
        <p:txBody>
          <a:bodyPr/>
          <a:lstStyle/>
          <a:p>
            <a:pPr marL="325755" marR="299720" indent="-313055">
              <a:lnSpc>
                <a:spcPct val="100000"/>
              </a:lnSpc>
              <a:spcBef>
                <a:spcPts val="100"/>
              </a:spcBef>
              <a:buFont typeface="Arial MT"/>
              <a:buChar char="•"/>
              <a:tabLst>
                <a:tab pos="325120" algn="l"/>
                <a:tab pos="325755" algn="l"/>
              </a:tabLst>
            </a:pPr>
            <a:r>
              <a:rPr lang="en-US" sz="1800" spc="-5" dirty="0">
                <a:latin typeface="Times New Roman" panose="02020603050405020304" pitchFamily="18" charset="0"/>
                <a:cs typeface="Times New Roman" panose="02020603050405020304" pitchFamily="18" charset="0"/>
              </a:rPr>
              <a:t>In this </a:t>
            </a:r>
            <a:r>
              <a:rPr lang="en-US" sz="1800" spc="-10" dirty="0" err="1">
                <a:latin typeface="Times New Roman" panose="02020603050405020304" pitchFamily="18" charset="0"/>
                <a:cs typeface="Times New Roman" panose="02020603050405020304" pitchFamily="18" charset="0"/>
              </a:rPr>
              <a:t>project,we</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were</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able</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to</a:t>
            </a:r>
            <a:r>
              <a:rPr lang="en-US" sz="1800" spc="-5" dirty="0">
                <a:latin typeface="Times New Roman" panose="02020603050405020304" pitchFamily="18" charset="0"/>
                <a:cs typeface="Times New Roman" panose="02020603050405020304" pitchFamily="18" charset="0"/>
              </a:rPr>
              <a:t> classify </a:t>
            </a:r>
            <a:r>
              <a:rPr lang="en-US" sz="1800" spc="-15" dirty="0">
                <a:latin typeface="Times New Roman" panose="02020603050405020304" pitchFamily="18" charset="0"/>
                <a:cs typeface="Times New Roman" panose="02020603050405020304" pitchFamily="18" charset="0"/>
              </a:rPr>
              <a:t>offensive</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r>
              <a:rPr lang="en-US" sz="1800" spc="-5" dirty="0">
                <a:latin typeface="Times New Roman" panose="02020603050405020304" pitchFamily="18" charset="0"/>
                <a:cs typeface="Times New Roman" panose="02020603050405020304" pitchFamily="18" charset="0"/>
              </a:rPr>
              <a:t> not </a:t>
            </a:r>
            <a:r>
              <a:rPr lang="en-US" sz="1800" spc="-15" dirty="0">
                <a:latin typeface="Times New Roman" panose="02020603050405020304" pitchFamily="18" charset="0"/>
                <a:cs typeface="Times New Roman" panose="02020603050405020304" pitchFamily="18" charset="0"/>
              </a:rPr>
              <a:t>offensive</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tweets</a:t>
            </a:r>
            <a:r>
              <a:rPr lang="en-US" sz="1800" spc="-5" dirty="0">
                <a:latin typeface="Times New Roman" panose="02020603050405020304" pitchFamily="18" charset="0"/>
                <a:cs typeface="Times New Roman" panose="02020603050405020304" pitchFamily="18" charset="0"/>
              </a:rPr>
              <a:t> of the </a:t>
            </a:r>
            <a:r>
              <a:rPr lang="en-US" sz="1800" spc="-41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testing</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dataset</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using</a:t>
            </a:r>
            <a:r>
              <a:rPr lang="en-US" sz="1800" dirty="0">
                <a:latin typeface="Times New Roman" panose="02020603050405020304" pitchFamily="18" charset="0"/>
                <a:cs typeface="Times New Roman" panose="02020603050405020304" pitchFamily="18" charset="0"/>
              </a:rPr>
              <a:t> </a:t>
            </a:r>
            <a:r>
              <a:rPr lang="en-US" sz="1800" spc="-20" dirty="0">
                <a:latin typeface="Times New Roman" panose="02020603050405020304" pitchFamily="18" charset="0"/>
                <a:cs typeface="Times New Roman" panose="02020603050405020304" pitchFamily="18" charset="0"/>
              </a:rPr>
              <a:t>different</a:t>
            </a:r>
            <a:r>
              <a:rPr lang="en-US" sz="1800" spc="-5" dirty="0">
                <a:latin typeface="Times New Roman" panose="02020603050405020304" pitchFamily="18" charset="0"/>
                <a:cs typeface="Times New Roman" panose="02020603050405020304" pitchFamily="18" charset="0"/>
              </a:rPr>
              <a:t> machine</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learning</a:t>
            </a:r>
            <a:r>
              <a:rPr lang="en-US" sz="1800" dirty="0">
                <a:latin typeface="Times New Roman" panose="02020603050405020304" pitchFamily="18" charset="0"/>
                <a:cs typeface="Times New Roman" panose="02020603050405020304" pitchFamily="18" charset="0"/>
              </a:rPr>
              <a:t> </a:t>
            </a:r>
            <a:r>
              <a:rPr lang="en-US" sz="1800" spc="-20" dirty="0">
                <a:latin typeface="Times New Roman" panose="02020603050405020304" pitchFamily="18" charset="0"/>
                <a:cs typeface="Times New Roman" panose="02020603050405020304" pitchFamily="18" charset="0"/>
              </a:rPr>
              <a:t>techniques(Task-1),</a:t>
            </a:r>
            <a:r>
              <a:rPr lang="en-US" sz="1800" spc="-5" dirty="0">
                <a:latin typeface="Times New Roman" panose="02020603050405020304" pitchFamily="18" charset="0"/>
                <a:cs typeface="Times New Roman" panose="02020603050405020304" pitchFamily="18" charset="0"/>
              </a:rPr>
              <a:t> identify</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the </a:t>
            </a:r>
            <a:r>
              <a:rPr lang="en-US" sz="1800" spc="-41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categories</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of </a:t>
            </a:r>
            <a:r>
              <a:rPr lang="en-US" sz="1800" spc="-15" dirty="0">
                <a:latin typeface="Times New Roman" panose="02020603050405020304" pitchFamily="18" charset="0"/>
                <a:cs typeface="Times New Roman" panose="02020603050405020304" pitchFamily="18" charset="0"/>
              </a:rPr>
              <a:t>offensive</a:t>
            </a:r>
            <a:r>
              <a:rPr lang="en-US" sz="1800" dirty="0">
                <a:latin typeface="Times New Roman" panose="02020603050405020304" pitchFamily="18" charset="0"/>
                <a:cs typeface="Times New Roman" panose="02020603050405020304" pitchFamily="18" charset="0"/>
              </a:rPr>
              <a:t> </a:t>
            </a:r>
            <a:r>
              <a:rPr lang="en-US" sz="1800" spc="-25" dirty="0">
                <a:latin typeface="Times New Roman" panose="02020603050405020304" pitchFamily="18" charset="0"/>
                <a:cs typeface="Times New Roman" panose="02020603050405020304" pitchFamily="18" charset="0"/>
              </a:rPr>
              <a:t>tweets(Task-2)</a:t>
            </a:r>
            <a:r>
              <a:rPr lang="en-US" sz="1800" dirty="0">
                <a:latin typeface="Times New Roman" panose="02020603050405020304" pitchFamily="18" charset="0"/>
                <a:cs typeface="Times New Roman" panose="02020603050405020304" pitchFamily="18" charset="0"/>
              </a:rPr>
              <a:t> and </a:t>
            </a:r>
            <a:r>
              <a:rPr lang="en-US" sz="1800" spc="-5" dirty="0">
                <a:latin typeface="Times New Roman" panose="02020603050405020304" pitchFamily="18" charset="0"/>
                <a:cs typeface="Times New Roman" panose="02020603050405020304" pitchFamily="18" charset="0"/>
              </a:rPr>
              <a:t>further</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classify</a:t>
            </a:r>
            <a:r>
              <a:rPr lang="en-US" sz="180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targeted</a:t>
            </a:r>
            <a:r>
              <a:rPr lang="en-US" sz="18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tweets</a:t>
            </a:r>
            <a:r>
              <a:rPr lang="en-US" sz="1800" dirty="0">
                <a:latin typeface="Times New Roman" panose="02020603050405020304" pitchFamily="18" charset="0"/>
                <a:cs typeface="Times New Roman" panose="02020603050405020304" pitchFamily="18" charset="0"/>
              </a:rPr>
              <a:t> </a:t>
            </a:r>
            <a:r>
              <a:rPr lang="en-US" sz="1800" spc="-20" dirty="0">
                <a:latin typeface="Times New Roman" panose="02020603050405020304" pitchFamily="18" charset="0"/>
                <a:cs typeface="Times New Roman" panose="02020603050405020304" pitchFamily="18" charset="0"/>
              </a:rPr>
              <a:t>for </a:t>
            </a:r>
            <a:r>
              <a:rPr lang="en-US" sz="1800" spc="-15" dirty="0">
                <a:latin typeface="Times New Roman" panose="02020603050405020304" pitchFamily="18" charset="0"/>
                <a:cs typeface="Times New Roman" panose="02020603050405020304" pitchFamily="18" charset="0"/>
              </a:rPr>
              <a:t> target</a:t>
            </a:r>
            <a:r>
              <a:rPr lang="en-US" sz="1800" spc="-5" dirty="0">
                <a:latin typeface="Times New Roman" panose="02020603050405020304" pitchFamily="18" charset="0"/>
                <a:cs typeface="Times New Roman" panose="02020603050405020304" pitchFamily="18" charset="0"/>
              </a:rPr>
              <a:t> </a:t>
            </a:r>
            <a:r>
              <a:rPr lang="en-US" sz="1800" spc="-20" dirty="0">
                <a:latin typeface="Times New Roman" panose="02020603050405020304" pitchFamily="18" charset="0"/>
                <a:cs typeface="Times New Roman" panose="02020603050405020304" pitchFamily="18" charset="0"/>
              </a:rPr>
              <a:t>identification(Task-3).</a:t>
            </a:r>
            <a:endParaRPr lang="en-US" sz="1800" dirty="0">
              <a:latin typeface="Times New Roman" panose="02020603050405020304" pitchFamily="18" charset="0"/>
              <a:cs typeface="Times New Roman" panose="02020603050405020304" pitchFamily="18" charset="0"/>
            </a:endParaRPr>
          </a:p>
          <a:p>
            <a:pPr>
              <a:lnSpc>
                <a:spcPct val="100000"/>
              </a:lnSpc>
              <a:spcBef>
                <a:spcPts val="20"/>
              </a:spcBef>
              <a:buFont typeface="Arial MT"/>
              <a:buChar char="•"/>
            </a:pPr>
            <a:endParaRPr lang="en-US" sz="1800" dirty="0">
              <a:latin typeface="Times New Roman" panose="02020603050405020304" pitchFamily="18" charset="0"/>
              <a:cs typeface="Times New Roman" panose="02020603050405020304" pitchFamily="18" charset="0"/>
            </a:endParaRPr>
          </a:p>
          <a:p>
            <a:pPr marL="325755" marR="915035" indent="-313055">
              <a:lnSpc>
                <a:spcPct val="100000"/>
              </a:lnSpc>
              <a:buFont typeface="Arial MT"/>
              <a:buChar char="•"/>
              <a:tabLst>
                <a:tab pos="325120" algn="l"/>
                <a:tab pos="325755" algn="l"/>
              </a:tabLst>
            </a:pPr>
            <a:r>
              <a:rPr lang="en-US" sz="1800" spc="-5" dirty="0">
                <a:latin typeface="Times New Roman" panose="02020603050405020304" pitchFamily="18" charset="0"/>
                <a:cs typeface="Times New Roman" panose="02020603050405020304" pitchFamily="18" charset="0"/>
              </a:rPr>
              <a:t>The various machine learning algorithms used </a:t>
            </a:r>
            <a:r>
              <a:rPr lang="en-US" sz="1800" spc="-15" dirty="0">
                <a:latin typeface="Times New Roman" panose="02020603050405020304" pitchFamily="18" charset="0"/>
                <a:cs typeface="Times New Roman" panose="02020603050405020304" pitchFamily="18" charset="0"/>
              </a:rPr>
              <a:t>for</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classification</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are:</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Naive </a:t>
            </a:r>
            <a:r>
              <a:rPr lang="en-US" sz="1800" spc="-415" dirty="0">
                <a:latin typeface="Times New Roman" panose="02020603050405020304" pitchFamily="18" charset="0"/>
                <a:cs typeface="Times New Roman" panose="02020603050405020304" pitchFamily="18" charset="0"/>
              </a:rPr>
              <a:t> </a:t>
            </a:r>
            <a:r>
              <a:rPr lang="en-US" sz="1800" spc="-10" dirty="0" err="1">
                <a:latin typeface="Times New Roman" panose="02020603050405020304" pitchFamily="18" charset="0"/>
                <a:cs typeface="Times New Roman" panose="02020603050405020304" pitchFamily="18" charset="0"/>
              </a:rPr>
              <a:t>Bayes,Random</a:t>
            </a:r>
            <a:r>
              <a:rPr lang="en-US" sz="1800" spc="-5" dirty="0">
                <a:latin typeface="Times New Roman" panose="02020603050405020304" pitchFamily="18" charset="0"/>
                <a:cs typeface="Times New Roman" panose="02020603050405020304" pitchFamily="18" charset="0"/>
              </a:rPr>
              <a:t> </a:t>
            </a:r>
            <a:r>
              <a:rPr lang="en-US" sz="1800" spc="-15" dirty="0" err="1">
                <a:latin typeface="Times New Roman" panose="02020603050405020304" pitchFamily="18" charset="0"/>
                <a:cs typeface="Times New Roman" panose="02020603050405020304" pitchFamily="18" charset="0"/>
              </a:rPr>
              <a:t>Forest,Logistic</a:t>
            </a:r>
            <a:r>
              <a:rPr lang="en-US" sz="1800" spc="-5" dirty="0">
                <a:latin typeface="Times New Roman" panose="02020603050405020304" pitchFamily="18" charset="0"/>
                <a:cs typeface="Times New Roman" panose="02020603050405020304" pitchFamily="18" charset="0"/>
              </a:rPr>
              <a:t> </a:t>
            </a:r>
            <a:r>
              <a:rPr lang="en-US" sz="1800" spc="-10" dirty="0" err="1">
                <a:latin typeface="Times New Roman" panose="02020603050405020304" pitchFamily="18" charset="0"/>
                <a:cs typeface="Times New Roman" panose="02020603050405020304" pitchFamily="18" charset="0"/>
              </a:rPr>
              <a:t>Regression,Support</a:t>
            </a:r>
            <a:r>
              <a:rPr lang="en-US" sz="1800" dirty="0">
                <a:latin typeface="Times New Roman" panose="02020603050405020304" pitchFamily="18" charset="0"/>
                <a:cs typeface="Times New Roman" panose="02020603050405020304" pitchFamily="18" charset="0"/>
              </a:rPr>
              <a:t> </a:t>
            </a:r>
            <a:r>
              <a:rPr lang="en-US" sz="1800" spc="-25" dirty="0">
                <a:latin typeface="Times New Roman" panose="02020603050405020304" pitchFamily="18" charset="0"/>
                <a:cs typeface="Times New Roman" panose="02020603050405020304" pitchFamily="18" charset="0"/>
              </a:rPr>
              <a:t>Vector</a:t>
            </a:r>
            <a:r>
              <a:rPr lang="en-US" sz="1800" spc="-5" dirty="0">
                <a:latin typeface="Times New Roman" panose="02020603050405020304" pitchFamily="18" charset="0"/>
                <a:cs typeface="Times New Roman" panose="02020603050405020304" pitchFamily="18" charset="0"/>
              </a:rPr>
              <a:t> Machine.</a:t>
            </a:r>
            <a:endParaRPr lang="en-US" sz="1800" dirty="0">
              <a:latin typeface="Times New Roman" panose="02020603050405020304" pitchFamily="18" charset="0"/>
              <a:cs typeface="Times New Roman" panose="02020603050405020304" pitchFamily="18" charset="0"/>
            </a:endParaRPr>
          </a:p>
          <a:p>
            <a:pPr>
              <a:lnSpc>
                <a:spcPct val="100000"/>
              </a:lnSpc>
              <a:spcBef>
                <a:spcPts val="20"/>
              </a:spcBef>
              <a:buFont typeface="Arial MT"/>
              <a:buChar char="•"/>
            </a:pPr>
            <a:endParaRPr lang="en-US" sz="1800" dirty="0">
              <a:latin typeface="Times New Roman" panose="02020603050405020304" pitchFamily="18" charset="0"/>
              <a:cs typeface="Times New Roman" panose="02020603050405020304" pitchFamily="18" charset="0"/>
            </a:endParaRPr>
          </a:p>
          <a:p>
            <a:pPr marL="325755" marR="5080" indent="-313055">
              <a:lnSpc>
                <a:spcPct val="100000"/>
              </a:lnSpc>
              <a:buFont typeface="Arial MT"/>
              <a:buChar char="•"/>
              <a:tabLst>
                <a:tab pos="325120" algn="l"/>
                <a:tab pos="325755" algn="l"/>
              </a:tabLst>
            </a:pPr>
            <a:r>
              <a:rPr lang="en-US" sz="1800" spc="-35" dirty="0">
                <a:latin typeface="Times New Roman" panose="02020603050405020304" pitchFamily="18" charset="0"/>
                <a:cs typeface="Times New Roman" panose="02020603050405020304" pitchFamily="18" charset="0"/>
              </a:rPr>
              <a:t>We</a:t>
            </a:r>
            <a:r>
              <a:rPr lang="en-US" sz="1800" spc="-1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have</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also</a:t>
            </a:r>
            <a:r>
              <a:rPr lang="en-US" sz="1800" spc="-5" dirty="0">
                <a:latin typeface="Times New Roman" panose="02020603050405020304" pitchFamily="18" charset="0"/>
                <a:cs typeface="Times New Roman" panose="02020603050405020304" pitchFamily="18" charset="0"/>
              </a:rPr>
              <a:t> done the </a:t>
            </a:r>
            <a:r>
              <a:rPr lang="en-US" sz="1800" spc="-15" dirty="0">
                <a:latin typeface="Times New Roman" panose="02020603050405020304" pitchFamily="18" charset="0"/>
                <a:cs typeface="Times New Roman" panose="02020603050405020304" pitchFamily="18" charset="0"/>
              </a:rPr>
              <a:t>data</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exploration</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r>
              <a:rPr lang="en-US" sz="1800" spc="-5" dirty="0">
                <a:latin typeface="Times New Roman" panose="02020603050405020304" pitchFamily="18" charset="0"/>
                <a:cs typeface="Times New Roman" panose="02020603050405020304" pitchFamily="18" charset="0"/>
              </a:rPr>
              <a:t> analysis which helped</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us </a:t>
            </a:r>
            <a:r>
              <a:rPr lang="en-US" sz="1800" spc="-10" dirty="0">
                <a:latin typeface="Times New Roman" panose="02020603050405020304" pitchFamily="18" charset="0"/>
                <a:cs typeface="Times New Roman" panose="02020603050405020304" pitchFamily="18" charset="0"/>
              </a:rPr>
              <a:t>to </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understand</a:t>
            </a:r>
            <a:r>
              <a:rPr lang="en-US" sz="1800" spc="-5" dirty="0">
                <a:latin typeface="Times New Roman" panose="02020603050405020304" pitchFamily="18" charset="0"/>
                <a:cs typeface="Times New Roman" panose="02020603050405020304" pitchFamily="18" charset="0"/>
              </a:rPr>
              <a:t> the </a:t>
            </a:r>
            <a:r>
              <a:rPr lang="en-US" sz="1800" spc="-10" dirty="0" err="1">
                <a:latin typeface="Times New Roman" panose="02020603050405020304" pitchFamily="18" charset="0"/>
                <a:cs typeface="Times New Roman" panose="02020603050405020304" pitchFamily="18" charset="0"/>
              </a:rPr>
              <a:t>dataset.Data</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preprocessing</a:t>
            </a:r>
            <a:r>
              <a:rPr lang="en-US" sz="1800" spc="-5" dirty="0">
                <a:latin typeface="Times New Roman" panose="02020603050405020304" pitchFamily="18" charset="0"/>
                <a:cs typeface="Times New Roman" panose="02020603050405020304" pitchFamily="18" charset="0"/>
              </a:rPr>
              <a:t> is </a:t>
            </a:r>
            <a:r>
              <a:rPr lang="en-US" sz="1800" dirty="0">
                <a:latin typeface="Times New Roman" panose="02020603050405020304" pitchFamily="18" charset="0"/>
                <a:cs typeface="Times New Roman" panose="02020603050405020304" pitchFamily="18" charset="0"/>
              </a:rPr>
              <a:t>also</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important</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step</a:t>
            </a:r>
            <a:r>
              <a:rPr lang="en-US" sz="1800" spc="-5" dirty="0">
                <a:latin typeface="Times New Roman" panose="02020603050405020304" pitchFamily="18" charset="0"/>
                <a:cs typeface="Times New Roman" panose="02020603050405020304" pitchFamily="18" charset="0"/>
              </a:rPr>
              <a:t> which include </a:t>
            </a:r>
            <a:r>
              <a:rPr lang="en-US" sz="1800" spc="-41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replacing </a:t>
            </a:r>
            <a:r>
              <a:rPr lang="en-US" sz="1800" spc="-5" dirty="0">
                <a:latin typeface="Times New Roman" panose="02020603050405020304" pitchFamily="18" charset="0"/>
                <a:cs typeface="Times New Roman" panose="02020603050405020304" pitchFamily="18" charset="0"/>
              </a:rPr>
              <a:t>emojis with </a:t>
            </a:r>
            <a:r>
              <a:rPr lang="en-US" sz="1800" spc="-15" dirty="0">
                <a:latin typeface="Times New Roman" panose="02020603050405020304" pitchFamily="18" charset="0"/>
                <a:cs typeface="Times New Roman" panose="02020603050405020304" pitchFamily="18" charset="0"/>
              </a:rPr>
              <a:t>relevant</a:t>
            </a:r>
            <a:r>
              <a:rPr lang="en-US" sz="1800" spc="-5" dirty="0">
                <a:latin typeface="Times New Roman" panose="02020603050405020304" pitchFamily="18" charset="0"/>
                <a:cs typeface="Times New Roman" panose="02020603050405020304" pitchFamily="18" charset="0"/>
              </a:rPr>
              <a:t> </a:t>
            </a:r>
            <a:r>
              <a:rPr lang="en-US" sz="1800" spc="-5" dirty="0" err="1">
                <a:latin typeface="Times New Roman" panose="02020603050405020304" pitchFamily="18" charset="0"/>
                <a:cs typeface="Times New Roman" panose="02020603050405020304" pitchFamily="18" charset="0"/>
              </a:rPr>
              <a:t>meaning,splitting</a:t>
            </a:r>
            <a:r>
              <a:rPr lang="en-US" sz="1800" spc="-5" dirty="0">
                <a:latin typeface="Times New Roman" panose="02020603050405020304" pitchFamily="18" charset="0"/>
                <a:cs typeface="Times New Roman" panose="02020603050405020304" pitchFamily="18" charset="0"/>
              </a:rPr>
              <a:t> the</a:t>
            </a:r>
            <a:r>
              <a:rPr lang="en-US" sz="1800" spc="-10" dirty="0">
                <a:latin typeface="Times New Roman" panose="02020603050405020304" pitchFamily="18" charset="0"/>
                <a:cs typeface="Times New Roman" panose="02020603050405020304" pitchFamily="18" charset="0"/>
              </a:rPr>
              <a:t> tweet</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into</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words/tokens</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removing</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of</a:t>
            </a:r>
            <a:r>
              <a:rPr lang="en-US" sz="1800" spc="5" dirty="0">
                <a:latin typeface="Times New Roman" panose="02020603050405020304" pitchFamily="18" charset="0"/>
                <a:cs typeface="Times New Roman" panose="02020603050405020304" pitchFamily="18" charset="0"/>
              </a:rPr>
              <a:t> </a:t>
            </a:r>
            <a:r>
              <a:rPr lang="en-US" sz="1800" spc="-10" dirty="0" err="1">
                <a:latin typeface="Times New Roman" panose="02020603050405020304" pitchFamily="18" charset="0"/>
                <a:cs typeface="Times New Roman" panose="02020603050405020304" pitchFamily="18" charset="0"/>
              </a:rPr>
              <a:t>unuseful</a:t>
            </a:r>
            <a:r>
              <a:rPr lang="en-US" sz="180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words.</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Count</a:t>
            </a:r>
            <a:r>
              <a:rPr lang="en-US" sz="1800" spc="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a:t>
            </a:r>
            <a:r>
              <a:rPr lang="en-US" sz="1800" spc="-5" dirty="0">
                <a:latin typeface="Times New Roman" panose="02020603050405020304" pitchFamily="18" charset="0"/>
                <a:cs typeface="Times New Roman" panose="02020603050405020304" pitchFamily="18" charset="0"/>
              </a:rPr>
              <a:t>TFIDF</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vectorization</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techniques</a:t>
            </a:r>
            <a:r>
              <a:rPr lang="en-US" sz="18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are</a:t>
            </a:r>
            <a:r>
              <a:rPr lang="en-US" sz="1800" spc="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used</a:t>
            </a:r>
            <a:r>
              <a:rPr lang="en-US" sz="1800" spc="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Feature</a:t>
            </a:r>
            <a:r>
              <a:rPr lang="en-US" sz="1800" spc="-5" dirty="0">
                <a:latin typeface="Times New Roman" panose="02020603050405020304" pitchFamily="18" charset="0"/>
                <a:cs typeface="Times New Roman" panose="02020603050405020304" pitchFamily="18" charset="0"/>
              </a:rPr>
              <a:t> </a:t>
            </a:r>
            <a:r>
              <a:rPr lang="en-US" sz="1800" spc="-10" dirty="0" err="1">
                <a:latin typeface="Times New Roman" panose="02020603050405020304" pitchFamily="18" charset="0"/>
                <a:cs typeface="Times New Roman" panose="02020603050405020304" pitchFamily="18" charset="0"/>
              </a:rPr>
              <a:t>extraction.As</a:t>
            </a:r>
            <a:r>
              <a:rPr lang="en-US" sz="1800" spc="-5" dirty="0">
                <a:latin typeface="Times New Roman" panose="02020603050405020304" pitchFamily="18" charset="0"/>
                <a:cs typeface="Times New Roman" panose="02020603050405020304" pitchFamily="18" charset="0"/>
              </a:rPr>
              <a:t> the </a:t>
            </a:r>
            <a:r>
              <a:rPr lang="en-US" sz="1800" spc="-10" dirty="0">
                <a:latin typeface="Times New Roman" panose="02020603050405020304" pitchFamily="18" charset="0"/>
                <a:cs typeface="Times New Roman" panose="02020603050405020304" pitchFamily="18" charset="0"/>
              </a:rPr>
              <a:t>dataset</a:t>
            </a:r>
            <a:r>
              <a:rPr lang="en-US" sz="18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was</a:t>
            </a:r>
            <a:r>
              <a:rPr lang="en-US" sz="1800" spc="-5" dirty="0">
                <a:latin typeface="Times New Roman" panose="02020603050405020304" pitchFamily="18" charset="0"/>
                <a:cs typeface="Times New Roman" panose="02020603050405020304" pitchFamily="18" charset="0"/>
              </a:rPr>
              <a:t> imbalanced </a:t>
            </a:r>
            <a:r>
              <a:rPr lang="en-US" sz="1800" spc="-10" dirty="0">
                <a:latin typeface="Times New Roman" panose="02020603050405020304" pitchFamily="18" charset="0"/>
                <a:cs typeface="Times New Roman" panose="02020603050405020304" pitchFamily="18" charset="0"/>
              </a:rPr>
              <a:t>we</a:t>
            </a:r>
            <a:r>
              <a:rPr lang="en-US" sz="1800" dirty="0">
                <a:latin typeface="Times New Roman" panose="02020603050405020304" pitchFamily="18" charset="0"/>
                <a:cs typeface="Times New Roman" panose="02020603050405020304" pitchFamily="18" charset="0"/>
              </a:rPr>
              <a:t> also</a:t>
            </a:r>
            <a:r>
              <a:rPr lang="en-US" sz="1800" spc="-5" dirty="0">
                <a:latin typeface="Times New Roman" panose="02020603050405020304" pitchFamily="18" charset="0"/>
                <a:cs typeface="Times New Roman" panose="02020603050405020304" pitchFamily="18" charset="0"/>
              </a:rPr>
              <a:t> tried </a:t>
            </a:r>
            <a:r>
              <a:rPr lang="en-US" sz="1800" spc="-10" dirty="0">
                <a:latin typeface="Times New Roman" panose="02020603050405020304" pitchFamily="18" charset="0"/>
                <a:cs typeface="Times New Roman" panose="02020603050405020304" pitchFamily="18" charset="0"/>
              </a:rPr>
              <a:t>to</a:t>
            </a:r>
            <a:r>
              <a:rPr lang="en-US" sz="18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implement </a:t>
            </a:r>
            <a:r>
              <a:rPr lang="en-US" sz="1800" spc="-5" dirty="0">
                <a:latin typeface="Times New Roman" panose="02020603050405020304" pitchFamily="18" charset="0"/>
                <a:cs typeface="Times New Roman" panose="02020603050405020304" pitchFamily="18" charset="0"/>
              </a:rPr>
              <a:t> </a:t>
            </a:r>
            <a:r>
              <a:rPr lang="en-US" sz="1800" spc="-10" dirty="0" err="1">
                <a:latin typeface="Times New Roman" panose="02020603050405020304" pitchFamily="18" charset="0"/>
                <a:cs typeface="Times New Roman" panose="02020603050405020304" pitchFamily="18" charset="0"/>
              </a:rPr>
              <a:t>undersampling</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oversampling</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techniques.</a:t>
            </a:r>
            <a:endParaRPr lang="en-US"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956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D39A4-92C9-F9E0-10DF-8851C81CA812}"/>
              </a:ext>
            </a:extLst>
          </p:cNvPr>
          <p:cNvSpPr>
            <a:spLocks noGrp="1"/>
          </p:cNvSpPr>
          <p:nvPr>
            <p:ph type="title"/>
          </p:nvPr>
        </p:nvSpPr>
        <p:spPr>
          <a:xfrm>
            <a:off x="2621753" y="0"/>
            <a:ext cx="7729728" cy="923278"/>
          </a:xfrm>
        </p:spPr>
        <p:txBody>
          <a:bodyPr>
            <a:normAutofit/>
          </a:bodyPr>
          <a:lstStyle/>
          <a:p>
            <a:r>
              <a:rPr lang="en-IN" sz="3600" b="1" spc="5" dirty="0">
                <a:solidFill>
                  <a:srgbClr val="C00000"/>
                </a:solidFill>
                <a:latin typeface="Times New Roman" panose="02020603050405020304" pitchFamily="18" charset="0"/>
                <a:cs typeface="Times New Roman" panose="02020603050405020304" pitchFamily="18" charset="0"/>
              </a:rPr>
              <a:t>FUTURE</a:t>
            </a:r>
            <a:r>
              <a:rPr lang="en-IN" sz="3600" b="1" spc="-30" dirty="0">
                <a:solidFill>
                  <a:srgbClr val="C00000"/>
                </a:solidFill>
                <a:latin typeface="Times New Roman" panose="02020603050405020304" pitchFamily="18" charset="0"/>
                <a:cs typeface="Times New Roman" panose="02020603050405020304" pitchFamily="18" charset="0"/>
              </a:rPr>
              <a:t> </a:t>
            </a:r>
            <a:r>
              <a:rPr lang="en-IN" sz="3600" b="1" spc="5" dirty="0">
                <a:solidFill>
                  <a:srgbClr val="C00000"/>
                </a:solidFill>
                <a:latin typeface="Times New Roman" panose="02020603050405020304" pitchFamily="18" charset="0"/>
                <a:cs typeface="Times New Roman" panose="02020603050405020304" pitchFamily="18" charset="0"/>
              </a:rPr>
              <a:t>SCOPE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C4C3E3-41B2-7055-F751-F02DF49F7036}"/>
              </a:ext>
            </a:extLst>
          </p:cNvPr>
          <p:cNvSpPr>
            <a:spLocks noGrp="1"/>
          </p:cNvSpPr>
          <p:nvPr>
            <p:ph idx="1"/>
          </p:nvPr>
        </p:nvSpPr>
        <p:spPr>
          <a:xfrm>
            <a:off x="381740" y="1137718"/>
            <a:ext cx="11434439" cy="5493901"/>
          </a:xfrm>
        </p:spPr>
        <p:txBody>
          <a:bodyPr/>
          <a:lstStyle/>
          <a:p>
            <a:pPr marL="325755" marR="5080" indent="-313055">
              <a:lnSpc>
                <a:spcPct val="100000"/>
              </a:lnSpc>
              <a:spcBef>
                <a:spcPts val="100"/>
              </a:spcBef>
              <a:buFont typeface="Arial MT"/>
              <a:buChar char="•"/>
              <a:tabLst>
                <a:tab pos="325120" algn="l"/>
                <a:tab pos="325755" algn="l"/>
              </a:tabLst>
            </a:pPr>
            <a:r>
              <a:rPr lang="en-US" sz="1800" spc="-5" dirty="0">
                <a:latin typeface="Times New Roman" panose="02020603050405020304" pitchFamily="18" charset="0"/>
                <a:cs typeface="Times New Roman" panose="02020603050405020304" pitchFamily="18" charset="0"/>
              </a:rPr>
              <a:t>In the </a:t>
            </a:r>
            <a:r>
              <a:rPr lang="en-US" sz="1800" spc="-10" dirty="0">
                <a:latin typeface="Times New Roman" panose="02020603050405020304" pitchFamily="18" charset="0"/>
                <a:cs typeface="Times New Roman" panose="02020603050405020304" pitchFamily="18" charset="0"/>
              </a:rPr>
              <a:t>future</a:t>
            </a:r>
            <a:r>
              <a:rPr lang="en-US" sz="18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we</a:t>
            </a:r>
            <a:r>
              <a:rPr lang="en-US" sz="1800" spc="-5" dirty="0">
                <a:latin typeface="Times New Roman" panose="02020603050405020304" pitchFamily="18" charset="0"/>
                <a:cs typeface="Times New Roman" panose="02020603050405020304" pitchFamily="18" charset="0"/>
              </a:rPr>
              <a:t> plan </a:t>
            </a:r>
            <a:r>
              <a:rPr lang="en-US" sz="1800" spc="-10" dirty="0">
                <a:latin typeface="Times New Roman" panose="02020603050405020304" pitchFamily="18" charset="0"/>
                <a:cs typeface="Times New Roman" panose="02020603050405020304" pitchFamily="18" charset="0"/>
              </a:rPr>
              <a:t>to</a:t>
            </a:r>
            <a:r>
              <a:rPr lang="en-US" sz="180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extend</a:t>
            </a:r>
            <a:r>
              <a:rPr lang="en-US" sz="1800" spc="-5" dirty="0">
                <a:latin typeface="Times New Roman" panose="02020603050405020304" pitchFamily="18" charset="0"/>
                <a:cs typeface="Times New Roman" panose="02020603050405020304" pitchFamily="18" charset="0"/>
              </a:rPr>
              <a:t> our </a:t>
            </a:r>
            <a:r>
              <a:rPr lang="en-US" sz="1800" spc="-10" dirty="0">
                <a:latin typeface="Times New Roman" panose="02020603050405020304" pitchFamily="18" charset="0"/>
                <a:cs typeface="Times New Roman" panose="02020603050405020304" pitchFamily="18" charset="0"/>
              </a:rPr>
              <a:t>project</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by using </a:t>
            </a:r>
            <a:r>
              <a:rPr lang="en-US" sz="1800" spc="-20" dirty="0">
                <a:latin typeface="Times New Roman" panose="02020603050405020304" pitchFamily="18" charset="0"/>
                <a:cs typeface="Times New Roman" panose="02020603050405020304" pitchFamily="18" charset="0"/>
              </a:rPr>
              <a:t>different</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deep learning</a:t>
            </a:r>
            <a:r>
              <a:rPr lang="en-US" sz="1800" spc="7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models </a:t>
            </a:r>
            <a:r>
              <a:rPr lang="en-US" sz="1800" spc="-415" dirty="0">
                <a:latin typeface="Times New Roman" panose="02020603050405020304" pitchFamily="18" charset="0"/>
                <a:cs typeface="Times New Roman" panose="02020603050405020304" pitchFamily="18" charset="0"/>
              </a:rPr>
              <a:t> </a:t>
            </a:r>
            <a:r>
              <a:rPr lang="en-US" sz="1800" spc="-20" dirty="0">
                <a:latin typeface="Times New Roman" panose="02020603050405020304" pitchFamily="18" charset="0"/>
                <a:cs typeface="Times New Roman" panose="02020603050405020304" pitchFamily="18" charset="0"/>
              </a:rPr>
              <a:t>like</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CNN </a:t>
            </a:r>
            <a:r>
              <a:rPr lang="en-US" sz="1800" dirty="0">
                <a:latin typeface="Times New Roman" panose="02020603050405020304" pitchFamily="18" charset="0"/>
                <a:cs typeface="Times New Roman" panose="02020603050405020304" pitchFamily="18" charset="0"/>
              </a:rPr>
              <a:t>and</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LSTM.CNN</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stands</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for</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Convolution</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Neural</a:t>
            </a:r>
            <a:r>
              <a:rPr lang="en-US" sz="1800" spc="-5" dirty="0">
                <a:latin typeface="Times New Roman" panose="02020603050405020304" pitchFamily="18" charset="0"/>
                <a:cs typeface="Times New Roman" panose="02020603050405020304" pitchFamily="18" charset="0"/>
              </a:rPr>
              <a:t> </a:t>
            </a:r>
            <a:r>
              <a:rPr lang="en-US" sz="1800" spc="-10" dirty="0" err="1">
                <a:latin typeface="Times New Roman" panose="02020603050405020304" pitchFamily="18" charset="0"/>
                <a:cs typeface="Times New Roman" panose="02020603050405020304" pitchFamily="18" charset="0"/>
              </a:rPr>
              <a:t>Network.LSTM</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stands</a:t>
            </a:r>
            <a:r>
              <a:rPr lang="en-US" sz="1800" spc="-5" dirty="0">
                <a:latin typeface="Times New Roman" panose="02020603050405020304" pitchFamily="18" charset="0"/>
                <a:cs typeface="Times New Roman" panose="02020603050405020304" pitchFamily="18" charset="0"/>
              </a:rPr>
              <a:t> </a:t>
            </a:r>
            <a:r>
              <a:rPr lang="en-US" sz="1800" spc="-20" dirty="0">
                <a:latin typeface="Times New Roman" panose="02020603050405020304" pitchFamily="18" charset="0"/>
                <a:cs typeface="Times New Roman" panose="02020603050405020304" pitchFamily="18" charset="0"/>
              </a:rPr>
              <a:t>for </a:t>
            </a:r>
            <a:r>
              <a:rPr lang="en-US" sz="1800" spc="-15"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Long</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Short</a:t>
            </a:r>
            <a:r>
              <a:rPr lang="en-US" sz="1800" spc="10" dirty="0">
                <a:latin typeface="Times New Roman" panose="02020603050405020304" pitchFamily="18" charset="0"/>
                <a:cs typeface="Times New Roman" panose="02020603050405020304" pitchFamily="18" charset="0"/>
              </a:rPr>
              <a:t> </a:t>
            </a:r>
            <a:r>
              <a:rPr lang="en-US" sz="1800" spc="-45" dirty="0">
                <a:latin typeface="Times New Roman" panose="02020603050405020304" pitchFamily="18" charset="0"/>
                <a:cs typeface="Times New Roman" panose="02020603050405020304" pitchFamily="18" charset="0"/>
              </a:rPr>
              <a:t>Term</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Memory</a:t>
            </a:r>
            <a:r>
              <a:rPr lang="en-US" sz="1800" spc="1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Network.</a:t>
            </a:r>
            <a:r>
              <a:rPr lang="en-US" sz="1800" spc="10" dirty="0">
                <a:latin typeface="Times New Roman" panose="02020603050405020304" pitchFamily="18" charset="0"/>
                <a:cs typeface="Times New Roman" panose="02020603050405020304" pitchFamily="18" charset="0"/>
              </a:rPr>
              <a:t> </a:t>
            </a:r>
            <a:r>
              <a:rPr lang="en-US" sz="1800" spc="-35" dirty="0" err="1">
                <a:latin typeface="Times New Roman" panose="02020603050405020304" pitchFamily="18" charset="0"/>
                <a:cs typeface="Times New Roman" panose="02020603050405020304" pitchFamily="18" charset="0"/>
              </a:rPr>
              <a:t>TextCNN</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is</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a:t>
            </a:r>
            <a:r>
              <a:rPr lang="en-US" sz="1800" spc="1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method</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used</a:t>
            </a:r>
            <a:r>
              <a:rPr lang="en-US" sz="1800" spc="1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for</a:t>
            </a:r>
            <a:r>
              <a:rPr lang="en-US" sz="1800" spc="1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text </a:t>
            </a:r>
            <a:r>
              <a:rPr lang="en-US" sz="1800" spc="-10" dirty="0">
                <a:latin typeface="Times New Roman" panose="02020603050405020304" pitchFamily="18" charset="0"/>
                <a:cs typeface="Times New Roman" panose="02020603050405020304" pitchFamily="18" charset="0"/>
              </a:rPr>
              <a:t> classification.</a:t>
            </a:r>
            <a:r>
              <a:rPr lang="en-US" sz="1800" spc="-5" dirty="0">
                <a:latin typeface="Times New Roman" panose="02020603050405020304" pitchFamily="18" charset="0"/>
                <a:cs typeface="Times New Roman" panose="02020603050405020304" pitchFamily="18" charset="0"/>
              </a:rPr>
              <a:t> As</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input </a:t>
            </a:r>
            <a:r>
              <a:rPr lang="en-US" sz="1800" spc="-10" dirty="0">
                <a:latin typeface="Times New Roman" panose="02020603050405020304" pitchFamily="18" charset="0"/>
                <a:cs typeface="Times New Roman" panose="02020603050405020304" pitchFamily="18" charset="0"/>
              </a:rPr>
              <a:t>to</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the model</a:t>
            </a:r>
            <a:r>
              <a:rPr lang="en-US" sz="18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implemented</a:t>
            </a:r>
            <a:r>
              <a:rPr lang="en-US" sz="1800" spc="-5" dirty="0">
                <a:latin typeface="Times New Roman" panose="02020603050405020304" pitchFamily="18" charset="0"/>
                <a:cs typeface="Times New Roman" panose="02020603050405020304" pitchFamily="18" charset="0"/>
              </a:rPr>
              <a:t> is</a:t>
            </a:r>
            <a:r>
              <a:rPr lang="en-US" sz="1800" dirty="0">
                <a:latin typeface="Times New Roman" panose="02020603050405020304" pitchFamily="18" charset="0"/>
                <a:cs typeface="Times New Roman" panose="02020603050405020304" pitchFamily="18" charset="0"/>
              </a:rPr>
              <a:t> a</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dataset</a:t>
            </a:r>
            <a:r>
              <a:rPr lang="en-US" sz="18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containing</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tweets </a:t>
            </a:r>
            <a:r>
              <a:rPr lang="en-US" sz="1800" spc="-5" dirty="0">
                <a:latin typeface="Times New Roman" panose="02020603050405020304" pitchFamily="18" charset="0"/>
                <a:cs typeface="Times New Roman" panose="02020603050405020304" pitchFamily="18" charset="0"/>
              </a:rPr>
              <a:t> which is in </a:t>
            </a:r>
            <a:r>
              <a:rPr lang="en-US" sz="1800" spc="-15" dirty="0">
                <a:latin typeface="Times New Roman" panose="02020603050405020304" pitchFamily="18" charset="0"/>
                <a:cs typeface="Times New Roman" panose="02020603050405020304" pitchFamily="18" charset="0"/>
              </a:rPr>
              <a:t>form</a:t>
            </a:r>
            <a:r>
              <a:rPr lang="en-US" sz="1800" spc="-5" dirty="0">
                <a:latin typeface="Times New Roman" panose="02020603050405020304" pitchFamily="18" charset="0"/>
                <a:cs typeface="Times New Roman" panose="02020603050405020304" pitchFamily="18" charset="0"/>
              </a:rPr>
              <a:t> of </a:t>
            </a:r>
            <a:r>
              <a:rPr lang="en-US" sz="1800" spc="-25" dirty="0" err="1">
                <a:latin typeface="Times New Roman" panose="02020603050405020304" pitchFamily="18" charset="0"/>
                <a:cs typeface="Times New Roman" panose="02020603050405020304" pitchFamily="18" charset="0"/>
              </a:rPr>
              <a:t>text.These</a:t>
            </a:r>
            <a:r>
              <a:rPr lang="en-US" sz="1800" spc="-5" dirty="0">
                <a:latin typeface="Times New Roman" panose="02020603050405020304" pitchFamily="18" charset="0"/>
                <a:cs typeface="Times New Roman" panose="02020603050405020304" pitchFamily="18" charset="0"/>
              </a:rPr>
              <a:t> deep learning models </a:t>
            </a:r>
            <a:r>
              <a:rPr lang="en-US" sz="1800" spc="-10" dirty="0">
                <a:latin typeface="Times New Roman" panose="02020603050405020304" pitchFamily="18" charset="0"/>
                <a:cs typeface="Times New Roman" panose="02020603050405020304" pitchFamily="18" charset="0"/>
              </a:rPr>
              <a:t>can</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perform</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better</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for</a:t>
            </a:r>
            <a:r>
              <a:rPr lang="en-US" sz="1800" spc="-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text </a:t>
            </a:r>
            <a:r>
              <a:rPr lang="en-US" sz="1800" spc="-10" dirty="0">
                <a:latin typeface="Times New Roman" panose="02020603050405020304" pitchFamily="18" charset="0"/>
                <a:cs typeface="Times New Roman" panose="02020603050405020304" pitchFamily="18" charset="0"/>
              </a:rPr>
              <a:t> classification.</a:t>
            </a:r>
            <a:endParaRPr lang="en-US" sz="1800" dirty="0">
              <a:latin typeface="Times New Roman" panose="02020603050405020304" pitchFamily="18" charset="0"/>
              <a:cs typeface="Times New Roman" panose="02020603050405020304" pitchFamily="18" charset="0"/>
            </a:endParaRPr>
          </a:p>
          <a:p>
            <a:pPr>
              <a:lnSpc>
                <a:spcPct val="100000"/>
              </a:lnSpc>
              <a:spcBef>
                <a:spcPts val="20"/>
              </a:spcBef>
              <a:buFont typeface="Arial MT"/>
              <a:buChar char="•"/>
            </a:pPr>
            <a:endParaRPr lang="en-US" sz="1800" dirty="0">
              <a:latin typeface="Times New Roman" panose="02020603050405020304" pitchFamily="18" charset="0"/>
              <a:cs typeface="Times New Roman" panose="02020603050405020304" pitchFamily="18" charset="0"/>
            </a:endParaRPr>
          </a:p>
          <a:p>
            <a:pPr marL="325755" marR="570230" indent="-313055" algn="just">
              <a:lnSpc>
                <a:spcPct val="100000"/>
              </a:lnSpc>
              <a:buFont typeface="Arial MT"/>
              <a:buChar char="•"/>
              <a:tabLst>
                <a:tab pos="325755" algn="l"/>
              </a:tabLst>
            </a:pPr>
            <a:r>
              <a:rPr lang="en-US" sz="1800" spc="-5" dirty="0">
                <a:latin typeface="Times New Roman" panose="02020603050405020304" pitchFamily="18" charset="0"/>
                <a:cs typeface="Times New Roman" panose="02020603050405020304" pitchFamily="18" charset="0"/>
              </a:rPr>
              <a:t>As the </a:t>
            </a:r>
            <a:r>
              <a:rPr lang="en-US" sz="1800" spc="-15" dirty="0">
                <a:latin typeface="Times New Roman" panose="02020603050405020304" pitchFamily="18" charset="0"/>
                <a:cs typeface="Times New Roman" panose="02020603050405020304" pitchFamily="18" charset="0"/>
              </a:rPr>
              <a:t>content generated </a:t>
            </a:r>
            <a:r>
              <a:rPr lang="en-US" sz="1800" spc="-5" dirty="0">
                <a:latin typeface="Times New Roman" panose="02020603050405020304" pitchFamily="18" charset="0"/>
                <a:cs typeface="Times New Roman" panose="02020603050405020304" pitchFamily="18" charset="0"/>
              </a:rPr>
              <a:t>on various social media </a:t>
            </a:r>
            <a:r>
              <a:rPr lang="en-US" sz="1800" spc="-10" dirty="0">
                <a:latin typeface="Times New Roman" panose="02020603050405020304" pitchFamily="18" charset="0"/>
                <a:cs typeface="Times New Roman" panose="02020603050405020304" pitchFamily="18" charset="0"/>
              </a:rPr>
              <a:t>platforms can </a:t>
            </a:r>
            <a:r>
              <a:rPr lang="en-US" sz="1800" spc="-5" dirty="0">
                <a:latin typeface="Times New Roman" panose="02020603050405020304" pitchFamily="18" charset="0"/>
                <a:cs typeface="Times New Roman" panose="02020603050405020304" pitchFamily="18" charset="0"/>
              </a:rPr>
              <a:t>be in either </a:t>
            </a:r>
            <a:r>
              <a:rPr lang="en-US" sz="1800" dirty="0">
                <a:latin typeface="Times New Roman" panose="02020603050405020304" pitchFamily="18" charset="0"/>
                <a:cs typeface="Times New Roman" panose="02020603050405020304" pitchFamily="18" charset="0"/>
              </a:rPr>
              <a:t>a </a:t>
            </a:r>
            <a:r>
              <a:rPr lang="en-US" sz="1800" spc="-41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text/</a:t>
            </a:r>
            <a:r>
              <a:rPr lang="en-US" sz="1800" spc="-10" dirty="0" err="1">
                <a:latin typeface="Times New Roman" panose="02020603050405020304" pitchFamily="18" charset="0"/>
                <a:cs typeface="Times New Roman" panose="02020603050405020304" pitchFamily="18" charset="0"/>
              </a:rPr>
              <a:t>image.So</a:t>
            </a:r>
            <a:r>
              <a:rPr lang="en-US" sz="1800" spc="-10" dirty="0">
                <a:latin typeface="Times New Roman" panose="02020603050405020304" pitchFamily="18" charset="0"/>
                <a:cs typeface="Times New Roman" panose="02020603050405020304" pitchFamily="18" charset="0"/>
              </a:rPr>
              <a:t> we can </a:t>
            </a:r>
            <a:r>
              <a:rPr lang="en-US" sz="1800" spc="-15" dirty="0">
                <a:latin typeface="Times New Roman" panose="02020603050405020304" pitchFamily="18" charset="0"/>
                <a:cs typeface="Times New Roman" panose="02020603050405020304" pitchFamily="18" charset="0"/>
              </a:rPr>
              <a:t>extend </a:t>
            </a:r>
            <a:r>
              <a:rPr lang="en-US" sz="1800" spc="-5" dirty="0">
                <a:latin typeface="Times New Roman" panose="02020603050405020304" pitchFamily="18" charset="0"/>
                <a:cs typeface="Times New Roman" panose="02020603050405020304" pitchFamily="18" charset="0"/>
              </a:rPr>
              <a:t>our </a:t>
            </a:r>
            <a:r>
              <a:rPr lang="en-US" sz="1800" spc="-10" dirty="0">
                <a:latin typeface="Times New Roman" panose="02020603050405020304" pitchFamily="18" charset="0"/>
                <a:cs typeface="Times New Roman" panose="02020603050405020304" pitchFamily="18" charset="0"/>
              </a:rPr>
              <a:t>project </a:t>
            </a:r>
            <a:r>
              <a:rPr lang="en-US" sz="1800" spc="-5" dirty="0">
                <a:latin typeface="Times New Roman" panose="02020603050405020304" pitchFamily="18" charset="0"/>
                <a:cs typeface="Times New Roman" panose="02020603050405020304" pitchFamily="18" charset="0"/>
              </a:rPr>
              <a:t>by taking </a:t>
            </a:r>
            <a:r>
              <a:rPr lang="en-US" sz="1800" spc="-10" dirty="0">
                <a:latin typeface="Times New Roman" panose="02020603050405020304" pitchFamily="18" charset="0"/>
                <a:cs typeface="Times New Roman" panose="02020603050405020304" pitchFamily="18" charset="0"/>
              </a:rPr>
              <a:t>posts/images </a:t>
            </a:r>
            <a:r>
              <a:rPr lang="en-US" sz="1800" spc="-15" dirty="0">
                <a:latin typeface="Times New Roman" panose="02020603050405020304" pitchFamily="18" charset="0"/>
                <a:cs typeface="Times New Roman" panose="02020603050405020304" pitchFamily="18" charset="0"/>
              </a:rPr>
              <a:t>for offensive </a:t>
            </a:r>
            <a:r>
              <a:rPr lang="en-US" sz="1800" spc="-415"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content</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classification</a:t>
            </a:r>
            <a:r>
              <a:rPr lang="en-US" sz="180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which</a:t>
            </a:r>
            <a:r>
              <a:rPr lang="en-US" sz="1800" dirty="0">
                <a:latin typeface="Times New Roman" panose="02020603050405020304" pitchFamily="18" charset="0"/>
                <a:cs typeface="Times New Roman" panose="02020603050405020304" pitchFamily="18" charset="0"/>
              </a:rPr>
              <a:t> </a:t>
            </a:r>
            <a:r>
              <a:rPr lang="en-US" sz="1800" spc="-15" dirty="0">
                <a:latin typeface="Times New Roman" panose="02020603050405020304" pitchFamily="18" charset="0"/>
                <a:cs typeface="Times New Roman" panose="02020603050405020304" pitchFamily="18" charset="0"/>
              </a:rPr>
              <a:t>requires</a:t>
            </a:r>
            <a:r>
              <a:rPr lang="en-US" sz="18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image</a:t>
            </a:r>
            <a:r>
              <a:rPr lang="en-US" sz="1800"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classification</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techniques.</a:t>
            </a:r>
            <a:endParaRPr lang="en-US" sz="1800" dirty="0">
              <a:latin typeface="Times New Roman" panose="02020603050405020304" pitchFamily="18" charset="0"/>
              <a:cs typeface="Times New Roman" panose="02020603050405020304" pitchFamily="18" charset="0"/>
            </a:endParaRPr>
          </a:p>
          <a:p>
            <a:pPr>
              <a:lnSpc>
                <a:spcPct val="100000"/>
              </a:lnSpc>
              <a:spcBef>
                <a:spcPts val="20"/>
              </a:spcBef>
              <a:buFont typeface="Arial MT"/>
              <a:buChar char="•"/>
            </a:pPr>
            <a:endParaRPr lang="en-US" sz="1800" dirty="0">
              <a:latin typeface="Times New Roman" panose="02020603050405020304" pitchFamily="18" charset="0"/>
              <a:cs typeface="Times New Roman" panose="02020603050405020304" pitchFamily="18" charset="0"/>
            </a:endParaRPr>
          </a:p>
          <a:p>
            <a:pPr marL="325755" marR="248920" indent="-313055">
              <a:lnSpc>
                <a:spcPct val="100000"/>
              </a:lnSpc>
              <a:buFont typeface="Arial MT"/>
              <a:buChar char="•"/>
              <a:tabLst>
                <a:tab pos="325120" algn="l"/>
                <a:tab pos="325755" algn="l"/>
              </a:tabLst>
            </a:pPr>
            <a:r>
              <a:rPr lang="en-US" sz="1800" spc="-35" dirty="0">
                <a:latin typeface="Times New Roman" panose="02020603050405020304" pitchFamily="18" charset="0"/>
                <a:cs typeface="Times New Roman" panose="02020603050405020304" pitchFamily="18" charset="0"/>
              </a:rPr>
              <a:t>We</a:t>
            </a:r>
            <a:r>
              <a:rPr lang="en-US" sz="1800" spc="-1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also</a:t>
            </a:r>
            <a:r>
              <a:rPr lang="en-US" sz="1800" spc="-5" dirty="0">
                <a:latin typeface="Times New Roman" panose="02020603050405020304" pitchFamily="18" charset="0"/>
                <a:cs typeface="Times New Roman" panose="02020603050405020304" pitchFamily="18" charset="0"/>
              </a:rPr>
              <a:t> plan </a:t>
            </a:r>
            <a:r>
              <a:rPr lang="en-US" sz="1800" spc="-10" dirty="0">
                <a:latin typeface="Times New Roman" panose="02020603050405020304" pitchFamily="18" charset="0"/>
                <a:cs typeface="Times New Roman" panose="02020603050405020304" pitchFamily="18" charset="0"/>
              </a:rPr>
              <a:t>to </a:t>
            </a:r>
            <a:r>
              <a:rPr lang="en-US" sz="1800" spc="-20" dirty="0">
                <a:latin typeface="Times New Roman" panose="02020603050405020304" pitchFamily="18" charset="0"/>
                <a:cs typeface="Times New Roman" panose="02020603050405020304" pitchFamily="18" charset="0"/>
              </a:rPr>
              <a:t>make</a:t>
            </a:r>
            <a:r>
              <a:rPr lang="en-US" sz="1800" spc="-5" dirty="0">
                <a:latin typeface="Times New Roman" panose="02020603050405020304" pitchFamily="18" charset="0"/>
                <a:cs typeface="Times New Roman" panose="02020603050405020304" pitchFamily="18" charset="0"/>
              </a:rPr>
              <a:t> use of ensemble</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model. Ensemble models by</a:t>
            </a:r>
            <a:r>
              <a:rPr lang="en-US" sz="1800" spc="-10" dirty="0">
                <a:latin typeface="Times New Roman" panose="02020603050405020304" pitchFamily="18" charset="0"/>
                <a:cs typeface="Times New Roman" panose="02020603050405020304" pitchFamily="18" charset="0"/>
              </a:rPr>
              <a:t> definition </a:t>
            </a:r>
            <a:r>
              <a:rPr lang="en-US" sz="1800" spc="-5" dirty="0">
                <a:latin typeface="Times New Roman" panose="02020603050405020304" pitchFamily="18" charset="0"/>
                <a:cs typeface="Times New Roman" panose="02020603050405020304" pitchFamily="18" charset="0"/>
              </a:rPr>
              <a:t> mean </a:t>
            </a:r>
            <a:r>
              <a:rPr lang="en-US" sz="1800" spc="-15" dirty="0">
                <a:latin typeface="Times New Roman" panose="02020603050405020304" pitchFamily="18" charset="0"/>
                <a:cs typeface="Times New Roman" panose="02020603050405020304" pitchFamily="18" charset="0"/>
              </a:rPr>
              <a:t>averaging</a:t>
            </a:r>
            <a:r>
              <a:rPr lang="en-US" sz="1800" spc="-5" dirty="0">
                <a:latin typeface="Times New Roman" panose="02020603050405020304" pitchFamily="18" charset="0"/>
                <a:cs typeface="Times New Roman" panose="02020603050405020304" pitchFamily="18" charset="0"/>
              </a:rPr>
              <a:t> the output obtained in </a:t>
            </a:r>
            <a:r>
              <a:rPr lang="en-US" sz="1800" spc="-10" dirty="0">
                <a:latin typeface="Times New Roman" panose="02020603050405020304" pitchFamily="18" charset="0"/>
                <a:cs typeface="Times New Roman" panose="02020603050405020304" pitchFamily="18" charset="0"/>
              </a:rPr>
              <a:t>order</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to</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increase</a:t>
            </a:r>
            <a:r>
              <a:rPr lang="en-US" sz="1800" spc="-5" dirty="0">
                <a:latin typeface="Times New Roman" panose="02020603050405020304" pitchFamily="18" charset="0"/>
                <a:cs typeface="Times New Roman" panose="02020603050405020304" pitchFamily="18" charset="0"/>
              </a:rPr>
              <a:t> accuracy </a:t>
            </a:r>
            <a:r>
              <a:rPr lang="en-US" sz="1800" dirty="0">
                <a:latin typeface="Times New Roman" panose="02020603050405020304" pitchFamily="18" charset="0"/>
                <a:cs typeface="Times New Roman" panose="02020603050405020304" pitchFamily="18" charset="0"/>
              </a:rPr>
              <a:t>and</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precision. </a:t>
            </a:r>
            <a:r>
              <a:rPr lang="en-US" sz="1800" spc="-409" dirty="0">
                <a:latin typeface="Times New Roman" panose="02020603050405020304" pitchFamily="18" charset="0"/>
                <a:cs typeface="Times New Roman" panose="02020603050405020304" pitchFamily="18" charset="0"/>
              </a:rPr>
              <a:t> </a:t>
            </a:r>
            <a:r>
              <a:rPr lang="en-US" sz="1800" spc="-35" dirty="0">
                <a:latin typeface="Times New Roman" panose="02020603050405020304" pitchFamily="18" charset="0"/>
                <a:cs typeface="Times New Roman" panose="02020603050405020304" pitchFamily="18" charset="0"/>
              </a:rPr>
              <a:t>We</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learned </a:t>
            </a:r>
            <a:r>
              <a:rPr lang="en-US" sz="1800" spc="-10" dirty="0">
                <a:latin typeface="Times New Roman" panose="02020603050405020304" pitchFamily="18" charset="0"/>
                <a:cs typeface="Times New Roman" panose="02020603050405020304" pitchFamily="18" charset="0"/>
              </a:rPr>
              <a:t>that</a:t>
            </a:r>
            <a:r>
              <a:rPr lang="en-US" sz="1800" spc="-5" dirty="0">
                <a:latin typeface="Times New Roman" panose="02020603050405020304" pitchFamily="18" charset="0"/>
                <a:cs typeface="Times New Roman" panose="02020603050405020304" pitchFamily="18" charset="0"/>
              </a:rPr>
              <a:t> the </a:t>
            </a:r>
            <a:r>
              <a:rPr lang="en-US" sz="1800" spc="-20" dirty="0">
                <a:latin typeface="Times New Roman" panose="02020603050405020304" pitchFamily="18" charset="0"/>
                <a:cs typeface="Times New Roman" panose="02020603050405020304" pitchFamily="18" charset="0"/>
              </a:rPr>
              <a:t>state</a:t>
            </a:r>
            <a:r>
              <a:rPr lang="en-US" sz="1800" spc="-5" dirty="0">
                <a:latin typeface="Times New Roman" panose="02020603050405020304" pitchFamily="18" charset="0"/>
                <a:cs typeface="Times New Roman" panose="02020603050405020304" pitchFamily="18" charset="0"/>
              </a:rPr>
              <a:t> of the </a:t>
            </a:r>
            <a:r>
              <a:rPr lang="en-US" sz="1800" dirty="0">
                <a:latin typeface="Times New Roman" panose="02020603050405020304" pitchFamily="18" charset="0"/>
                <a:cs typeface="Times New Roman" panose="02020603050405020304" pitchFamily="18" charset="0"/>
              </a:rPr>
              <a:t>art</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BERT </a:t>
            </a:r>
            <a:r>
              <a:rPr lang="en-US" sz="1800" spc="-20" dirty="0">
                <a:latin typeface="Times New Roman" panose="02020603050405020304" pitchFamily="18" charset="0"/>
                <a:cs typeface="Times New Roman" panose="02020603050405020304" pitchFamily="18" charset="0"/>
              </a:rPr>
              <a:t>system</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works</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really</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well</a:t>
            </a:r>
            <a:r>
              <a:rPr lang="en-US" sz="1800" spc="-5" dirty="0">
                <a:latin typeface="Times New Roman" panose="02020603050405020304" pitchFamily="18" charset="0"/>
                <a:cs typeface="Times New Roman" panose="02020603050405020304" pitchFamily="18" charset="0"/>
              </a:rPr>
              <a:t> in these cases </a:t>
            </a:r>
            <a:r>
              <a:rPr lang="en-US" sz="1800" spc="-415"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a:t>
            </a:r>
            <a:r>
              <a:rPr lang="en-US" sz="1800" spc="-10" dirty="0">
                <a:latin typeface="Times New Roman" panose="02020603050405020304" pitchFamily="18" charset="0"/>
                <a:cs typeface="Times New Roman" panose="02020603050405020304" pitchFamily="18" charset="0"/>
              </a:rPr>
              <a:t> </a:t>
            </a:r>
            <a:r>
              <a:rPr lang="en-US" sz="1800" spc="-5" dirty="0">
                <a:latin typeface="Times New Roman" panose="02020603050405020304" pitchFamily="18" charset="0"/>
                <a:cs typeface="Times New Roman" panose="02020603050405020304" pitchFamily="18" charset="0"/>
              </a:rPr>
              <a:t>hence plan </a:t>
            </a:r>
            <a:r>
              <a:rPr lang="en-US" sz="1800" spc="-10" dirty="0">
                <a:latin typeface="Times New Roman" panose="02020603050405020304" pitchFamily="18" charset="0"/>
                <a:cs typeface="Times New Roman" panose="02020603050405020304" pitchFamily="18" charset="0"/>
              </a:rPr>
              <a:t>to</a:t>
            </a:r>
            <a:r>
              <a:rPr lang="en-US" sz="1800" spc="-5" dirty="0">
                <a:latin typeface="Times New Roman" panose="02020603050405020304" pitchFamily="18" charset="0"/>
                <a:cs typeface="Times New Roman" panose="02020603050405020304" pitchFamily="18" charset="0"/>
              </a:rPr>
              <a:t> </a:t>
            </a:r>
            <a:r>
              <a:rPr lang="en-US" sz="1800" spc="-10" dirty="0">
                <a:latin typeface="Times New Roman" panose="02020603050405020304" pitchFamily="18" charset="0"/>
                <a:cs typeface="Times New Roman" panose="02020603050405020304" pitchFamily="18" charset="0"/>
              </a:rPr>
              <a:t>implement</a:t>
            </a:r>
            <a:r>
              <a:rPr lang="en-US" sz="1800" spc="-5" dirty="0">
                <a:latin typeface="Times New Roman" panose="02020603050405020304" pitchFamily="18" charset="0"/>
                <a:cs typeface="Times New Roman" panose="02020603050405020304" pitchFamily="18" charset="0"/>
              </a:rPr>
              <a:t> using </a:t>
            </a:r>
            <a:r>
              <a:rPr lang="en-US" sz="1800" spc="-10" dirty="0">
                <a:latin typeface="Times New Roman" panose="02020603050405020304" pitchFamily="18" charset="0"/>
                <a:cs typeface="Times New Roman" panose="02020603050405020304" pitchFamily="18" charset="0"/>
              </a:rPr>
              <a:t>that.</a:t>
            </a:r>
            <a:endParaRPr lang="en-US"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33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7E935-2C2C-42C2-FD46-8FBC8086439B}"/>
              </a:ext>
            </a:extLst>
          </p:cNvPr>
          <p:cNvSpPr>
            <a:spLocks noGrp="1"/>
          </p:cNvSpPr>
          <p:nvPr>
            <p:ph type="title"/>
          </p:nvPr>
        </p:nvSpPr>
        <p:spPr>
          <a:xfrm>
            <a:off x="2612875" y="0"/>
            <a:ext cx="7729728" cy="1003177"/>
          </a:xfrm>
        </p:spPr>
        <p:txBody>
          <a:bodyPr>
            <a:normAutofit/>
          </a:bodyPr>
          <a:lstStyle/>
          <a:p>
            <a:r>
              <a:rPr lang="en-IN" sz="3600" b="1" spc="5" dirty="0">
                <a:solidFill>
                  <a:srgbClr val="C00000"/>
                </a:solidFill>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DC46F3-73D8-0665-4840-3EA225248EBB}"/>
              </a:ext>
            </a:extLst>
          </p:cNvPr>
          <p:cNvSpPr>
            <a:spLocks noGrp="1"/>
          </p:cNvSpPr>
          <p:nvPr>
            <p:ph idx="1"/>
          </p:nvPr>
        </p:nvSpPr>
        <p:spPr>
          <a:xfrm>
            <a:off x="1127464" y="1359659"/>
            <a:ext cx="10830758" cy="5129917"/>
          </a:xfrm>
        </p:spPr>
        <p:txBody>
          <a:bodyPr/>
          <a:lstStyle/>
          <a:p>
            <a:pPr marL="12700" marR="506095">
              <a:lnSpc>
                <a:spcPct val="100000"/>
              </a:lnSpc>
              <a:spcBef>
                <a:spcPts val="100"/>
              </a:spcBef>
              <a:buAutoNum type="arabicPlain"/>
              <a:tabLst>
                <a:tab pos="337185" algn="l"/>
              </a:tabLst>
            </a:pPr>
            <a:r>
              <a:rPr lang="en-IN" sz="1800" spc="-5" dirty="0">
                <a:latin typeface="Calibri"/>
                <a:cs typeface="Calibri"/>
              </a:rPr>
              <a:t>Ehsan </a:t>
            </a:r>
            <a:r>
              <a:rPr lang="en-IN" sz="1800" spc="-10" dirty="0" err="1">
                <a:latin typeface="Calibri"/>
                <a:cs typeface="Calibri"/>
              </a:rPr>
              <a:t>Doostmohammadi</a:t>
            </a:r>
            <a:r>
              <a:rPr lang="en-IN" sz="1800" spc="-10" dirty="0">
                <a:latin typeface="Calibri"/>
                <a:cs typeface="Calibri"/>
              </a:rPr>
              <a:t>,</a:t>
            </a:r>
            <a:r>
              <a:rPr lang="en-IN" sz="1800" spc="-5" dirty="0">
                <a:latin typeface="Calibri"/>
                <a:cs typeface="Calibri"/>
              </a:rPr>
              <a:t> Hossein </a:t>
            </a:r>
            <a:r>
              <a:rPr lang="en-IN" sz="1800" spc="-10" dirty="0" err="1">
                <a:latin typeface="Calibri"/>
                <a:cs typeface="Calibri"/>
              </a:rPr>
              <a:t>Sameti</a:t>
            </a:r>
            <a:r>
              <a:rPr lang="en-IN" sz="1800" spc="-10" dirty="0">
                <a:latin typeface="Calibri"/>
                <a:cs typeface="Calibri"/>
              </a:rPr>
              <a:t>,</a:t>
            </a:r>
            <a:r>
              <a:rPr lang="en-IN" sz="1800" dirty="0">
                <a:latin typeface="Calibri"/>
                <a:cs typeface="Calibri"/>
              </a:rPr>
              <a:t> and</a:t>
            </a:r>
            <a:r>
              <a:rPr lang="en-IN" sz="1800" spc="-5" dirty="0">
                <a:latin typeface="Calibri"/>
                <a:cs typeface="Calibri"/>
              </a:rPr>
              <a:t> Ali </a:t>
            </a:r>
            <a:r>
              <a:rPr lang="en-IN" sz="1800" spc="-40" dirty="0" err="1">
                <a:latin typeface="Calibri"/>
                <a:cs typeface="Calibri"/>
              </a:rPr>
              <a:t>Saffar</a:t>
            </a:r>
            <a:r>
              <a:rPr lang="en-IN" sz="1800" spc="-40" dirty="0">
                <a:latin typeface="Calibri"/>
                <a:cs typeface="Calibri"/>
              </a:rPr>
              <a:t>.</a:t>
            </a:r>
            <a:r>
              <a:rPr lang="en-IN" sz="1800" dirty="0">
                <a:latin typeface="Calibri"/>
                <a:cs typeface="Calibri"/>
              </a:rPr>
              <a:t> </a:t>
            </a:r>
            <a:r>
              <a:rPr lang="en-IN" sz="1800" spc="-10" dirty="0">
                <a:latin typeface="Calibri"/>
                <a:cs typeface="Calibri"/>
              </a:rPr>
              <a:t>“</a:t>
            </a:r>
            <a:r>
              <a:rPr lang="en-IN" sz="1800" spc="-10" dirty="0" err="1">
                <a:latin typeface="Calibri"/>
                <a:cs typeface="Calibri"/>
              </a:rPr>
              <a:t>Ghmerti</a:t>
            </a:r>
            <a:r>
              <a:rPr lang="en-IN" sz="1800" spc="-5" dirty="0">
                <a:latin typeface="Calibri"/>
                <a:cs typeface="Calibri"/>
              </a:rPr>
              <a:t> </a:t>
            </a:r>
            <a:r>
              <a:rPr lang="en-IN" sz="1800" spc="-10" dirty="0">
                <a:latin typeface="Calibri"/>
                <a:cs typeface="Calibri"/>
              </a:rPr>
              <a:t>at </a:t>
            </a:r>
            <a:r>
              <a:rPr lang="en-IN" sz="1800" spc="-5" dirty="0">
                <a:latin typeface="Calibri"/>
                <a:cs typeface="Calibri"/>
              </a:rPr>
              <a:t> </a:t>
            </a:r>
            <a:r>
              <a:rPr lang="en-IN" sz="1800" spc="-10" dirty="0">
                <a:latin typeface="Calibri"/>
                <a:cs typeface="Calibri"/>
              </a:rPr>
              <a:t>SemEval-2019</a:t>
            </a:r>
            <a:r>
              <a:rPr lang="en-IN" sz="1800" dirty="0">
                <a:latin typeface="Calibri"/>
                <a:cs typeface="Calibri"/>
              </a:rPr>
              <a:t> </a:t>
            </a:r>
            <a:r>
              <a:rPr lang="en-IN" sz="1800" spc="-10" dirty="0">
                <a:latin typeface="Calibri"/>
                <a:cs typeface="Calibri"/>
              </a:rPr>
              <a:t>task</a:t>
            </a:r>
            <a:r>
              <a:rPr lang="en-IN" sz="1800" dirty="0">
                <a:latin typeface="Calibri"/>
                <a:cs typeface="Calibri"/>
              </a:rPr>
              <a:t> </a:t>
            </a:r>
            <a:r>
              <a:rPr lang="en-IN" sz="1800" spc="-5" dirty="0">
                <a:latin typeface="Calibri"/>
                <a:cs typeface="Calibri"/>
              </a:rPr>
              <a:t>6:</a:t>
            </a:r>
            <a:r>
              <a:rPr lang="en-IN" sz="1800" spc="5" dirty="0">
                <a:latin typeface="Calibri"/>
                <a:cs typeface="Calibri"/>
              </a:rPr>
              <a:t> </a:t>
            </a:r>
            <a:r>
              <a:rPr lang="en-IN" sz="1800" dirty="0">
                <a:latin typeface="Calibri"/>
                <a:cs typeface="Calibri"/>
              </a:rPr>
              <a:t>a </a:t>
            </a:r>
            <a:r>
              <a:rPr lang="en-IN" sz="1800" spc="-5" dirty="0">
                <a:latin typeface="Calibri"/>
                <a:cs typeface="Calibri"/>
              </a:rPr>
              <a:t>deep</a:t>
            </a:r>
            <a:r>
              <a:rPr lang="en-IN" sz="1800" spc="5" dirty="0">
                <a:latin typeface="Calibri"/>
                <a:cs typeface="Calibri"/>
              </a:rPr>
              <a:t> </a:t>
            </a:r>
            <a:r>
              <a:rPr lang="en-IN" sz="1800" spc="-10" dirty="0">
                <a:latin typeface="Calibri"/>
                <a:cs typeface="Calibri"/>
              </a:rPr>
              <a:t>word-and</a:t>
            </a:r>
            <a:r>
              <a:rPr lang="en-IN" sz="1800" dirty="0">
                <a:latin typeface="Calibri"/>
                <a:cs typeface="Calibri"/>
              </a:rPr>
              <a:t> </a:t>
            </a:r>
            <a:r>
              <a:rPr lang="en-IN" sz="1800" spc="-15" dirty="0">
                <a:latin typeface="Calibri"/>
                <a:cs typeface="Calibri"/>
              </a:rPr>
              <a:t>character-based</a:t>
            </a:r>
            <a:r>
              <a:rPr lang="en-IN" sz="1800" spc="5" dirty="0">
                <a:latin typeface="Calibri"/>
                <a:cs typeface="Calibri"/>
              </a:rPr>
              <a:t> </a:t>
            </a:r>
            <a:r>
              <a:rPr lang="en-IN" sz="1800" spc="-10" dirty="0">
                <a:latin typeface="Calibri"/>
                <a:cs typeface="Calibri"/>
              </a:rPr>
              <a:t>approach</a:t>
            </a:r>
            <a:r>
              <a:rPr lang="en-IN" sz="1800" dirty="0">
                <a:latin typeface="Calibri"/>
                <a:cs typeface="Calibri"/>
              </a:rPr>
              <a:t> </a:t>
            </a:r>
            <a:r>
              <a:rPr lang="en-IN" sz="1800" spc="-10" dirty="0">
                <a:latin typeface="Calibri"/>
                <a:cs typeface="Calibri"/>
              </a:rPr>
              <a:t>to</a:t>
            </a:r>
            <a:r>
              <a:rPr lang="en-IN" sz="1800" spc="5" dirty="0">
                <a:latin typeface="Calibri"/>
                <a:cs typeface="Calibri"/>
              </a:rPr>
              <a:t> </a:t>
            </a:r>
            <a:r>
              <a:rPr lang="en-IN" sz="1800" spc="-15" dirty="0">
                <a:latin typeface="Calibri"/>
                <a:cs typeface="Calibri"/>
              </a:rPr>
              <a:t>offensive </a:t>
            </a:r>
            <a:r>
              <a:rPr lang="en-IN" sz="1800" spc="-415" dirty="0">
                <a:latin typeface="Calibri"/>
                <a:cs typeface="Calibri"/>
              </a:rPr>
              <a:t> </a:t>
            </a:r>
            <a:r>
              <a:rPr lang="en-IN" sz="1800" spc="-10" dirty="0">
                <a:latin typeface="Calibri"/>
                <a:cs typeface="Calibri"/>
              </a:rPr>
              <a:t>language </a:t>
            </a:r>
            <a:r>
              <a:rPr lang="en-IN" sz="1800" spc="-20" dirty="0">
                <a:latin typeface="Calibri"/>
                <a:cs typeface="Calibri"/>
              </a:rPr>
              <a:t>identification”.</a:t>
            </a:r>
            <a:r>
              <a:rPr lang="en-IN" sz="1800" spc="-5" dirty="0">
                <a:latin typeface="Calibri"/>
                <a:cs typeface="Calibri"/>
              </a:rPr>
              <a:t> In: </a:t>
            </a:r>
            <a:r>
              <a:rPr lang="en-IN" sz="1800" dirty="0" err="1">
                <a:latin typeface="Calibri"/>
                <a:cs typeface="Calibri"/>
              </a:rPr>
              <a:t>arXiv</a:t>
            </a:r>
            <a:r>
              <a:rPr lang="en-IN" sz="1800" spc="-10" dirty="0">
                <a:latin typeface="Calibri"/>
                <a:cs typeface="Calibri"/>
              </a:rPr>
              <a:t> preprint</a:t>
            </a:r>
            <a:r>
              <a:rPr lang="en-IN" sz="1800" spc="-5" dirty="0">
                <a:latin typeface="Calibri"/>
                <a:cs typeface="Calibri"/>
              </a:rPr>
              <a:t> </a:t>
            </a:r>
            <a:r>
              <a:rPr lang="en-IN" sz="1800" dirty="0">
                <a:latin typeface="Calibri"/>
                <a:cs typeface="Calibri"/>
              </a:rPr>
              <a:t>arXiv:2009.10792</a:t>
            </a:r>
            <a:r>
              <a:rPr lang="en-IN" sz="1800" spc="-5" dirty="0">
                <a:latin typeface="Calibri"/>
                <a:cs typeface="Calibri"/>
              </a:rPr>
              <a:t> (2020).</a:t>
            </a:r>
            <a:endParaRPr lang="en-IN" sz="1800" dirty="0">
              <a:latin typeface="Calibri"/>
              <a:cs typeface="Calibri"/>
            </a:endParaRPr>
          </a:p>
          <a:p>
            <a:pPr marL="12700" marR="5080">
              <a:lnSpc>
                <a:spcPct val="100000"/>
              </a:lnSpc>
              <a:buAutoNum type="arabicPlain"/>
              <a:tabLst>
                <a:tab pos="337185" algn="l"/>
              </a:tabLst>
            </a:pPr>
            <a:r>
              <a:rPr lang="en-IN" sz="1800" spc="-10" dirty="0">
                <a:latin typeface="Calibri"/>
                <a:cs typeface="Calibri"/>
              </a:rPr>
              <a:t>Avishek</a:t>
            </a:r>
            <a:r>
              <a:rPr lang="en-IN" sz="1800" spc="-5" dirty="0">
                <a:latin typeface="Calibri"/>
                <a:cs typeface="Calibri"/>
              </a:rPr>
              <a:t> </a:t>
            </a:r>
            <a:r>
              <a:rPr lang="en-IN" sz="1800" spc="-10" dirty="0" err="1">
                <a:latin typeface="Calibri"/>
                <a:cs typeface="Calibri"/>
              </a:rPr>
              <a:t>Garain</a:t>
            </a:r>
            <a:r>
              <a:rPr lang="en-IN" sz="1800" spc="-5" dirty="0">
                <a:latin typeface="Calibri"/>
                <a:cs typeface="Calibri"/>
              </a:rPr>
              <a:t> </a:t>
            </a:r>
            <a:r>
              <a:rPr lang="en-IN" sz="1800" dirty="0">
                <a:latin typeface="Calibri"/>
                <a:cs typeface="Calibri"/>
              </a:rPr>
              <a:t>and</a:t>
            </a:r>
            <a:r>
              <a:rPr lang="en-IN" sz="1800" spc="-5" dirty="0">
                <a:latin typeface="Calibri"/>
                <a:cs typeface="Calibri"/>
              </a:rPr>
              <a:t> Arpan </a:t>
            </a:r>
            <a:r>
              <a:rPr lang="en-IN" sz="1800" spc="-5" dirty="0" err="1">
                <a:latin typeface="Calibri"/>
                <a:cs typeface="Calibri"/>
              </a:rPr>
              <a:t>Basu</a:t>
            </a:r>
            <a:r>
              <a:rPr lang="en-IN" sz="1800" spc="-5" dirty="0">
                <a:latin typeface="Calibri"/>
                <a:cs typeface="Calibri"/>
              </a:rPr>
              <a:t>. </a:t>
            </a:r>
            <a:r>
              <a:rPr lang="en-IN" sz="1800" spc="15" dirty="0">
                <a:latin typeface="Calibri"/>
                <a:cs typeface="Calibri"/>
              </a:rPr>
              <a:t>“The</a:t>
            </a:r>
            <a:r>
              <a:rPr lang="en-IN" sz="1800" spc="-5" dirty="0">
                <a:latin typeface="Calibri"/>
                <a:cs typeface="Calibri"/>
              </a:rPr>
              <a:t> </a:t>
            </a:r>
            <a:r>
              <a:rPr lang="en-IN" sz="1800" spc="-10" dirty="0">
                <a:latin typeface="Calibri"/>
                <a:cs typeface="Calibri"/>
              </a:rPr>
              <a:t>titans</a:t>
            </a:r>
            <a:r>
              <a:rPr lang="en-IN" sz="1800" spc="-5" dirty="0">
                <a:latin typeface="Calibri"/>
                <a:cs typeface="Calibri"/>
              </a:rPr>
              <a:t> </a:t>
            </a:r>
            <a:r>
              <a:rPr lang="en-IN" sz="1800" spc="-10" dirty="0">
                <a:latin typeface="Calibri"/>
                <a:cs typeface="Calibri"/>
              </a:rPr>
              <a:t>at</a:t>
            </a:r>
            <a:r>
              <a:rPr lang="en-IN" sz="1800" spc="-5" dirty="0">
                <a:latin typeface="Calibri"/>
                <a:cs typeface="Calibri"/>
              </a:rPr>
              <a:t> semeval-2019 </a:t>
            </a:r>
            <a:r>
              <a:rPr lang="en-IN" sz="1800" spc="-10" dirty="0">
                <a:latin typeface="Calibri"/>
                <a:cs typeface="Calibri"/>
              </a:rPr>
              <a:t>task</a:t>
            </a:r>
            <a:r>
              <a:rPr lang="en-IN" sz="1800" spc="-5" dirty="0">
                <a:latin typeface="Calibri"/>
                <a:cs typeface="Calibri"/>
              </a:rPr>
              <a:t> 6: </a:t>
            </a:r>
            <a:r>
              <a:rPr lang="en-IN" sz="1800" spc="-15" dirty="0">
                <a:latin typeface="Calibri"/>
                <a:cs typeface="Calibri"/>
              </a:rPr>
              <a:t>Offensive </a:t>
            </a:r>
            <a:r>
              <a:rPr lang="en-IN" sz="1800" spc="-10" dirty="0">
                <a:latin typeface="Calibri"/>
                <a:cs typeface="Calibri"/>
              </a:rPr>
              <a:t> language</a:t>
            </a:r>
            <a:r>
              <a:rPr lang="en-IN" sz="1800" dirty="0">
                <a:latin typeface="Calibri"/>
                <a:cs typeface="Calibri"/>
              </a:rPr>
              <a:t> </a:t>
            </a:r>
            <a:r>
              <a:rPr lang="en-IN" sz="1800" spc="-10" dirty="0">
                <a:latin typeface="Calibri"/>
                <a:cs typeface="Calibri"/>
              </a:rPr>
              <a:t>identification,</a:t>
            </a:r>
            <a:r>
              <a:rPr lang="en-IN" sz="1800" dirty="0">
                <a:latin typeface="Calibri"/>
                <a:cs typeface="Calibri"/>
              </a:rPr>
              <a:t> </a:t>
            </a:r>
            <a:r>
              <a:rPr lang="en-IN" sz="1800" spc="-15" dirty="0">
                <a:latin typeface="Calibri"/>
                <a:cs typeface="Calibri"/>
              </a:rPr>
              <a:t>categorization</a:t>
            </a:r>
            <a:r>
              <a:rPr lang="en-IN" sz="1800" spc="5" dirty="0">
                <a:latin typeface="Calibri"/>
                <a:cs typeface="Calibri"/>
              </a:rPr>
              <a:t> </a:t>
            </a:r>
            <a:r>
              <a:rPr lang="en-IN" sz="1800" dirty="0">
                <a:latin typeface="Calibri"/>
                <a:cs typeface="Calibri"/>
              </a:rPr>
              <a:t>and </a:t>
            </a:r>
            <a:r>
              <a:rPr lang="en-IN" sz="1800" spc="-15" dirty="0">
                <a:latin typeface="Calibri"/>
                <a:cs typeface="Calibri"/>
              </a:rPr>
              <a:t>target</a:t>
            </a:r>
            <a:r>
              <a:rPr lang="en-IN" sz="1800" spc="5" dirty="0">
                <a:latin typeface="Calibri"/>
                <a:cs typeface="Calibri"/>
              </a:rPr>
              <a:t> </a:t>
            </a:r>
            <a:r>
              <a:rPr lang="en-IN" sz="1800" spc="-20" dirty="0">
                <a:latin typeface="Calibri"/>
                <a:cs typeface="Calibri"/>
              </a:rPr>
              <a:t>identification”.</a:t>
            </a:r>
            <a:r>
              <a:rPr lang="en-IN" sz="1800" dirty="0">
                <a:latin typeface="Calibri"/>
                <a:cs typeface="Calibri"/>
              </a:rPr>
              <a:t> </a:t>
            </a:r>
            <a:r>
              <a:rPr lang="en-IN" sz="1800" spc="-5" dirty="0">
                <a:latin typeface="Calibri"/>
                <a:cs typeface="Calibri"/>
              </a:rPr>
              <a:t>In:</a:t>
            </a:r>
            <a:r>
              <a:rPr lang="en-IN" sz="1800" spc="5" dirty="0">
                <a:latin typeface="Calibri"/>
                <a:cs typeface="Calibri"/>
              </a:rPr>
              <a:t> </a:t>
            </a:r>
            <a:r>
              <a:rPr lang="en-IN" sz="1800" spc="-10" dirty="0">
                <a:latin typeface="Calibri"/>
                <a:cs typeface="Calibri"/>
              </a:rPr>
              <a:t>Proceedings</a:t>
            </a:r>
            <a:r>
              <a:rPr lang="en-IN" sz="1800" spc="100" dirty="0">
                <a:latin typeface="Calibri"/>
                <a:cs typeface="Calibri"/>
              </a:rPr>
              <a:t> </a:t>
            </a:r>
            <a:r>
              <a:rPr lang="en-IN" sz="1800" spc="-5" dirty="0">
                <a:latin typeface="Calibri"/>
                <a:cs typeface="Calibri"/>
              </a:rPr>
              <a:t>of </a:t>
            </a:r>
            <a:r>
              <a:rPr lang="en-IN" sz="1800" spc="-415" dirty="0">
                <a:latin typeface="Calibri"/>
                <a:cs typeface="Calibri"/>
              </a:rPr>
              <a:t> </a:t>
            </a:r>
            <a:r>
              <a:rPr lang="en-IN" sz="1800" spc="-5" dirty="0">
                <a:latin typeface="Calibri"/>
                <a:cs typeface="Calibri"/>
              </a:rPr>
              <a:t>the 13th</a:t>
            </a:r>
            <a:r>
              <a:rPr lang="en-IN" sz="1800" dirty="0">
                <a:latin typeface="Calibri"/>
                <a:cs typeface="Calibri"/>
              </a:rPr>
              <a:t> </a:t>
            </a:r>
            <a:r>
              <a:rPr lang="en-IN" sz="1800" spc="-10" dirty="0">
                <a:latin typeface="Calibri"/>
                <a:cs typeface="Calibri"/>
              </a:rPr>
              <a:t>International</a:t>
            </a:r>
            <a:r>
              <a:rPr lang="en-IN" sz="1800" spc="-5" dirty="0">
                <a:latin typeface="Calibri"/>
                <a:cs typeface="Calibri"/>
              </a:rPr>
              <a:t> </a:t>
            </a:r>
            <a:r>
              <a:rPr lang="en-IN" sz="1800" spc="-20" dirty="0">
                <a:latin typeface="Calibri"/>
                <a:cs typeface="Calibri"/>
              </a:rPr>
              <a:t>Workshop</a:t>
            </a:r>
            <a:r>
              <a:rPr lang="en-IN" sz="1800" dirty="0">
                <a:latin typeface="Calibri"/>
                <a:cs typeface="Calibri"/>
              </a:rPr>
              <a:t> </a:t>
            </a:r>
            <a:r>
              <a:rPr lang="en-IN" sz="1800" spc="-5" dirty="0">
                <a:latin typeface="Calibri"/>
                <a:cs typeface="Calibri"/>
              </a:rPr>
              <a:t>on</a:t>
            </a:r>
            <a:r>
              <a:rPr lang="en-IN" sz="1800" dirty="0">
                <a:latin typeface="Calibri"/>
                <a:cs typeface="Calibri"/>
              </a:rPr>
              <a:t> </a:t>
            </a:r>
            <a:r>
              <a:rPr lang="en-IN" sz="1800" spc="-10" dirty="0">
                <a:latin typeface="Calibri"/>
                <a:cs typeface="Calibri"/>
              </a:rPr>
              <a:t>Semantic</a:t>
            </a:r>
            <a:r>
              <a:rPr lang="en-IN" sz="1800" spc="-5" dirty="0">
                <a:latin typeface="Calibri"/>
                <a:cs typeface="Calibri"/>
              </a:rPr>
              <a:t> </a:t>
            </a:r>
            <a:r>
              <a:rPr lang="en-IN" sz="1800" spc="-15" dirty="0">
                <a:latin typeface="Calibri"/>
                <a:cs typeface="Calibri"/>
              </a:rPr>
              <a:t>Evaluation.</a:t>
            </a:r>
            <a:r>
              <a:rPr lang="en-IN" sz="1800" dirty="0">
                <a:latin typeface="Calibri"/>
                <a:cs typeface="Calibri"/>
              </a:rPr>
              <a:t> </a:t>
            </a:r>
            <a:r>
              <a:rPr lang="en-IN" sz="1800" spc="-5" dirty="0">
                <a:latin typeface="Calibri"/>
                <a:cs typeface="Calibri"/>
              </a:rPr>
              <a:t>2019, pp.</a:t>
            </a:r>
            <a:r>
              <a:rPr lang="en-IN" sz="1800" dirty="0">
                <a:latin typeface="Calibri"/>
                <a:cs typeface="Calibri"/>
              </a:rPr>
              <a:t> </a:t>
            </a:r>
            <a:r>
              <a:rPr lang="en-IN" sz="1800" spc="-5" dirty="0">
                <a:latin typeface="Calibri"/>
                <a:cs typeface="Calibri"/>
              </a:rPr>
              <a:t>759–762.</a:t>
            </a:r>
            <a:endParaRPr lang="en-IN" sz="1800" dirty="0">
              <a:latin typeface="Calibri"/>
              <a:cs typeface="Calibri"/>
            </a:endParaRPr>
          </a:p>
          <a:p>
            <a:pPr marL="336550" indent="-324485">
              <a:lnSpc>
                <a:spcPct val="100000"/>
              </a:lnSpc>
              <a:buAutoNum type="arabicPlain"/>
              <a:tabLst>
                <a:tab pos="337185" algn="l"/>
              </a:tabLst>
            </a:pPr>
            <a:r>
              <a:rPr lang="en-IN" sz="1800" spc="-5" dirty="0" err="1">
                <a:latin typeface="Calibri"/>
                <a:cs typeface="Calibri"/>
              </a:rPr>
              <a:t>Piush</a:t>
            </a:r>
            <a:r>
              <a:rPr lang="en-IN" sz="1800" spc="-5" dirty="0">
                <a:latin typeface="Calibri"/>
                <a:cs typeface="Calibri"/>
              </a:rPr>
              <a:t> </a:t>
            </a:r>
            <a:r>
              <a:rPr lang="en-IN" sz="1800" spc="-10" dirty="0">
                <a:latin typeface="Calibri"/>
                <a:cs typeface="Calibri"/>
              </a:rPr>
              <a:t>Aggarwal,</a:t>
            </a:r>
            <a:r>
              <a:rPr lang="en-IN" sz="1800" spc="-5" dirty="0">
                <a:latin typeface="Calibri"/>
                <a:cs typeface="Calibri"/>
              </a:rPr>
              <a:t> </a:t>
            </a:r>
            <a:r>
              <a:rPr lang="en-IN" sz="1800" spc="-35" dirty="0">
                <a:latin typeface="Calibri"/>
                <a:cs typeface="Calibri"/>
              </a:rPr>
              <a:t>Tobias</a:t>
            </a:r>
            <a:r>
              <a:rPr lang="en-IN" sz="1800" spc="-5" dirty="0">
                <a:latin typeface="Calibri"/>
                <a:cs typeface="Calibri"/>
              </a:rPr>
              <a:t> </a:t>
            </a:r>
            <a:r>
              <a:rPr lang="en-IN" sz="1800" spc="-10" dirty="0" err="1">
                <a:latin typeface="Calibri"/>
                <a:cs typeface="Calibri"/>
              </a:rPr>
              <a:t>Horsmann</a:t>
            </a:r>
            <a:r>
              <a:rPr lang="en-IN" sz="1800" spc="-10" dirty="0">
                <a:latin typeface="Calibri"/>
                <a:cs typeface="Calibri"/>
              </a:rPr>
              <a:t>,</a:t>
            </a:r>
            <a:r>
              <a:rPr lang="en-IN" sz="1800" dirty="0">
                <a:latin typeface="Calibri"/>
                <a:cs typeface="Calibri"/>
              </a:rPr>
              <a:t> </a:t>
            </a:r>
            <a:r>
              <a:rPr lang="en-IN" sz="1800" spc="-5" dirty="0">
                <a:latin typeface="Calibri"/>
                <a:cs typeface="Calibri"/>
              </a:rPr>
              <a:t>Michael </a:t>
            </a:r>
            <a:r>
              <a:rPr lang="en-IN" sz="1800" spc="-15" dirty="0" err="1">
                <a:latin typeface="Calibri"/>
                <a:cs typeface="Calibri"/>
              </a:rPr>
              <a:t>Wojatzki</a:t>
            </a:r>
            <a:r>
              <a:rPr lang="en-IN" sz="1800" spc="-15" dirty="0">
                <a:latin typeface="Calibri"/>
                <a:cs typeface="Calibri"/>
              </a:rPr>
              <a:t>,</a:t>
            </a:r>
            <a:r>
              <a:rPr lang="en-IN" sz="1800" spc="-5" dirty="0">
                <a:latin typeface="Calibri"/>
                <a:cs typeface="Calibri"/>
              </a:rPr>
              <a:t> </a:t>
            </a:r>
            <a:r>
              <a:rPr lang="en-IN" sz="1800" dirty="0">
                <a:latin typeface="Calibri"/>
                <a:cs typeface="Calibri"/>
              </a:rPr>
              <a:t>and </a:t>
            </a:r>
            <a:r>
              <a:rPr lang="en-IN" sz="1800" spc="-40" dirty="0" err="1">
                <a:latin typeface="Calibri"/>
                <a:cs typeface="Calibri"/>
              </a:rPr>
              <a:t>Torsten</a:t>
            </a:r>
            <a:r>
              <a:rPr lang="en-IN" sz="1800" spc="-5" dirty="0">
                <a:latin typeface="Calibri"/>
                <a:cs typeface="Calibri"/>
              </a:rPr>
              <a:t> </a:t>
            </a:r>
            <a:r>
              <a:rPr lang="en-IN" sz="1800" spc="-10" dirty="0" err="1">
                <a:latin typeface="Calibri"/>
                <a:cs typeface="Calibri"/>
              </a:rPr>
              <a:t>Zesch</a:t>
            </a:r>
            <a:r>
              <a:rPr lang="en-IN" sz="1800" spc="-10" dirty="0">
                <a:latin typeface="Calibri"/>
                <a:cs typeface="Calibri"/>
              </a:rPr>
              <a:t>.</a:t>
            </a:r>
            <a:endParaRPr lang="en-IN" sz="1800" dirty="0">
              <a:latin typeface="Calibri"/>
              <a:cs typeface="Calibri"/>
            </a:endParaRPr>
          </a:p>
          <a:p>
            <a:pPr marL="12700" marR="24765">
              <a:lnSpc>
                <a:spcPct val="100000"/>
              </a:lnSpc>
            </a:pPr>
            <a:r>
              <a:rPr lang="en-IN" sz="1800" spc="-25" dirty="0">
                <a:latin typeface="Calibri"/>
                <a:cs typeface="Calibri"/>
              </a:rPr>
              <a:t>“LTL-UDE</a:t>
            </a:r>
            <a:r>
              <a:rPr lang="en-IN" sz="1800" dirty="0">
                <a:latin typeface="Calibri"/>
                <a:cs typeface="Calibri"/>
              </a:rPr>
              <a:t> </a:t>
            </a:r>
            <a:r>
              <a:rPr lang="en-IN" sz="1800" spc="-10" dirty="0">
                <a:latin typeface="Calibri"/>
                <a:cs typeface="Calibri"/>
              </a:rPr>
              <a:t>at</a:t>
            </a:r>
            <a:r>
              <a:rPr lang="en-IN" sz="1800" dirty="0">
                <a:latin typeface="Calibri"/>
                <a:cs typeface="Calibri"/>
              </a:rPr>
              <a:t> </a:t>
            </a:r>
            <a:r>
              <a:rPr lang="en-IN" sz="1800" spc="-10" dirty="0">
                <a:latin typeface="Calibri"/>
                <a:cs typeface="Calibri"/>
              </a:rPr>
              <a:t>SemEval-2019</a:t>
            </a:r>
            <a:r>
              <a:rPr lang="en-IN" sz="1800" dirty="0">
                <a:latin typeface="Calibri"/>
                <a:cs typeface="Calibri"/>
              </a:rPr>
              <a:t> </a:t>
            </a:r>
            <a:r>
              <a:rPr lang="en-IN" sz="1800" spc="-40" dirty="0">
                <a:latin typeface="Calibri"/>
                <a:cs typeface="Calibri"/>
              </a:rPr>
              <a:t>Task</a:t>
            </a:r>
            <a:r>
              <a:rPr lang="en-IN" sz="1800" dirty="0">
                <a:latin typeface="Calibri"/>
                <a:cs typeface="Calibri"/>
              </a:rPr>
              <a:t> </a:t>
            </a:r>
            <a:r>
              <a:rPr lang="en-IN" sz="1800" spc="-5" dirty="0">
                <a:latin typeface="Calibri"/>
                <a:cs typeface="Calibri"/>
              </a:rPr>
              <a:t>6:</a:t>
            </a:r>
            <a:r>
              <a:rPr lang="en-IN" sz="1800" dirty="0">
                <a:latin typeface="Calibri"/>
                <a:cs typeface="Calibri"/>
              </a:rPr>
              <a:t> </a:t>
            </a:r>
            <a:r>
              <a:rPr lang="en-IN" sz="1800" spc="-10" dirty="0">
                <a:latin typeface="Calibri"/>
                <a:cs typeface="Calibri"/>
              </a:rPr>
              <a:t>BERT</a:t>
            </a:r>
            <a:r>
              <a:rPr lang="en-IN" sz="1800" dirty="0">
                <a:latin typeface="Calibri"/>
                <a:cs typeface="Calibri"/>
              </a:rPr>
              <a:t> and </a:t>
            </a:r>
            <a:r>
              <a:rPr lang="en-IN" sz="1800" spc="-15" dirty="0">
                <a:latin typeface="Calibri"/>
                <a:cs typeface="Calibri"/>
              </a:rPr>
              <a:t>two-vote</a:t>
            </a:r>
            <a:r>
              <a:rPr lang="en-IN" sz="1800" dirty="0">
                <a:latin typeface="Calibri"/>
                <a:cs typeface="Calibri"/>
              </a:rPr>
              <a:t> </a:t>
            </a:r>
            <a:r>
              <a:rPr lang="en-IN" sz="1800" spc="-10" dirty="0">
                <a:latin typeface="Calibri"/>
                <a:cs typeface="Calibri"/>
              </a:rPr>
              <a:t>classification</a:t>
            </a:r>
            <a:r>
              <a:rPr lang="en-IN" sz="1800" dirty="0">
                <a:latin typeface="Calibri"/>
                <a:cs typeface="Calibri"/>
              </a:rPr>
              <a:t> </a:t>
            </a:r>
            <a:r>
              <a:rPr lang="en-IN" sz="1800" spc="-15" dirty="0">
                <a:latin typeface="Calibri"/>
                <a:cs typeface="Calibri"/>
              </a:rPr>
              <a:t>for</a:t>
            </a:r>
            <a:r>
              <a:rPr lang="en-IN" sz="1800" spc="50" dirty="0">
                <a:latin typeface="Calibri"/>
                <a:cs typeface="Calibri"/>
              </a:rPr>
              <a:t> </a:t>
            </a:r>
            <a:r>
              <a:rPr lang="en-IN" sz="1800" spc="-10" dirty="0">
                <a:latin typeface="Calibri"/>
                <a:cs typeface="Calibri"/>
              </a:rPr>
              <a:t>categorizing </a:t>
            </a:r>
            <a:r>
              <a:rPr lang="en-IN" sz="1800" spc="-415" dirty="0">
                <a:latin typeface="Calibri"/>
                <a:cs typeface="Calibri"/>
              </a:rPr>
              <a:t> </a:t>
            </a:r>
            <a:r>
              <a:rPr lang="en-IN" sz="1800" spc="-25" dirty="0">
                <a:latin typeface="Calibri"/>
                <a:cs typeface="Calibri"/>
              </a:rPr>
              <a:t>offensiveness”.</a:t>
            </a:r>
            <a:r>
              <a:rPr lang="en-IN" sz="1800" dirty="0">
                <a:latin typeface="Calibri"/>
                <a:cs typeface="Calibri"/>
              </a:rPr>
              <a:t> </a:t>
            </a:r>
            <a:r>
              <a:rPr lang="en-IN" sz="1800" spc="-5" dirty="0">
                <a:latin typeface="Calibri"/>
                <a:cs typeface="Calibri"/>
              </a:rPr>
              <a:t>In:</a:t>
            </a:r>
            <a:r>
              <a:rPr lang="en-IN" sz="1800" dirty="0">
                <a:latin typeface="Calibri"/>
                <a:cs typeface="Calibri"/>
              </a:rPr>
              <a:t> </a:t>
            </a:r>
            <a:r>
              <a:rPr lang="en-IN" sz="1800" spc="-10" dirty="0">
                <a:latin typeface="Calibri"/>
                <a:cs typeface="Calibri"/>
              </a:rPr>
              <a:t>Proceedings</a:t>
            </a:r>
            <a:r>
              <a:rPr lang="en-IN" sz="1800" dirty="0">
                <a:latin typeface="Calibri"/>
                <a:cs typeface="Calibri"/>
              </a:rPr>
              <a:t> </a:t>
            </a:r>
            <a:r>
              <a:rPr lang="en-IN" sz="1800" spc="-5" dirty="0">
                <a:latin typeface="Calibri"/>
                <a:cs typeface="Calibri"/>
              </a:rPr>
              <a:t>of</a:t>
            </a:r>
            <a:r>
              <a:rPr lang="en-IN" sz="1800" dirty="0">
                <a:latin typeface="Calibri"/>
                <a:cs typeface="Calibri"/>
              </a:rPr>
              <a:t> </a:t>
            </a:r>
            <a:r>
              <a:rPr lang="en-IN" sz="1800" spc="-5" dirty="0">
                <a:latin typeface="Calibri"/>
                <a:cs typeface="Calibri"/>
              </a:rPr>
              <a:t>the</a:t>
            </a:r>
            <a:r>
              <a:rPr lang="en-IN" sz="1800" dirty="0">
                <a:latin typeface="Calibri"/>
                <a:cs typeface="Calibri"/>
              </a:rPr>
              <a:t> </a:t>
            </a:r>
            <a:r>
              <a:rPr lang="en-IN" sz="1800" spc="-5" dirty="0">
                <a:latin typeface="Calibri"/>
                <a:cs typeface="Calibri"/>
              </a:rPr>
              <a:t>13th</a:t>
            </a:r>
            <a:r>
              <a:rPr lang="en-IN" sz="1800" dirty="0">
                <a:latin typeface="Calibri"/>
                <a:cs typeface="Calibri"/>
              </a:rPr>
              <a:t> </a:t>
            </a:r>
            <a:r>
              <a:rPr lang="en-IN" sz="1800" spc="-10" dirty="0">
                <a:latin typeface="Calibri"/>
                <a:cs typeface="Calibri"/>
              </a:rPr>
              <a:t>International</a:t>
            </a:r>
            <a:r>
              <a:rPr lang="en-IN" sz="1800" spc="5" dirty="0">
                <a:latin typeface="Calibri"/>
                <a:cs typeface="Calibri"/>
              </a:rPr>
              <a:t> </a:t>
            </a:r>
            <a:r>
              <a:rPr lang="en-IN" sz="1800" spc="-20" dirty="0">
                <a:latin typeface="Calibri"/>
                <a:cs typeface="Calibri"/>
              </a:rPr>
              <a:t>Workshop</a:t>
            </a:r>
            <a:r>
              <a:rPr lang="en-IN" sz="1800" dirty="0">
                <a:latin typeface="Calibri"/>
                <a:cs typeface="Calibri"/>
              </a:rPr>
              <a:t> </a:t>
            </a:r>
            <a:r>
              <a:rPr lang="en-IN" sz="1800" spc="-5" dirty="0">
                <a:latin typeface="Calibri"/>
                <a:cs typeface="Calibri"/>
              </a:rPr>
              <a:t>on</a:t>
            </a:r>
            <a:r>
              <a:rPr lang="en-IN" sz="1800" dirty="0">
                <a:latin typeface="Calibri"/>
                <a:cs typeface="Calibri"/>
              </a:rPr>
              <a:t> </a:t>
            </a:r>
            <a:r>
              <a:rPr lang="en-IN" sz="1800" spc="-10" dirty="0">
                <a:latin typeface="Calibri"/>
                <a:cs typeface="Calibri"/>
              </a:rPr>
              <a:t>Semantic </a:t>
            </a:r>
            <a:r>
              <a:rPr lang="en-IN" sz="1800" spc="-5" dirty="0">
                <a:latin typeface="Calibri"/>
                <a:cs typeface="Calibri"/>
              </a:rPr>
              <a:t> </a:t>
            </a:r>
            <a:r>
              <a:rPr lang="en-IN" sz="1800" spc="-15" dirty="0">
                <a:latin typeface="Calibri"/>
                <a:cs typeface="Calibri"/>
              </a:rPr>
              <a:t>Evaluation.</a:t>
            </a:r>
            <a:r>
              <a:rPr lang="en-IN" sz="1800" spc="-10" dirty="0">
                <a:latin typeface="Calibri"/>
                <a:cs typeface="Calibri"/>
              </a:rPr>
              <a:t> </a:t>
            </a:r>
            <a:r>
              <a:rPr lang="en-IN" sz="1800" spc="-5" dirty="0">
                <a:latin typeface="Calibri"/>
                <a:cs typeface="Calibri"/>
              </a:rPr>
              <a:t>2019, pp. 678–682.</a:t>
            </a:r>
            <a:endParaRPr lang="en-IN" sz="1800" dirty="0">
              <a:latin typeface="Calibri"/>
              <a:cs typeface="Calibri"/>
            </a:endParaRPr>
          </a:p>
          <a:p>
            <a:pPr marL="12700" marR="513080">
              <a:lnSpc>
                <a:spcPct val="100000"/>
              </a:lnSpc>
              <a:buAutoNum type="arabicPlain" startAt="4"/>
              <a:tabLst>
                <a:tab pos="337185" algn="l"/>
              </a:tabLst>
            </a:pPr>
            <a:r>
              <a:rPr lang="en-IN" sz="1800" spc="-5" dirty="0">
                <a:latin typeface="Calibri"/>
                <a:cs typeface="Calibri"/>
              </a:rPr>
              <a:t>Himanshu Bansal, Daniel </a:t>
            </a:r>
            <a:r>
              <a:rPr lang="en-IN" sz="1800" spc="-10" dirty="0">
                <a:latin typeface="Calibri"/>
                <a:cs typeface="Calibri"/>
              </a:rPr>
              <a:t>Nagel,</a:t>
            </a:r>
            <a:r>
              <a:rPr lang="en-IN" sz="1800" spc="-5" dirty="0">
                <a:latin typeface="Calibri"/>
                <a:cs typeface="Calibri"/>
              </a:rPr>
              <a:t> </a:t>
            </a:r>
            <a:r>
              <a:rPr lang="en-IN" sz="1800" dirty="0">
                <a:latin typeface="Calibri"/>
                <a:cs typeface="Calibri"/>
              </a:rPr>
              <a:t>and</a:t>
            </a:r>
            <a:r>
              <a:rPr lang="en-IN" sz="1800" spc="-5" dirty="0">
                <a:latin typeface="Calibri"/>
                <a:cs typeface="Calibri"/>
              </a:rPr>
              <a:t> </a:t>
            </a:r>
            <a:r>
              <a:rPr lang="en-IN" sz="1800" spc="-10" dirty="0">
                <a:latin typeface="Calibri"/>
                <a:cs typeface="Calibri"/>
              </a:rPr>
              <a:t>Anita</a:t>
            </a:r>
            <a:r>
              <a:rPr lang="en-IN" sz="1800" spc="-5" dirty="0">
                <a:latin typeface="Calibri"/>
                <a:cs typeface="Calibri"/>
              </a:rPr>
              <a:t> </a:t>
            </a:r>
            <a:r>
              <a:rPr lang="en-IN" sz="1800" spc="-10" dirty="0" err="1">
                <a:latin typeface="Calibri"/>
                <a:cs typeface="Calibri"/>
              </a:rPr>
              <a:t>Soloveva</a:t>
            </a:r>
            <a:r>
              <a:rPr lang="en-IN" sz="1800" spc="-10" dirty="0">
                <a:latin typeface="Calibri"/>
                <a:cs typeface="Calibri"/>
              </a:rPr>
              <a:t>.</a:t>
            </a:r>
            <a:r>
              <a:rPr lang="en-IN" sz="1800" dirty="0">
                <a:latin typeface="Calibri"/>
                <a:cs typeface="Calibri"/>
              </a:rPr>
              <a:t> </a:t>
            </a:r>
            <a:r>
              <a:rPr lang="en-IN" sz="1800" spc="-10" dirty="0">
                <a:latin typeface="Calibri"/>
                <a:cs typeface="Calibri"/>
              </a:rPr>
              <a:t>“</a:t>
            </a:r>
            <a:r>
              <a:rPr lang="en-IN" sz="1800" spc="-10" dirty="0" err="1">
                <a:latin typeface="Calibri"/>
                <a:cs typeface="Calibri"/>
              </a:rPr>
              <a:t>HAD-T¨ubingen</a:t>
            </a:r>
            <a:r>
              <a:rPr lang="en-IN" sz="1800" spc="-5" dirty="0">
                <a:latin typeface="Calibri"/>
                <a:cs typeface="Calibri"/>
              </a:rPr>
              <a:t> </a:t>
            </a:r>
            <a:r>
              <a:rPr lang="en-IN" sz="1800" spc="-10" dirty="0">
                <a:latin typeface="Calibri"/>
                <a:cs typeface="Calibri"/>
              </a:rPr>
              <a:t>at </a:t>
            </a:r>
            <a:r>
              <a:rPr lang="en-IN" sz="1800" spc="-5" dirty="0">
                <a:latin typeface="Calibri"/>
                <a:cs typeface="Calibri"/>
              </a:rPr>
              <a:t> </a:t>
            </a:r>
            <a:r>
              <a:rPr lang="en-IN" sz="1800" spc="-10" dirty="0">
                <a:latin typeface="Calibri"/>
                <a:cs typeface="Calibri"/>
              </a:rPr>
              <a:t>SemEval-2019</a:t>
            </a:r>
            <a:r>
              <a:rPr lang="en-IN" sz="1800" spc="-5" dirty="0">
                <a:latin typeface="Calibri"/>
                <a:cs typeface="Calibri"/>
              </a:rPr>
              <a:t> </a:t>
            </a:r>
            <a:r>
              <a:rPr lang="en-IN" sz="1800" spc="-40" dirty="0">
                <a:latin typeface="Calibri"/>
                <a:cs typeface="Calibri"/>
              </a:rPr>
              <a:t>Task</a:t>
            </a:r>
            <a:r>
              <a:rPr lang="en-IN" sz="1800" spc="-5" dirty="0">
                <a:latin typeface="Calibri"/>
                <a:cs typeface="Calibri"/>
              </a:rPr>
              <a:t> 6:</a:t>
            </a:r>
            <a:r>
              <a:rPr lang="en-IN" sz="1800" dirty="0">
                <a:latin typeface="Calibri"/>
                <a:cs typeface="Calibri"/>
              </a:rPr>
              <a:t> </a:t>
            </a:r>
            <a:r>
              <a:rPr lang="en-IN" sz="1800" spc="-5" dirty="0">
                <a:latin typeface="Calibri"/>
                <a:cs typeface="Calibri"/>
              </a:rPr>
              <a:t>Deep learning</a:t>
            </a:r>
            <a:r>
              <a:rPr lang="en-IN" sz="1800" dirty="0">
                <a:latin typeface="Calibri"/>
                <a:cs typeface="Calibri"/>
              </a:rPr>
              <a:t> </a:t>
            </a:r>
            <a:r>
              <a:rPr lang="en-IN" sz="1800" spc="-5" dirty="0">
                <a:latin typeface="Calibri"/>
                <a:cs typeface="Calibri"/>
              </a:rPr>
              <a:t>analysis of</a:t>
            </a:r>
            <a:r>
              <a:rPr lang="en-IN" sz="1800" dirty="0">
                <a:latin typeface="Calibri"/>
                <a:cs typeface="Calibri"/>
              </a:rPr>
              <a:t> </a:t>
            </a:r>
            <a:r>
              <a:rPr lang="en-IN" sz="1800" spc="-15" dirty="0">
                <a:latin typeface="Calibri"/>
                <a:cs typeface="Calibri"/>
              </a:rPr>
              <a:t>offensive</a:t>
            </a:r>
            <a:r>
              <a:rPr lang="en-IN" sz="1800" spc="-5" dirty="0">
                <a:latin typeface="Calibri"/>
                <a:cs typeface="Calibri"/>
              </a:rPr>
              <a:t> </a:t>
            </a:r>
            <a:r>
              <a:rPr lang="en-IN" sz="1800" spc="-10" dirty="0">
                <a:latin typeface="Calibri"/>
                <a:cs typeface="Calibri"/>
              </a:rPr>
              <a:t>language</a:t>
            </a:r>
            <a:r>
              <a:rPr lang="en-IN" sz="1800" dirty="0">
                <a:latin typeface="Calibri"/>
                <a:cs typeface="Calibri"/>
              </a:rPr>
              <a:t> </a:t>
            </a:r>
            <a:r>
              <a:rPr lang="en-IN" sz="1800" spc="-5" dirty="0">
                <a:latin typeface="Calibri"/>
                <a:cs typeface="Calibri"/>
              </a:rPr>
              <a:t>on </a:t>
            </a:r>
            <a:r>
              <a:rPr lang="en-IN" sz="1800" spc="-20" dirty="0">
                <a:latin typeface="Calibri"/>
                <a:cs typeface="Calibri"/>
              </a:rPr>
              <a:t>Twitter: </a:t>
            </a:r>
            <a:r>
              <a:rPr lang="en-IN" sz="1800" spc="-415" dirty="0">
                <a:latin typeface="Calibri"/>
                <a:cs typeface="Calibri"/>
              </a:rPr>
              <a:t> </a:t>
            </a:r>
            <a:r>
              <a:rPr lang="en-IN" sz="1800" spc="-10" dirty="0">
                <a:latin typeface="Calibri"/>
                <a:cs typeface="Calibri"/>
              </a:rPr>
              <a:t>Identification</a:t>
            </a:r>
            <a:r>
              <a:rPr lang="en-IN" sz="1800" spc="-5" dirty="0">
                <a:latin typeface="Calibri"/>
                <a:cs typeface="Calibri"/>
              </a:rPr>
              <a:t> </a:t>
            </a:r>
            <a:r>
              <a:rPr lang="en-IN" sz="1800" dirty="0">
                <a:latin typeface="Calibri"/>
                <a:cs typeface="Calibri"/>
              </a:rPr>
              <a:t>and </a:t>
            </a:r>
            <a:r>
              <a:rPr lang="en-IN" sz="1800" spc="-25" dirty="0">
                <a:latin typeface="Calibri"/>
                <a:cs typeface="Calibri"/>
              </a:rPr>
              <a:t>categorization”.</a:t>
            </a:r>
            <a:r>
              <a:rPr lang="en-IN" sz="1800" spc="-5" dirty="0">
                <a:latin typeface="Calibri"/>
                <a:cs typeface="Calibri"/>
              </a:rPr>
              <a:t> In:</a:t>
            </a:r>
            <a:r>
              <a:rPr lang="en-IN" sz="1800" dirty="0">
                <a:latin typeface="Calibri"/>
                <a:cs typeface="Calibri"/>
              </a:rPr>
              <a:t> </a:t>
            </a:r>
            <a:r>
              <a:rPr lang="en-IN" sz="1800" spc="-10" dirty="0">
                <a:latin typeface="Calibri"/>
                <a:cs typeface="Calibri"/>
              </a:rPr>
              <a:t>Proceedings</a:t>
            </a:r>
            <a:r>
              <a:rPr lang="en-IN" sz="1800" spc="-5" dirty="0">
                <a:latin typeface="Calibri"/>
                <a:cs typeface="Calibri"/>
              </a:rPr>
              <a:t> of</a:t>
            </a:r>
            <a:r>
              <a:rPr lang="en-IN" sz="1800" dirty="0">
                <a:latin typeface="Calibri"/>
                <a:cs typeface="Calibri"/>
              </a:rPr>
              <a:t> </a:t>
            </a:r>
            <a:r>
              <a:rPr lang="en-IN" sz="1800" spc="-5" dirty="0">
                <a:latin typeface="Calibri"/>
                <a:cs typeface="Calibri"/>
              </a:rPr>
              <a:t>the 13th</a:t>
            </a:r>
            <a:r>
              <a:rPr lang="en-IN" sz="1800" dirty="0">
                <a:latin typeface="Calibri"/>
                <a:cs typeface="Calibri"/>
              </a:rPr>
              <a:t> </a:t>
            </a:r>
            <a:r>
              <a:rPr lang="en-IN" sz="1800" spc="-10" dirty="0">
                <a:latin typeface="Calibri"/>
                <a:cs typeface="Calibri"/>
              </a:rPr>
              <a:t>International </a:t>
            </a:r>
            <a:r>
              <a:rPr lang="en-IN" sz="1800" spc="-5" dirty="0">
                <a:latin typeface="Calibri"/>
                <a:cs typeface="Calibri"/>
              </a:rPr>
              <a:t> </a:t>
            </a:r>
            <a:r>
              <a:rPr lang="en-IN" sz="1800" spc="-20" dirty="0">
                <a:latin typeface="Calibri"/>
                <a:cs typeface="Calibri"/>
              </a:rPr>
              <a:t>Workshop</a:t>
            </a:r>
            <a:r>
              <a:rPr lang="en-IN" sz="1800" spc="-5" dirty="0">
                <a:latin typeface="Calibri"/>
                <a:cs typeface="Calibri"/>
              </a:rPr>
              <a:t> on </a:t>
            </a:r>
            <a:r>
              <a:rPr lang="en-IN" sz="1800" spc="-10" dirty="0">
                <a:latin typeface="Calibri"/>
                <a:cs typeface="Calibri"/>
              </a:rPr>
              <a:t>Semantic</a:t>
            </a:r>
            <a:r>
              <a:rPr lang="en-IN" sz="1800" spc="-5" dirty="0">
                <a:latin typeface="Calibri"/>
                <a:cs typeface="Calibri"/>
              </a:rPr>
              <a:t> </a:t>
            </a:r>
            <a:r>
              <a:rPr lang="en-IN" sz="1800" spc="-15" dirty="0">
                <a:latin typeface="Calibri"/>
                <a:cs typeface="Calibri"/>
              </a:rPr>
              <a:t>Evaluation.</a:t>
            </a:r>
            <a:r>
              <a:rPr lang="en-IN" sz="1800" spc="-5" dirty="0">
                <a:latin typeface="Calibri"/>
                <a:cs typeface="Calibri"/>
              </a:rPr>
              <a:t> 2019, pp. 622–627.</a:t>
            </a:r>
            <a:endParaRPr lang="en-IN" sz="1800" dirty="0">
              <a:latin typeface="Calibri"/>
              <a:cs typeface="Calibri"/>
            </a:endParaRPr>
          </a:p>
          <a:p>
            <a:pPr marL="12700" marR="541020">
              <a:lnSpc>
                <a:spcPct val="100000"/>
              </a:lnSpc>
              <a:buAutoNum type="arabicPlain" startAt="4"/>
              <a:tabLst>
                <a:tab pos="337185" algn="l"/>
              </a:tabLst>
            </a:pPr>
            <a:r>
              <a:rPr lang="en-IN" sz="1800" spc="-5" dirty="0">
                <a:latin typeface="Calibri"/>
                <a:cs typeface="Calibri"/>
              </a:rPr>
              <a:t>Segun</a:t>
            </a:r>
            <a:r>
              <a:rPr lang="en-IN" sz="1800" spc="-10" dirty="0">
                <a:latin typeface="Calibri"/>
                <a:cs typeface="Calibri"/>
              </a:rPr>
              <a:t> </a:t>
            </a:r>
            <a:r>
              <a:rPr lang="en-IN" sz="1800" spc="-30" dirty="0" err="1">
                <a:latin typeface="Calibri"/>
                <a:cs typeface="Calibri"/>
              </a:rPr>
              <a:t>Taofeek</a:t>
            </a:r>
            <a:r>
              <a:rPr lang="en-IN" sz="1800" spc="-5" dirty="0">
                <a:latin typeface="Calibri"/>
                <a:cs typeface="Calibri"/>
              </a:rPr>
              <a:t> </a:t>
            </a:r>
            <a:r>
              <a:rPr lang="en-IN" sz="1800" spc="-15" dirty="0" err="1">
                <a:latin typeface="Calibri"/>
                <a:cs typeface="Calibri"/>
              </a:rPr>
              <a:t>Aroyehun</a:t>
            </a:r>
            <a:r>
              <a:rPr lang="en-IN" sz="1800" spc="-10" dirty="0">
                <a:latin typeface="Calibri"/>
                <a:cs typeface="Calibri"/>
              </a:rPr>
              <a:t> </a:t>
            </a:r>
            <a:r>
              <a:rPr lang="en-IN" sz="1800" dirty="0">
                <a:latin typeface="Calibri"/>
                <a:cs typeface="Calibri"/>
              </a:rPr>
              <a:t>and</a:t>
            </a:r>
            <a:r>
              <a:rPr lang="en-IN" sz="1800" spc="-5" dirty="0">
                <a:latin typeface="Calibri"/>
                <a:cs typeface="Calibri"/>
              </a:rPr>
              <a:t> </a:t>
            </a:r>
            <a:r>
              <a:rPr lang="en-IN" sz="1800" spc="-10" dirty="0">
                <a:latin typeface="Calibri"/>
                <a:cs typeface="Calibri"/>
              </a:rPr>
              <a:t>Alexander </a:t>
            </a:r>
            <a:r>
              <a:rPr lang="en-IN" sz="1800" spc="-5" dirty="0" err="1">
                <a:latin typeface="Calibri"/>
                <a:cs typeface="Calibri"/>
              </a:rPr>
              <a:t>Gelbukh</a:t>
            </a:r>
            <a:r>
              <a:rPr lang="en-IN" sz="1800" spc="-5" dirty="0">
                <a:latin typeface="Calibri"/>
                <a:cs typeface="Calibri"/>
              </a:rPr>
              <a:t>. </a:t>
            </a:r>
            <a:r>
              <a:rPr lang="en-IN" sz="1800" spc="-20" dirty="0">
                <a:latin typeface="Calibri"/>
                <a:cs typeface="Calibri"/>
              </a:rPr>
              <a:t>“Aggression</a:t>
            </a:r>
            <a:r>
              <a:rPr lang="en-IN" sz="1800" spc="-10" dirty="0">
                <a:latin typeface="Calibri"/>
                <a:cs typeface="Calibri"/>
              </a:rPr>
              <a:t> detection</a:t>
            </a:r>
            <a:r>
              <a:rPr lang="en-IN" sz="1800" spc="-5" dirty="0">
                <a:latin typeface="Calibri"/>
                <a:cs typeface="Calibri"/>
              </a:rPr>
              <a:t> in </a:t>
            </a:r>
            <a:r>
              <a:rPr lang="en-IN" sz="1800" spc="-415" dirty="0">
                <a:latin typeface="Calibri"/>
                <a:cs typeface="Calibri"/>
              </a:rPr>
              <a:t> </a:t>
            </a:r>
            <a:r>
              <a:rPr lang="en-IN" sz="1800" spc="-5" dirty="0">
                <a:latin typeface="Calibri"/>
                <a:cs typeface="Calibri"/>
              </a:rPr>
              <a:t>social media: Using deep </a:t>
            </a:r>
            <a:r>
              <a:rPr lang="en-IN" sz="1800" spc="-10" dirty="0">
                <a:latin typeface="Calibri"/>
                <a:cs typeface="Calibri"/>
              </a:rPr>
              <a:t>neural</a:t>
            </a:r>
            <a:r>
              <a:rPr lang="en-IN" sz="1800" dirty="0">
                <a:latin typeface="Calibri"/>
                <a:cs typeface="Calibri"/>
              </a:rPr>
              <a:t> </a:t>
            </a:r>
            <a:r>
              <a:rPr lang="en-IN" sz="1800" spc="-10" dirty="0">
                <a:latin typeface="Calibri"/>
                <a:cs typeface="Calibri"/>
              </a:rPr>
              <a:t>networks,</a:t>
            </a:r>
            <a:r>
              <a:rPr lang="en-IN" sz="1800" spc="-5" dirty="0">
                <a:latin typeface="Calibri"/>
                <a:cs typeface="Calibri"/>
              </a:rPr>
              <a:t> </a:t>
            </a:r>
            <a:r>
              <a:rPr lang="en-IN" sz="1800" spc="-15" dirty="0">
                <a:latin typeface="Calibri"/>
                <a:cs typeface="Calibri"/>
              </a:rPr>
              <a:t>data</a:t>
            </a:r>
            <a:r>
              <a:rPr lang="en-IN" sz="1800" spc="-5" dirty="0">
                <a:latin typeface="Calibri"/>
                <a:cs typeface="Calibri"/>
              </a:rPr>
              <a:t> </a:t>
            </a:r>
            <a:r>
              <a:rPr lang="en-IN" sz="1800" spc="-10" dirty="0">
                <a:latin typeface="Calibri"/>
                <a:cs typeface="Calibri"/>
              </a:rPr>
              <a:t>augmentation,</a:t>
            </a:r>
            <a:r>
              <a:rPr lang="en-IN" sz="1800" spc="-5" dirty="0">
                <a:latin typeface="Calibri"/>
                <a:cs typeface="Calibri"/>
              </a:rPr>
              <a:t> </a:t>
            </a:r>
            <a:r>
              <a:rPr lang="en-IN" sz="1800" dirty="0">
                <a:latin typeface="Calibri"/>
                <a:cs typeface="Calibri"/>
              </a:rPr>
              <a:t>and</a:t>
            </a:r>
            <a:r>
              <a:rPr lang="en-IN" sz="1800" spc="-5" dirty="0">
                <a:latin typeface="Calibri"/>
                <a:cs typeface="Calibri"/>
              </a:rPr>
              <a:t> </a:t>
            </a:r>
            <a:r>
              <a:rPr lang="en-IN" sz="1800" spc="-10" dirty="0">
                <a:latin typeface="Calibri"/>
                <a:cs typeface="Calibri"/>
              </a:rPr>
              <a:t>pseudo </a:t>
            </a:r>
            <a:r>
              <a:rPr lang="en-IN" sz="1800" spc="-5" dirty="0">
                <a:latin typeface="Calibri"/>
                <a:cs typeface="Calibri"/>
              </a:rPr>
              <a:t> </a:t>
            </a:r>
            <a:r>
              <a:rPr lang="en-IN" sz="1800" spc="-15" dirty="0" err="1">
                <a:latin typeface="Calibri"/>
                <a:cs typeface="Calibri"/>
              </a:rPr>
              <a:t>labeling</a:t>
            </a:r>
            <a:r>
              <a:rPr lang="en-IN" sz="1800" spc="-15" dirty="0">
                <a:latin typeface="Calibri"/>
                <a:cs typeface="Calibri"/>
              </a:rPr>
              <a:t>”.</a:t>
            </a:r>
            <a:r>
              <a:rPr lang="en-IN" sz="1800" spc="-5" dirty="0">
                <a:latin typeface="Calibri"/>
                <a:cs typeface="Calibri"/>
              </a:rPr>
              <a:t> In: </a:t>
            </a:r>
            <a:r>
              <a:rPr lang="en-IN" sz="1800" spc="-10" dirty="0">
                <a:latin typeface="Calibri"/>
                <a:cs typeface="Calibri"/>
              </a:rPr>
              <a:t>Proceedings</a:t>
            </a:r>
            <a:r>
              <a:rPr lang="en-IN" sz="1800" spc="-5" dirty="0">
                <a:latin typeface="Calibri"/>
                <a:cs typeface="Calibri"/>
              </a:rPr>
              <a:t> of the</a:t>
            </a:r>
            <a:r>
              <a:rPr lang="en-IN" sz="1800" dirty="0">
                <a:latin typeface="Calibri"/>
                <a:cs typeface="Calibri"/>
              </a:rPr>
              <a:t> </a:t>
            </a:r>
            <a:r>
              <a:rPr lang="en-IN" sz="1800" spc="-15" dirty="0">
                <a:latin typeface="Calibri"/>
                <a:cs typeface="Calibri"/>
              </a:rPr>
              <a:t>First</a:t>
            </a:r>
            <a:r>
              <a:rPr lang="en-IN" sz="1800" spc="-5" dirty="0">
                <a:latin typeface="Calibri"/>
                <a:cs typeface="Calibri"/>
              </a:rPr>
              <a:t> </a:t>
            </a:r>
            <a:r>
              <a:rPr lang="en-IN" sz="1800" spc="-20" dirty="0">
                <a:latin typeface="Calibri"/>
                <a:cs typeface="Calibri"/>
              </a:rPr>
              <a:t>Workshop</a:t>
            </a:r>
            <a:r>
              <a:rPr lang="en-IN" sz="1800" spc="-5" dirty="0">
                <a:latin typeface="Calibri"/>
                <a:cs typeface="Calibri"/>
              </a:rPr>
              <a:t> on </a:t>
            </a:r>
            <a:r>
              <a:rPr lang="en-IN" sz="1800" spc="-20" dirty="0">
                <a:latin typeface="Calibri"/>
                <a:cs typeface="Calibri"/>
              </a:rPr>
              <a:t>Trolling,</a:t>
            </a:r>
            <a:r>
              <a:rPr lang="en-IN" sz="1800" spc="-5" dirty="0">
                <a:latin typeface="Calibri"/>
                <a:cs typeface="Calibri"/>
              </a:rPr>
              <a:t> Aggression</a:t>
            </a:r>
            <a:r>
              <a:rPr lang="en-IN" sz="1800" dirty="0">
                <a:latin typeface="Calibri"/>
                <a:cs typeface="Calibri"/>
              </a:rPr>
              <a:t> and </a:t>
            </a:r>
            <a:r>
              <a:rPr lang="en-IN" sz="1800" spc="5" dirty="0">
                <a:latin typeface="Calibri"/>
                <a:cs typeface="Calibri"/>
              </a:rPr>
              <a:t> </a:t>
            </a:r>
            <a:r>
              <a:rPr lang="en-IN" sz="1800" spc="-5" dirty="0">
                <a:latin typeface="Calibri"/>
                <a:cs typeface="Calibri"/>
              </a:rPr>
              <a:t>Cyberbullying</a:t>
            </a:r>
            <a:r>
              <a:rPr lang="en-IN" sz="1800" spc="-10" dirty="0">
                <a:latin typeface="Calibri"/>
                <a:cs typeface="Calibri"/>
              </a:rPr>
              <a:t> (TRAC-2018).</a:t>
            </a:r>
            <a:r>
              <a:rPr lang="en-IN" sz="1800" spc="-5" dirty="0">
                <a:latin typeface="Calibri"/>
                <a:cs typeface="Calibri"/>
              </a:rPr>
              <a:t> 2018, pp. 90–97.</a:t>
            </a:r>
            <a:endParaRPr lang="en-IN" sz="1800" dirty="0">
              <a:latin typeface="Calibri"/>
              <a:cs typeface="Calibri"/>
            </a:endParaRPr>
          </a:p>
          <a:p>
            <a:endParaRPr lang="en-IN" dirty="0"/>
          </a:p>
        </p:txBody>
      </p:sp>
    </p:spTree>
    <p:extLst>
      <p:ext uri="{BB962C8B-B14F-4D97-AF65-F5344CB8AC3E}">
        <p14:creationId xmlns:p14="http://schemas.microsoft.com/office/powerpoint/2010/main" val="2430891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8F186B-484A-3653-F93E-C209DE90A8C9}"/>
              </a:ext>
            </a:extLst>
          </p:cNvPr>
          <p:cNvSpPr>
            <a:spLocks noGrp="1"/>
          </p:cNvSpPr>
          <p:nvPr>
            <p:ph idx="1"/>
          </p:nvPr>
        </p:nvSpPr>
        <p:spPr>
          <a:xfrm>
            <a:off x="818965" y="1289038"/>
            <a:ext cx="10820400" cy="4024125"/>
          </a:xfrm>
        </p:spPr>
        <p:txBody>
          <a:bodyPr>
            <a:noAutofit/>
          </a:bodyPr>
          <a:lstStyle/>
          <a:p>
            <a:pPr marL="0" indent="0" algn="ctr">
              <a:buNone/>
            </a:pPr>
            <a:endParaRPr lang="en-IN" sz="6000" b="1" spc="-5" dirty="0">
              <a:solidFill>
                <a:srgbClr val="002060"/>
              </a:solidFill>
            </a:endParaRPr>
          </a:p>
          <a:p>
            <a:pPr marL="0" indent="0" algn="ctr">
              <a:buNone/>
            </a:pPr>
            <a:r>
              <a:rPr lang="en-IN" sz="7200" b="1" spc="-5" dirty="0">
                <a:solidFill>
                  <a:srgbClr val="002060"/>
                </a:solidFill>
                <a:effectLst/>
              </a:rPr>
              <a:t>Thank</a:t>
            </a:r>
            <a:r>
              <a:rPr lang="en-IN" sz="7200" b="1" spc="-85" dirty="0">
                <a:solidFill>
                  <a:srgbClr val="002060"/>
                </a:solidFill>
                <a:effectLst/>
              </a:rPr>
              <a:t> </a:t>
            </a:r>
            <a:r>
              <a:rPr lang="en-IN" sz="7200" b="1" spc="-125" dirty="0">
                <a:solidFill>
                  <a:srgbClr val="002060"/>
                </a:solidFill>
                <a:effectLst/>
              </a:rPr>
              <a:t>You</a:t>
            </a:r>
            <a:endParaRPr lang="en-IN" sz="7200" b="1" dirty="0">
              <a:solidFill>
                <a:srgbClr val="002060"/>
              </a:solidFill>
              <a:effectLst/>
            </a:endParaRPr>
          </a:p>
        </p:txBody>
      </p:sp>
    </p:spTree>
    <p:extLst>
      <p:ext uri="{BB962C8B-B14F-4D97-AF65-F5344CB8AC3E}">
        <p14:creationId xmlns:p14="http://schemas.microsoft.com/office/powerpoint/2010/main" val="4159946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334F1-5006-334A-FD6F-06C7671D1E01}"/>
              </a:ext>
            </a:extLst>
          </p:cNvPr>
          <p:cNvSpPr>
            <a:spLocks noGrp="1"/>
          </p:cNvSpPr>
          <p:nvPr>
            <p:ph type="title"/>
          </p:nvPr>
        </p:nvSpPr>
        <p:spPr>
          <a:xfrm>
            <a:off x="2034467" y="257698"/>
            <a:ext cx="8610600" cy="1011809"/>
          </a:xfrm>
          <a:ln>
            <a:solidFill>
              <a:schemeClr val="accent2">
                <a:lumMod val="60000"/>
                <a:lumOff val="40000"/>
              </a:schemeClr>
            </a:solidFill>
          </a:ln>
        </p:spPr>
        <p:txBody>
          <a:bodyPr>
            <a:normAutofit fontScale="90000"/>
          </a:bodyPr>
          <a:lstStyle/>
          <a:p>
            <a:pPr algn="ctr"/>
            <a:r>
              <a:rPr lang="en-IN" sz="4000" b="1" spc="-10" dirty="0">
                <a:solidFill>
                  <a:srgbClr val="C00000"/>
                </a:solidFill>
                <a:latin typeface="Times New Roman" panose="02020603050405020304" pitchFamily="18" charset="0"/>
                <a:cs typeface="Times New Roman" panose="02020603050405020304" pitchFamily="18" charset="0"/>
              </a:rPr>
              <a:t>EXISTING</a:t>
            </a:r>
            <a:r>
              <a:rPr lang="en-IN" sz="4000" b="1" spc="-15" dirty="0">
                <a:solidFill>
                  <a:srgbClr val="C00000"/>
                </a:solidFill>
                <a:latin typeface="Times New Roman" panose="02020603050405020304" pitchFamily="18" charset="0"/>
                <a:cs typeface="Times New Roman" panose="02020603050405020304" pitchFamily="18" charset="0"/>
              </a:rPr>
              <a:t> </a:t>
            </a:r>
            <a:r>
              <a:rPr lang="en-IN" sz="4000" b="1" spc="-30" dirty="0">
                <a:solidFill>
                  <a:srgbClr val="C00000"/>
                </a:solidFill>
                <a:latin typeface="Times New Roman" panose="02020603050405020304" pitchFamily="18" charset="0"/>
                <a:cs typeface="Times New Roman" panose="02020603050405020304" pitchFamily="18" charset="0"/>
              </a:rPr>
              <a:t>SYSTEM</a:t>
            </a:r>
            <a:r>
              <a:rPr lang="en-IN" sz="4000" b="1" spc="-20" dirty="0">
                <a:solidFill>
                  <a:srgbClr val="C00000"/>
                </a:solidFill>
                <a:latin typeface="Times New Roman" panose="02020603050405020304" pitchFamily="18" charset="0"/>
                <a:cs typeface="Times New Roman" panose="02020603050405020304" pitchFamily="18" charset="0"/>
              </a:rPr>
              <a:t> </a:t>
            </a:r>
            <a:r>
              <a:rPr lang="en-IN" sz="4000" b="1" spc="-15" dirty="0">
                <a:solidFill>
                  <a:srgbClr val="C00000"/>
                </a:solidFill>
                <a:latin typeface="Times New Roman" panose="02020603050405020304" pitchFamily="18" charset="0"/>
                <a:cs typeface="Times New Roman" panose="02020603050405020304" pitchFamily="18" charset="0"/>
              </a:rPr>
              <a:t>VS </a:t>
            </a:r>
            <a:r>
              <a:rPr lang="en-IN" sz="4000" b="1" spc="-10" dirty="0">
                <a:solidFill>
                  <a:srgbClr val="C00000"/>
                </a:solidFill>
                <a:latin typeface="Times New Roman" panose="02020603050405020304" pitchFamily="18" charset="0"/>
                <a:cs typeface="Times New Roman" panose="02020603050405020304" pitchFamily="18" charset="0"/>
              </a:rPr>
              <a:t>PROPOSED</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D602E2-4B47-D80A-7F44-627B8C9EC430}"/>
              </a:ext>
            </a:extLst>
          </p:cNvPr>
          <p:cNvSpPr>
            <a:spLocks noGrp="1"/>
          </p:cNvSpPr>
          <p:nvPr>
            <p:ph idx="1"/>
          </p:nvPr>
        </p:nvSpPr>
        <p:spPr>
          <a:xfrm>
            <a:off x="685800" y="1837678"/>
            <a:ext cx="10820400" cy="4447712"/>
          </a:xfrm>
        </p:spPr>
        <p:txBody>
          <a:bodyPr>
            <a:normAutofit fontScale="92500" lnSpcReduction="20000"/>
          </a:bodyPr>
          <a:lstStyle/>
          <a:p>
            <a:pPr marL="355600" marR="162560" indent="-342900" algn="just">
              <a:lnSpc>
                <a:spcPct val="100000"/>
              </a:lnSpc>
              <a:spcBef>
                <a:spcPts val="100"/>
              </a:spcBef>
              <a:buFont typeface="Wingdings" panose="05000000000000000000" pitchFamily="2" charset="2"/>
              <a:buChar char="Ø"/>
              <a:tabLst>
                <a:tab pos="325120" algn="l"/>
                <a:tab pos="325755" algn="l"/>
              </a:tabLst>
            </a:pPr>
            <a:r>
              <a:rPr lang="en-US" sz="2400" spc="-5" dirty="0">
                <a:latin typeface="Times New Roman" panose="02020603050405020304" pitchFamily="18" charset="0"/>
                <a:cs typeface="Times New Roman" panose="02020603050405020304" pitchFamily="18" charset="0"/>
              </a:rPr>
              <a:t>In </a:t>
            </a:r>
            <a:r>
              <a:rPr lang="en-US" sz="2400" spc="-10" dirty="0">
                <a:latin typeface="Times New Roman" panose="02020603050405020304" pitchFamily="18" charset="0"/>
                <a:cs typeface="Times New Roman" panose="02020603050405020304" pitchFamily="18" charset="0"/>
              </a:rPr>
              <a:t>most</a:t>
            </a:r>
            <a:r>
              <a:rPr lang="en-US" sz="2400" spc="-5" dirty="0">
                <a:latin typeface="Times New Roman" panose="02020603050405020304" pitchFamily="18" charset="0"/>
                <a:cs typeface="Times New Roman" panose="02020603050405020304" pitchFamily="18" charset="0"/>
              </a:rPr>
              <a:t> of the </a:t>
            </a:r>
            <a:r>
              <a:rPr lang="en-US" sz="2400" spc="-10" dirty="0">
                <a:latin typeface="Times New Roman" panose="02020603050405020304" pitchFamily="18" charset="0"/>
                <a:cs typeface="Times New Roman" panose="02020603050405020304" pitchFamily="18" charset="0"/>
              </a:rPr>
              <a:t>existing</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systems,</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they</a:t>
            </a:r>
            <a:r>
              <a:rPr lang="en-US" sz="2400" spc="-5" dirty="0">
                <a:latin typeface="Times New Roman" panose="02020603050405020304" pitchFamily="18" charset="0"/>
                <a:cs typeface="Times New Roman" panose="02020603050405020304" pitchFamily="18" charset="0"/>
              </a:rPr>
              <a:t> do not</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perform</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hierarchical</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classification.</a:t>
            </a:r>
            <a:r>
              <a:rPr lang="en-US" sz="2400" spc="-5" dirty="0">
                <a:latin typeface="Times New Roman" panose="02020603050405020304" pitchFamily="18" charset="0"/>
                <a:cs typeface="Times New Roman" panose="02020603050405020304" pitchFamily="18" charset="0"/>
              </a:rPr>
              <a:t> In </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our model, </a:t>
            </a:r>
            <a:r>
              <a:rPr lang="en-US" sz="2400" spc="-10" dirty="0">
                <a:latin typeface="Times New Roman" panose="02020603050405020304" pitchFamily="18" charset="0"/>
                <a:cs typeface="Times New Roman" panose="02020603050405020304" pitchFamily="18" charset="0"/>
              </a:rPr>
              <a:t>we</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perform</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hierarchical</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classification</a:t>
            </a:r>
            <a:r>
              <a:rPr lang="en-US" sz="2400" spc="-5" dirty="0">
                <a:latin typeface="Times New Roman" panose="02020603050405020304" pitchFamily="18" charset="0"/>
                <a:cs typeface="Times New Roman" panose="02020603050405020304" pitchFamily="18" charset="0"/>
              </a:rPr>
              <a:t> by dividing</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 whole </a:t>
            </a:r>
            <a:r>
              <a:rPr lang="en-US" sz="2400" spc="-10" dirty="0">
                <a:latin typeface="Times New Roman" panose="02020603050405020304" pitchFamily="18" charset="0"/>
                <a:cs typeface="Times New Roman" panose="02020603050405020304" pitchFamily="18" charset="0"/>
              </a:rPr>
              <a:t>task</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into </a:t>
            </a:r>
            <a:r>
              <a:rPr lang="en-US" sz="2400" spc="-10" dirty="0">
                <a:latin typeface="Times New Roman" panose="02020603050405020304" pitchFamily="18" charset="0"/>
                <a:cs typeface="Times New Roman" panose="02020603050405020304" pitchFamily="18" charset="0"/>
              </a:rPr>
              <a:t> three</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individual</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sub-tasks</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i.e.,</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sub-task</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sub-task</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sub-task</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C.</a:t>
            </a:r>
            <a:r>
              <a:rPr lang="en-US" sz="2400" spc="5"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We</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filter</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out</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 </a:t>
            </a:r>
            <a:r>
              <a:rPr lang="en-US" sz="2400" spc="-4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training</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data</a:t>
            </a:r>
            <a:r>
              <a:rPr lang="en-US" sz="2400" spc="-5" dirty="0">
                <a:latin typeface="Times New Roman" panose="02020603050405020304" pitchFamily="18" charset="0"/>
                <a:cs typeface="Times New Roman" panose="02020603050405020304" pitchFamily="18" charset="0"/>
              </a:rPr>
              <a:t> in </a:t>
            </a:r>
            <a:r>
              <a:rPr lang="en-US" sz="2400" spc="-10" dirty="0">
                <a:latin typeface="Times New Roman" panose="02020603050405020304" pitchFamily="18" charset="0"/>
                <a:cs typeface="Times New Roman" panose="02020603050405020304" pitchFamily="18" charset="0"/>
              </a:rPr>
              <a:t>every</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sub-task</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to</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improve</a:t>
            </a:r>
            <a:r>
              <a:rPr lang="en-US" sz="2400" spc="-5" dirty="0">
                <a:latin typeface="Times New Roman" panose="02020603050405020304" pitchFamily="18" charset="0"/>
                <a:cs typeface="Times New Roman" panose="02020603050405020304" pitchFamily="18" charset="0"/>
              </a:rPr>
              <a:t> accuracy </a:t>
            </a:r>
            <a:r>
              <a:rPr lang="en-US" sz="2400" dirty="0">
                <a:latin typeface="Times New Roman" panose="02020603050405020304" pitchFamily="18" charset="0"/>
                <a:cs typeface="Times New Roman" panose="02020603050405020304" pitchFamily="18" charset="0"/>
              </a:rPr>
              <a:t>and </a:t>
            </a:r>
            <a:r>
              <a:rPr lang="en-US" sz="2400" spc="-10" dirty="0">
                <a:latin typeface="Times New Roman" panose="02020603050405020304" pitchFamily="18" charset="0"/>
                <a:cs typeface="Times New Roman" panose="02020603050405020304" pitchFamily="18" charset="0"/>
              </a:rPr>
              <a:t>precision.</a:t>
            </a:r>
            <a:endParaRPr lang="en-US" sz="2400" dirty="0">
              <a:latin typeface="Times New Roman" panose="02020603050405020304" pitchFamily="18" charset="0"/>
              <a:cs typeface="Times New Roman" panose="02020603050405020304" pitchFamily="18" charset="0"/>
            </a:endParaRPr>
          </a:p>
          <a:p>
            <a:pPr algn="just">
              <a:lnSpc>
                <a:spcPct val="100000"/>
              </a:lnSpc>
              <a:spcBef>
                <a:spcPts val="20"/>
              </a:spcBef>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55600" marR="59690" indent="-342900" algn="just">
              <a:lnSpc>
                <a:spcPct val="100000"/>
              </a:lnSpc>
              <a:buFont typeface="Wingdings" panose="05000000000000000000" pitchFamily="2" charset="2"/>
              <a:buChar char="Ø"/>
              <a:tabLst>
                <a:tab pos="325120" algn="l"/>
                <a:tab pos="325755" algn="l"/>
              </a:tabLst>
            </a:pPr>
            <a:r>
              <a:rPr lang="en-US" sz="2400" spc="-35" dirty="0">
                <a:latin typeface="Times New Roman" panose="02020603050405020304" pitchFamily="18" charset="0"/>
                <a:cs typeface="Times New Roman" panose="02020603050405020304" pitchFamily="18" charset="0"/>
              </a:rPr>
              <a:t>We</a:t>
            </a:r>
            <a:r>
              <a:rPr lang="en-US" sz="2400" spc="-5" dirty="0">
                <a:latin typeface="Times New Roman" panose="02020603050405020304" pitchFamily="18" charset="0"/>
                <a:cs typeface="Times New Roman" panose="02020603050405020304" pitchFamily="18" charset="0"/>
              </a:rPr>
              <a:t> did</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extensive</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processing/ </a:t>
            </a:r>
            <a:r>
              <a:rPr lang="en-US" sz="2400" spc="-15"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analysis </a:t>
            </a:r>
            <a:r>
              <a:rPr lang="en-US" sz="2400" spc="-15" dirty="0">
                <a:latin typeface="Times New Roman" panose="02020603050405020304" pitchFamily="18" charset="0"/>
                <a:cs typeface="Times New Roman" panose="02020603050405020304" pitchFamily="18" charset="0"/>
              </a:rPr>
              <a:t>unlike</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in</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 </a:t>
            </a:r>
            <a:r>
              <a:rPr lang="en-US" sz="2400" spc="-10" dirty="0">
                <a:latin typeface="Times New Roman" panose="02020603050405020304" pitchFamily="18" charset="0"/>
                <a:cs typeface="Times New Roman" panose="02020603050405020304" pitchFamily="18" charset="0"/>
              </a:rPr>
              <a:t>existing</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systems.</a:t>
            </a:r>
            <a:r>
              <a:rPr lang="en-US" sz="2400" spc="-5" dirty="0">
                <a:latin typeface="Times New Roman" panose="02020603050405020304" pitchFamily="18" charset="0"/>
                <a:cs typeface="Times New Roman" panose="02020603050405020304" pitchFamily="18" charset="0"/>
              </a:rPr>
              <a:t> This </a:t>
            </a:r>
            <a:r>
              <a:rPr lang="en-US" sz="2400" spc="-4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was </a:t>
            </a:r>
            <a:r>
              <a:rPr lang="en-US" sz="2400" spc="-5" dirty="0">
                <a:latin typeface="Times New Roman" panose="02020603050405020304" pitchFamily="18" charset="0"/>
                <a:cs typeface="Times New Roman" panose="02020603050405020304" pitchFamily="18" charset="0"/>
              </a:rPr>
              <a:t>something </a:t>
            </a:r>
            <a:r>
              <a:rPr lang="en-US" sz="2400" spc="-10" dirty="0">
                <a:latin typeface="Times New Roman" panose="02020603050405020304" pitchFamily="18" charset="0"/>
                <a:cs typeface="Times New Roman" panose="02020603050405020304" pitchFamily="18" charset="0"/>
              </a:rPr>
              <a:t>that</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was </a:t>
            </a:r>
            <a:r>
              <a:rPr lang="en-US" sz="2400" spc="-5" dirty="0">
                <a:latin typeface="Times New Roman" panose="02020603050405020304" pitchFamily="18" charset="0"/>
                <a:cs typeface="Times New Roman" panose="02020603050405020304" pitchFamily="18" charset="0"/>
              </a:rPr>
              <a:t>missing in the</a:t>
            </a:r>
            <a:r>
              <a:rPr lang="en-US" sz="2400" spc="-10" dirty="0">
                <a:latin typeface="Times New Roman" panose="02020603050405020304" pitchFamily="18" charset="0"/>
                <a:cs typeface="Times New Roman" panose="02020603050405020304" pitchFamily="18" charset="0"/>
              </a:rPr>
              <a:t> existing</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systems.</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After </a:t>
            </a:r>
            <a:r>
              <a:rPr lang="en-US" sz="2400" spc="-5" dirty="0">
                <a:latin typeface="Times New Roman" panose="02020603050405020304" pitchFamily="18" charset="0"/>
                <a:cs typeface="Times New Roman" panose="02020603050405020304" pitchFamily="18" charset="0"/>
              </a:rPr>
              <a:t>doing the </a:t>
            </a:r>
            <a:r>
              <a:rPr lang="en-US" sz="2400" spc="-15" dirty="0">
                <a:latin typeface="Times New Roman" panose="02020603050405020304" pitchFamily="18" charset="0"/>
                <a:cs typeface="Times New Roman" panose="02020603050405020304" pitchFamily="18" charset="0"/>
              </a:rPr>
              <a:t>data </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analysis</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only </a:t>
            </a:r>
            <a:r>
              <a:rPr lang="en-US" sz="2400" spc="-10" dirty="0">
                <a:latin typeface="Times New Roman" panose="02020603050405020304" pitchFamily="18" charset="0"/>
                <a:cs typeface="Times New Roman" panose="02020603050405020304" pitchFamily="18" charset="0"/>
              </a:rPr>
              <a:t>we</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understood</a:t>
            </a:r>
            <a:r>
              <a:rPr lang="en-US" sz="2400" spc="-5" dirty="0">
                <a:latin typeface="Times New Roman" panose="02020603050405020304" pitchFamily="18" charset="0"/>
                <a:cs typeface="Times New Roman" panose="02020603050405020304" pitchFamily="18" charset="0"/>
              </a:rPr>
              <a:t> the imbalance in the</a:t>
            </a:r>
            <a:r>
              <a:rPr lang="en-US" sz="2400" spc="-1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data</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ways</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to</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correct</a:t>
            </a:r>
            <a:r>
              <a:rPr lang="en-US" sz="2400" spc="-5" dirty="0">
                <a:latin typeface="Times New Roman" panose="02020603050405020304" pitchFamily="18" charset="0"/>
                <a:cs typeface="Times New Roman" panose="02020603050405020304" pitchFamily="18" charset="0"/>
              </a:rPr>
              <a:t> it.</a:t>
            </a:r>
            <a:endParaRPr lang="en-US" sz="2400" dirty="0">
              <a:latin typeface="Times New Roman" panose="02020603050405020304" pitchFamily="18" charset="0"/>
              <a:cs typeface="Times New Roman" panose="02020603050405020304" pitchFamily="18" charset="0"/>
            </a:endParaRPr>
          </a:p>
          <a:p>
            <a:pPr algn="just">
              <a:lnSpc>
                <a:spcPct val="100000"/>
              </a:lnSpc>
              <a:spcBef>
                <a:spcPts val="20"/>
              </a:spcBef>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55600" marR="5080" indent="-342900" algn="just">
              <a:lnSpc>
                <a:spcPct val="100000"/>
              </a:lnSpc>
              <a:buFont typeface="Wingdings" panose="05000000000000000000" pitchFamily="2" charset="2"/>
              <a:buChar char="Ø"/>
              <a:tabLst>
                <a:tab pos="325120" algn="l"/>
                <a:tab pos="325755" algn="l"/>
              </a:tabLst>
            </a:pPr>
            <a:r>
              <a:rPr lang="en-US" sz="2400" spc="-5" dirty="0">
                <a:latin typeface="Times New Roman" panose="02020603050405020304" pitchFamily="18" charset="0"/>
                <a:cs typeface="Times New Roman" panose="02020603050405020304" pitchFamily="18" charset="0"/>
              </a:rPr>
              <a:t>All</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 </a:t>
            </a:r>
            <a:r>
              <a:rPr lang="en-US" sz="2400" spc="-10" dirty="0">
                <a:latin typeface="Times New Roman" panose="02020603050405020304" pitchFamily="18" charset="0"/>
                <a:cs typeface="Times New Roman" panose="02020603050405020304" pitchFamily="18" charset="0"/>
              </a:rPr>
              <a:t>existing</a:t>
            </a:r>
            <a:r>
              <a:rPr lang="en-US" sz="2400" spc="-5" dirty="0">
                <a:latin typeface="Times New Roman" panose="02020603050405020304" pitchFamily="18" charset="0"/>
                <a:cs typeface="Times New Roman" panose="02020603050405020304" pitchFamily="18" charset="0"/>
              </a:rPr>
              <a:t> models, do not </a:t>
            </a:r>
            <a:r>
              <a:rPr lang="en-US" sz="2400" spc="-10" dirty="0">
                <a:latin typeface="Times New Roman" panose="02020603050405020304" pitchFamily="18" charset="0"/>
                <a:cs typeface="Times New Roman" panose="02020603050405020304" pitchFamily="18" charset="0"/>
              </a:rPr>
              <a:t>perform</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oversampling</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under sampling </a:t>
            </a:r>
            <a:r>
              <a:rPr lang="en-US" sz="2400" spc="-5" dirty="0">
                <a:latin typeface="Times New Roman" panose="02020603050405020304" pitchFamily="18" charset="0"/>
                <a:cs typeface="Times New Roman" panose="02020603050405020304" pitchFamily="18" charset="0"/>
              </a:rPr>
              <a:t>of the </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data. </a:t>
            </a:r>
            <a:r>
              <a:rPr lang="en-US" sz="2400" spc="-5" dirty="0">
                <a:latin typeface="Times New Roman" panose="02020603050405020304" pitchFamily="18" charset="0"/>
                <a:cs typeface="Times New Roman" panose="02020603050405020304" pitchFamily="18" charset="0"/>
              </a:rPr>
              <a:t>The accuracy </a:t>
            </a:r>
            <a:r>
              <a:rPr lang="en-US" sz="2400" dirty="0">
                <a:latin typeface="Times New Roman" panose="02020603050405020304" pitchFamily="18" charset="0"/>
                <a:cs typeface="Times New Roman" panose="02020603050405020304" pitchFamily="18" charset="0"/>
              </a:rPr>
              <a:t>and</a:t>
            </a:r>
            <a:r>
              <a:rPr lang="en-US" sz="2400" spc="-10" dirty="0">
                <a:latin typeface="Times New Roman" panose="02020603050405020304" pitchFamily="18" charset="0"/>
                <a:cs typeface="Times New Roman" panose="02020603050405020304" pitchFamily="18" charset="0"/>
              </a:rPr>
              <a:t> precision</a:t>
            </a:r>
            <a:r>
              <a:rPr lang="en-US" sz="2400" spc="-5" dirty="0">
                <a:latin typeface="Times New Roman" panose="02020603050405020304" pitchFamily="18" charset="0"/>
                <a:cs typeface="Times New Roman" panose="02020603050405020304" pitchFamily="18" charset="0"/>
              </a:rPr>
              <a:t> is </a:t>
            </a:r>
            <a:r>
              <a:rPr lang="en-US" sz="2400" spc="-10" dirty="0">
                <a:latin typeface="Times New Roman" panose="02020603050405020304" pitchFamily="18" charset="0"/>
                <a:cs typeface="Times New Roman" panose="02020603050405020304" pitchFamily="18" charset="0"/>
              </a:rPr>
              <a:t>reduced </a:t>
            </a:r>
            <a:r>
              <a:rPr lang="en-US" sz="2400" spc="-15" dirty="0">
                <a:latin typeface="Times New Roman" panose="02020603050405020304" pitchFamily="18" charset="0"/>
                <a:cs typeface="Times New Roman" panose="02020603050405020304" pitchFamily="18" charset="0"/>
              </a:rPr>
              <a:t>for</a:t>
            </a:r>
            <a:r>
              <a:rPr lang="en-US" sz="2400" spc="-5" dirty="0">
                <a:latin typeface="Times New Roman" panose="02020603050405020304" pitchFamily="18" charset="0"/>
                <a:cs typeface="Times New Roman" panose="02020603050405020304" pitchFamily="18" charset="0"/>
              </a:rPr>
              <a:t> those models due</a:t>
            </a:r>
            <a:r>
              <a:rPr lang="en-US" sz="2400" spc="-10" dirty="0">
                <a:latin typeface="Times New Roman" panose="02020603050405020304" pitchFamily="18" charset="0"/>
                <a:cs typeface="Times New Roman" panose="02020603050405020304" pitchFamily="18" charset="0"/>
              </a:rPr>
              <a:t> to</a:t>
            </a:r>
            <a:r>
              <a:rPr lang="en-US" sz="2400" spc="-5" dirty="0">
                <a:latin typeface="Times New Roman" panose="02020603050405020304" pitchFamily="18" charset="0"/>
                <a:cs typeface="Times New Roman" panose="02020603050405020304" pitchFamily="18" charset="0"/>
              </a:rPr>
              <a:t> unequal </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distribution</a:t>
            </a:r>
            <a:r>
              <a:rPr lang="en-US" sz="2400" spc="-5" dirty="0">
                <a:latin typeface="Times New Roman" panose="02020603050405020304" pitchFamily="18" charset="0"/>
                <a:cs typeface="Times New Roman" panose="02020603050405020304" pitchFamily="18" charset="0"/>
              </a:rPr>
              <a:t> of the </a:t>
            </a:r>
            <a:r>
              <a:rPr lang="en-US" sz="2400" spc="-10" dirty="0">
                <a:latin typeface="Times New Roman" panose="02020603050405020304" pitchFamily="18" charset="0"/>
                <a:cs typeface="Times New Roman" panose="02020603050405020304" pitchFamily="18" charset="0"/>
              </a:rPr>
              <a:t>data.</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In order</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to</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reduce</a:t>
            </a:r>
            <a:r>
              <a:rPr lang="en-US" sz="2400" spc="-5" dirty="0">
                <a:latin typeface="Times New Roman" panose="02020603050405020304" pitchFamily="18" charset="0"/>
                <a:cs typeface="Times New Roman" panose="02020603050405020304" pitchFamily="18" charset="0"/>
              </a:rPr>
              <a:t> the </a:t>
            </a:r>
            <a:r>
              <a:rPr lang="en-US" sz="2400" spc="-20" dirty="0">
                <a:latin typeface="Times New Roman" panose="02020603050405020304" pitchFamily="18" charset="0"/>
                <a:cs typeface="Times New Roman" panose="02020603050405020304" pitchFamily="18" charset="0"/>
              </a:rPr>
              <a:t>effect</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of the same, </a:t>
            </a:r>
            <a:r>
              <a:rPr lang="en-US" sz="2400" spc="-10" dirty="0">
                <a:latin typeface="Times New Roman" panose="02020603050405020304" pitchFamily="18" charset="0"/>
                <a:cs typeface="Times New Roman" panose="02020603050405020304" pitchFamily="18" charset="0"/>
              </a:rPr>
              <a:t>we</a:t>
            </a:r>
            <a:r>
              <a:rPr lang="en-US" sz="2400" spc="-5" dirty="0">
                <a:latin typeface="Times New Roman" panose="02020603050405020304" pitchFamily="18" charset="0"/>
                <a:cs typeface="Times New Roman" panose="02020603050405020304" pitchFamily="18" charset="0"/>
              </a:rPr>
              <a:t> did </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oversampling </a:t>
            </a:r>
            <a:r>
              <a:rPr lang="en-US" sz="2400" dirty="0">
                <a:latin typeface="Times New Roman" panose="02020603050405020304" pitchFamily="18" charset="0"/>
                <a:cs typeface="Times New Roman" panose="02020603050405020304" pitchFamily="18" charset="0"/>
              </a:rPr>
              <a:t>and</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under sampling</a:t>
            </a:r>
            <a:r>
              <a:rPr lang="en-US" sz="2400" spc="-5" dirty="0">
                <a:latin typeface="Times New Roman" panose="02020603050405020304" pitchFamily="18" charset="0"/>
                <a:cs typeface="Times New Roman" panose="02020603050405020304" pitchFamily="18" charset="0"/>
              </a:rPr>
              <a:t> of the </a:t>
            </a:r>
            <a:r>
              <a:rPr lang="en-US" sz="2400" spc="-10" dirty="0">
                <a:latin typeface="Times New Roman" panose="02020603050405020304" pitchFamily="18" charset="0"/>
                <a:cs typeface="Times New Roman" panose="02020603050405020304" pitchFamily="18" charset="0"/>
              </a:rPr>
              <a:t>data.</a:t>
            </a:r>
            <a:r>
              <a:rPr lang="en-US" sz="2400" spc="-5"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We</a:t>
            </a:r>
            <a:r>
              <a:rPr lang="en-US" sz="2400" spc="-5" dirty="0">
                <a:latin typeface="Times New Roman" panose="02020603050405020304" pitchFamily="18" charset="0"/>
                <a:cs typeface="Times New Roman" panose="02020603050405020304" pitchFamily="18" charset="0"/>
              </a:rPr>
              <a:t> did </a:t>
            </a:r>
            <a:r>
              <a:rPr lang="en-US" sz="2400" spc="-10" dirty="0">
                <a:latin typeface="Times New Roman" panose="02020603050405020304" pitchFamily="18" charset="0"/>
                <a:cs typeface="Times New Roman" panose="02020603050405020304" pitchFamily="18" charset="0"/>
              </a:rPr>
              <a:t>oversampling</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under sampling</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of</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data</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in</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every</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sub</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task</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using</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SMOTE</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technique.</a:t>
            </a:r>
            <a:r>
              <a:rPr lang="en-US" sz="2400"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We</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found</a:t>
            </a:r>
            <a:r>
              <a:rPr lang="en-US" sz="2400" spc="6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out </a:t>
            </a:r>
            <a:r>
              <a:rPr lang="en-US" sz="2400" spc="-4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this</a:t>
            </a:r>
            <a:r>
              <a:rPr lang="en-US" sz="2400" spc="-10" dirty="0">
                <a:latin typeface="Times New Roman" panose="02020603050405020304" pitchFamily="18" charset="0"/>
                <a:cs typeface="Times New Roman" panose="02020603050405020304" pitchFamily="18" charset="0"/>
              </a:rPr>
              <a:t> to</a:t>
            </a:r>
            <a:r>
              <a:rPr lang="en-US" sz="2400" spc="-5" dirty="0">
                <a:latin typeface="Times New Roman" panose="02020603050405020304" pitchFamily="18" charset="0"/>
                <a:cs typeface="Times New Roman" panose="02020603050405020304" pitchFamily="18" charset="0"/>
              </a:rPr>
              <a:t> be </a:t>
            </a:r>
            <a:r>
              <a:rPr lang="en-US" sz="2400" spc="-10" dirty="0">
                <a:latin typeface="Times New Roman" panose="02020603050405020304" pitchFamily="18" charset="0"/>
                <a:cs typeface="Times New Roman" panose="02020603050405020304" pitchFamily="18" charset="0"/>
              </a:rPr>
              <a:t>quite</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advantageous.</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204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5017-0DFC-BCCF-9B79-0637F6A9AE0F}"/>
              </a:ext>
            </a:extLst>
          </p:cNvPr>
          <p:cNvSpPr>
            <a:spLocks noGrp="1"/>
          </p:cNvSpPr>
          <p:nvPr>
            <p:ph type="title"/>
          </p:nvPr>
        </p:nvSpPr>
        <p:spPr>
          <a:xfrm>
            <a:off x="1784412" y="107426"/>
            <a:ext cx="9303798" cy="1082182"/>
          </a:xfrm>
          <a:ln>
            <a:solidFill>
              <a:schemeClr val="accent2">
                <a:lumMod val="60000"/>
                <a:lumOff val="40000"/>
              </a:schemeClr>
            </a:solidFill>
          </a:ln>
        </p:spPr>
        <p:txBody>
          <a:bodyPr>
            <a:normAutofit/>
          </a:bodyPr>
          <a:lstStyle/>
          <a:p>
            <a:r>
              <a:rPr lang="en-IN" sz="3600" b="1" spc="5" dirty="0">
                <a:solidFill>
                  <a:srgbClr val="C00000"/>
                </a:solidFill>
                <a:latin typeface="Times New Roman" panose="02020603050405020304" pitchFamily="18" charset="0"/>
                <a:cs typeface="Times New Roman" panose="02020603050405020304" pitchFamily="18" charset="0"/>
              </a:rPr>
              <a:t>EXISTING</a:t>
            </a:r>
            <a:r>
              <a:rPr lang="en-IN" sz="3600" b="1" spc="-5" dirty="0">
                <a:solidFill>
                  <a:srgbClr val="C00000"/>
                </a:solidFill>
                <a:latin typeface="Times New Roman" panose="02020603050405020304" pitchFamily="18" charset="0"/>
                <a:cs typeface="Times New Roman" panose="02020603050405020304" pitchFamily="18" charset="0"/>
              </a:rPr>
              <a:t> </a:t>
            </a:r>
            <a:r>
              <a:rPr lang="en-IN" sz="3600" b="1" spc="-10" dirty="0">
                <a:solidFill>
                  <a:srgbClr val="C00000"/>
                </a:solidFill>
                <a:latin typeface="Times New Roman" panose="02020603050405020304" pitchFamily="18" charset="0"/>
                <a:cs typeface="Times New Roman" panose="02020603050405020304" pitchFamily="18" charset="0"/>
              </a:rPr>
              <a:t>SYSTEM</a:t>
            </a:r>
            <a:r>
              <a:rPr lang="en-IN" sz="3600" b="1" dirty="0">
                <a:solidFill>
                  <a:srgbClr val="C00000"/>
                </a:solidFill>
                <a:latin typeface="Times New Roman" panose="02020603050405020304" pitchFamily="18" charset="0"/>
                <a:cs typeface="Times New Roman" panose="02020603050405020304" pitchFamily="18" charset="0"/>
              </a:rPr>
              <a:t> VS</a:t>
            </a:r>
            <a:r>
              <a:rPr lang="en-IN" sz="3600" b="1" spc="-10" dirty="0">
                <a:solidFill>
                  <a:srgbClr val="C00000"/>
                </a:solidFill>
                <a:latin typeface="Times New Roman" panose="02020603050405020304" pitchFamily="18" charset="0"/>
                <a:cs typeface="Times New Roman" panose="02020603050405020304" pitchFamily="18" charset="0"/>
              </a:rPr>
              <a:t> </a:t>
            </a:r>
            <a:r>
              <a:rPr lang="en-IN" sz="3600" b="1" spc="5" dirty="0">
                <a:solidFill>
                  <a:srgbClr val="C00000"/>
                </a:solidFill>
                <a:latin typeface="Times New Roman" panose="02020603050405020304" pitchFamily="18" charset="0"/>
                <a:cs typeface="Times New Roman" panose="02020603050405020304" pitchFamily="18" charset="0"/>
              </a:rPr>
              <a:t>PROPOSED</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32605B-11C3-8731-B769-C2E2D285B243}"/>
              </a:ext>
            </a:extLst>
          </p:cNvPr>
          <p:cNvSpPr>
            <a:spLocks noGrp="1"/>
          </p:cNvSpPr>
          <p:nvPr>
            <p:ph idx="1"/>
          </p:nvPr>
        </p:nvSpPr>
        <p:spPr>
          <a:xfrm>
            <a:off x="685800" y="1569129"/>
            <a:ext cx="10820400" cy="4327741"/>
          </a:xfrm>
        </p:spPr>
        <p:txBody>
          <a:bodyPr>
            <a:noAutofit/>
          </a:bodyPr>
          <a:lstStyle/>
          <a:p>
            <a:pPr marL="355600" marR="115570" indent="-342900" algn="just">
              <a:lnSpc>
                <a:spcPct val="100000"/>
              </a:lnSpc>
              <a:spcBef>
                <a:spcPts val="100"/>
              </a:spcBef>
              <a:buFont typeface="Wingdings" panose="05000000000000000000" pitchFamily="2" charset="2"/>
              <a:buChar char="Ø"/>
              <a:tabLst>
                <a:tab pos="325120" algn="l"/>
                <a:tab pos="325755" algn="l"/>
              </a:tabLst>
            </a:pPr>
            <a:r>
              <a:rPr lang="en-US" sz="2000" spc="-35" dirty="0">
                <a:latin typeface="Times New Roman" panose="02020603050405020304" pitchFamily="18" charset="0"/>
                <a:cs typeface="Times New Roman" panose="02020603050405020304" pitchFamily="18" charset="0"/>
              </a:rPr>
              <a:t>We</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used both</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the </a:t>
            </a:r>
            <a:r>
              <a:rPr lang="en-US" sz="2000" spc="-10" dirty="0">
                <a:latin typeface="Times New Roman" panose="02020603050405020304" pitchFamily="18" charset="0"/>
                <a:cs typeface="Times New Roman" panose="02020603050405020304" pitchFamily="18" charset="0"/>
              </a:rPr>
              <a:t>Count </a:t>
            </a:r>
            <a:r>
              <a:rPr lang="en-US" sz="2000" dirty="0">
                <a:latin typeface="Times New Roman" panose="02020603050405020304" pitchFamily="18" charset="0"/>
                <a:cs typeface="Times New Roman" panose="02020603050405020304" pitchFamily="18" charset="0"/>
              </a:rPr>
              <a:t>and</a:t>
            </a:r>
            <a:r>
              <a:rPr lang="en-US" sz="2000" spc="-5" dirty="0">
                <a:latin typeface="Times New Roman" panose="02020603050405020304" pitchFamily="18" charset="0"/>
                <a:cs typeface="Times New Roman" panose="02020603050405020304" pitchFamily="18" charset="0"/>
              </a:rPr>
              <a:t> TF-IDF</a:t>
            </a:r>
            <a:r>
              <a:rPr lang="en-US" sz="2000" spc="-1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vectorizers</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unlike</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in the</a:t>
            </a:r>
            <a:r>
              <a:rPr lang="en-US" sz="2000" spc="-10" dirty="0">
                <a:latin typeface="Times New Roman" panose="02020603050405020304" pitchFamily="18" charset="0"/>
                <a:cs typeface="Times New Roman" panose="02020603050405020304" pitchFamily="18" charset="0"/>
              </a:rPr>
              <a:t> existing</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systems.</a:t>
            </a:r>
            <a:r>
              <a:rPr lang="en-US" sz="2000" spc="-5" dirty="0">
                <a:latin typeface="Times New Roman" panose="02020603050405020304" pitchFamily="18" charset="0"/>
                <a:cs typeface="Times New Roman" panose="02020603050405020304" pitchFamily="18" charset="0"/>
              </a:rPr>
              <a:t> </a:t>
            </a:r>
            <a:r>
              <a:rPr lang="en-US" sz="2000" spc="-35" dirty="0">
                <a:latin typeface="Times New Roman" panose="02020603050405020304" pitchFamily="18" charset="0"/>
                <a:cs typeface="Times New Roman" panose="02020603050405020304" pitchFamily="18" charset="0"/>
              </a:rPr>
              <a:t>We </a:t>
            </a:r>
            <a:r>
              <a:rPr lang="en-US" sz="2000" spc="-3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did</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not</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use one</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single model</a:t>
            </a:r>
            <a:r>
              <a:rPr lang="en-US" sz="2000" spc="-10"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like</a:t>
            </a:r>
            <a:r>
              <a:rPr lang="en-US" sz="2000" spc="-5" dirty="0">
                <a:latin typeface="Times New Roman" panose="02020603050405020304" pitchFamily="18" charset="0"/>
                <a:cs typeface="Times New Roman" panose="02020603050405020304" pitchFamily="18" charset="0"/>
              </a:rPr>
              <a:t> in</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the </a:t>
            </a:r>
            <a:r>
              <a:rPr lang="en-US" sz="2000" spc="-10" dirty="0">
                <a:latin typeface="Times New Roman" panose="02020603050405020304" pitchFamily="18" charset="0"/>
                <a:cs typeface="Times New Roman" panose="02020603050405020304" pitchFamily="18" charset="0"/>
              </a:rPr>
              <a:t>existing </a:t>
            </a:r>
            <a:r>
              <a:rPr lang="en-US" sz="2000" spc="-15" dirty="0">
                <a:latin typeface="Times New Roman" panose="02020603050405020304" pitchFamily="18" charset="0"/>
                <a:cs typeface="Times New Roman" panose="02020603050405020304" pitchFamily="18" charset="0"/>
              </a:rPr>
              <a:t>systems.</a:t>
            </a:r>
            <a:r>
              <a:rPr lang="en-US" sz="2000" spc="-5" dirty="0">
                <a:latin typeface="Times New Roman" panose="02020603050405020304" pitchFamily="18" charset="0"/>
                <a:cs typeface="Times New Roman" panose="02020603050405020304" pitchFamily="18" charset="0"/>
              </a:rPr>
              <a:t> </a:t>
            </a:r>
            <a:r>
              <a:rPr lang="en-US" sz="2000" spc="-35" dirty="0">
                <a:latin typeface="Times New Roman" panose="02020603050405020304" pitchFamily="18" charset="0"/>
                <a:cs typeface="Times New Roman" panose="02020603050405020304" pitchFamily="18" charset="0"/>
              </a:rPr>
              <a:t>We</a:t>
            </a:r>
            <a:r>
              <a:rPr lang="en-US" sz="2000" spc="-1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have</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used </a:t>
            </a:r>
            <a:r>
              <a:rPr lang="en-US" sz="2000" dirty="0">
                <a:latin typeface="Times New Roman" panose="02020603050405020304" pitchFamily="18" charset="0"/>
                <a:cs typeface="Times New Roman" panose="02020603050405020304" pitchFamily="18" charset="0"/>
              </a:rPr>
              <a:t>a</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bunch of </a:t>
            </a:r>
            <a:r>
              <a:rPr lang="en-US" sz="2000" spc="-4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models i.e., </a:t>
            </a:r>
            <a:r>
              <a:rPr lang="en-US" sz="2000" spc="-10" dirty="0">
                <a:latin typeface="Times New Roman" panose="02020603050405020304" pitchFamily="18" charset="0"/>
                <a:cs typeface="Times New Roman" panose="02020603050405020304" pitchFamily="18" charset="0"/>
              </a:rPr>
              <a:t>Logistic</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Regression,</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SVM,</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Naive</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Bayes,</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 </a:t>
            </a:r>
            <a:r>
              <a:rPr lang="en-US" sz="2000" spc="-5" dirty="0">
                <a:latin typeface="Times New Roman" panose="02020603050405020304" pitchFamily="18" charset="0"/>
                <a:cs typeface="Times New Roman" panose="02020603050405020304" pitchFamily="18" charset="0"/>
              </a:rPr>
              <a:t>Random </a:t>
            </a:r>
            <a:r>
              <a:rPr lang="en-US" sz="2000" spc="-20" dirty="0">
                <a:latin typeface="Times New Roman" panose="02020603050405020304" pitchFamily="18" charset="0"/>
                <a:cs typeface="Times New Roman" panose="02020603050405020304" pitchFamily="18" charset="0"/>
              </a:rPr>
              <a:t>Forest</a:t>
            </a:r>
            <a:r>
              <a:rPr lang="en-US" sz="2000" spc="-5" dirty="0">
                <a:latin typeface="Times New Roman" panose="02020603050405020304" pitchFamily="18" charset="0"/>
                <a:cs typeface="Times New Roman" panose="02020603050405020304" pitchFamily="18" charset="0"/>
              </a:rPr>
              <a:t> classifier </a:t>
            </a:r>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for</a:t>
            </a:r>
            <a:r>
              <a:rPr lang="en-US" sz="2000" spc="-5" dirty="0">
                <a:latin typeface="Times New Roman" panose="02020603050405020304" pitchFamily="18" charset="0"/>
                <a:cs typeface="Times New Roman" panose="02020603050405020304" pitchFamily="18" charset="0"/>
              </a:rPr>
              <a:t> each of the </a:t>
            </a:r>
            <a:r>
              <a:rPr lang="en-US" sz="2000" spc="-10" dirty="0">
                <a:latin typeface="Times New Roman" panose="02020603050405020304" pitchFamily="18" charset="0"/>
                <a:cs typeface="Times New Roman" panose="02020603050405020304" pitchFamily="18" charset="0"/>
              </a:rPr>
              <a:t>sub-task</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to</a:t>
            </a:r>
            <a:r>
              <a:rPr lang="en-US" sz="2000" spc="-5" dirty="0">
                <a:latin typeface="Times New Roman" panose="02020603050405020304" pitchFamily="18" charset="0"/>
                <a:cs typeface="Times New Roman" panose="02020603050405020304" pitchFamily="18" charset="0"/>
              </a:rPr>
              <a:t> see </a:t>
            </a:r>
            <a:r>
              <a:rPr lang="en-US" sz="2000" spc="-10" dirty="0">
                <a:latin typeface="Times New Roman" panose="02020603050405020304" pitchFamily="18" charset="0"/>
                <a:cs typeface="Times New Roman" panose="02020603050405020304" pitchFamily="18" charset="0"/>
              </a:rPr>
              <a:t>what</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would</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work</a:t>
            </a:r>
            <a:r>
              <a:rPr lang="en-US" sz="2000" spc="-5" dirty="0">
                <a:latin typeface="Times New Roman" panose="02020603050405020304" pitchFamily="18" charset="0"/>
                <a:cs typeface="Times New Roman" panose="02020603050405020304" pitchFamily="18" charset="0"/>
              </a:rPr>
              <a:t> the </a:t>
            </a:r>
            <a:r>
              <a:rPr lang="en-US" sz="2000" spc="-10" dirty="0">
                <a:latin typeface="Times New Roman" panose="02020603050405020304" pitchFamily="18" charset="0"/>
                <a:cs typeface="Times New Roman" panose="02020603050405020304" pitchFamily="18" charset="0"/>
              </a:rPr>
              <a:t>best.</a:t>
            </a:r>
            <a:endParaRPr lang="en-US" sz="2000" dirty="0">
              <a:latin typeface="Times New Roman" panose="02020603050405020304" pitchFamily="18" charset="0"/>
              <a:cs typeface="Times New Roman" panose="02020603050405020304" pitchFamily="18" charset="0"/>
            </a:endParaRPr>
          </a:p>
          <a:p>
            <a:pPr marL="355600" marR="182245" indent="-342900" algn="just">
              <a:lnSpc>
                <a:spcPct val="100000"/>
              </a:lnSpc>
              <a:buFont typeface="Wingdings" panose="05000000000000000000" pitchFamily="2" charset="2"/>
              <a:buChar char="Ø"/>
              <a:tabLst>
                <a:tab pos="325755" algn="l"/>
              </a:tabLst>
            </a:pPr>
            <a:r>
              <a:rPr lang="en-US" sz="2000" spc="-35" dirty="0">
                <a:latin typeface="Times New Roman" panose="02020603050405020304" pitchFamily="18" charset="0"/>
                <a:cs typeface="Times New Roman" panose="02020603050405020304" pitchFamily="18" charset="0"/>
              </a:rPr>
              <a:t>We </a:t>
            </a:r>
            <a:r>
              <a:rPr lang="en-US" sz="2000" spc="-5" dirty="0">
                <a:latin typeface="Times New Roman" panose="02020603050405020304" pitchFamily="18" charset="0"/>
                <a:cs typeface="Times New Roman" panose="02020603050405020304" pitchFamily="18" charset="0"/>
              </a:rPr>
              <a:t>did </a:t>
            </a:r>
            <a:r>
              <a:rPr lang="en-US" sz="2000" spc="-15" dirty="0">
                <a:latin typeface="Times New Roman" panose="02020603050405020304" pitchFamily="18" charset="0"/>
                <a:cs typeface="Times New Roman" panose="02020603050405020304" pitchFamily="18" charset="0"/>
              </a:rPr>
              <a:t>extensive </a:t>
            </a:r>
            <a:r>
              <a:rPr lang="en-US" sz="2000" spc="-10" dirty="0">
                <a:latin typeface="Times New Roman" panose="02020603050405020304" pitchFamily="18" charset="0"/>
                <a:cs typeface="Times New Roman" panose="02020603050405020304" pitchFamily="18" charset="0"/>
              </a:rPr>
              <a:t>error </a:t>
            </a:r>
            <a:r>
              <a:rPr lang="en-US" sz="2000" spc="-5" dirty="0">
                <a:latin typeface="Times New Roman" panose="02020603050405020304" pitchFamily="18" charset="0"/>
                <a:cs typeface="Times New Roman" panose="02020603050405020304" pitchFamily="18" charset="0"/>
              </a:rPr>
              <a:t>analysis </a:t>
            </a:r>
            <a:r>
              <a:rPr lang="en-US" sz="2000" spc="-15" dirty="0">
                <a:latin typeface="Times New Roman" panose="02020603050405020304" pitchFamily="18" charset="0"/>
                <a:cs typeface="Times New Roman" panose="02020603050405020304" pitchFamily="18" charset="0"/>
              </a:rPr>
              <a:t>unlike </a:t>
            </a:r>
            <a:r>
              <a:rPr lang="en-US" sz="2000" spc="-5" dirty="0">
                <a:latin typeface="Times New Roman" panose="02020603050405020304" pitchFamily="18" charset="0"/>
                <a:cs typeface="Times New Roman" panose="02020603050405020304" pitchFamily="18" charset="0"/>
              </a:rPr>
              <a:t>the </a:t>
            </a:r>
            <a:r>
              <a:rPr lang="en-US" sz="2000" spc="-10" dirty="0">
                <a:latin typeface="Times New Roman" panose="02020603050405020304" pitchFamily="18" charset="0"/>
                <a:cs typeface="Times New Roman" panose="02020603050405020304" pitchFamily="18" charset="0"/>
              </a:rPr>
              <a:t>existing </a:t>
            </a:r>
            <a:r>
              <a:rPr lang="en-US" sz="2000" spc="-15" dirty="0">
                <a:latin typeface="Times New Roman" panose="02020603050405020304" pitchFamily="18" charset="0"/>
                <a:cs typeface="Times New Roman" panose="02020603050405020304" pitchFamily="18" charset="0"/>
              </a:rPr>
              <a:t>systems/models </a:t>
            </a:r>
            <a:r>
              <a:rPr lang="en-US" sz="2000" spc="-5" dirty="0">
                <a:latin typeface="Times New Roman" panose="02020603050405020304" pitchFamily="18" charset="0"/>
                <a:cs typeface="Times New Roman" panose="02020603050405020304" pitchFamily="18" charset="0"/>
              </a:rPr>
              <a:t>which </a:t>
            </a:r>
            <a:r>
              <a:rPr lang="en-US" sz="2000" spc="-10" dirty="0">
                <a:latin typeface="Times New Roman" panose="02020603050405020304" pitchFamily="18" charset="0"/>
                <a:cs typeface="Times New Roman" panose="02020603050405020304" pitchFamily="18" charset="0"/>
              </a:rPr>
              <a:t>gives </a:t>
            </a:r>
            <a:r>
              <a:rPr lang="en-US" sz="2000" spc="-5" dirty="0">
                <a:latin typeface="Times New Roman" panose="02020603050405020304" pitchFamily="18" charset="0"/>
                <a:cs typeface="Times New Roman" panose="02020603050405020304" pitchFamily="18" charset="0"/>
              </a:rPr>
              <a:t>us </a:t>
            </a:r>
            <a:r>
              <a:rPr lang="en-US" sz="2000" spc="-4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 </a:t>
            </a:r>
            <a:r>
              <a:rPr lang="en-US" sz="2000" spc="-15" dirty="0">
                <a:latin typeface="Times New Roman" panose="02020603050405020304" pitchFamily="18" charset="0"/>
                <a:cs typeface="Times New Roman" panose="02020603050405020304" pitchFamily="18" charset="0"/>
              </a:rPr>
              <a:t>extra </a:t>
            </a:r>
            <a:r>
              <a:rPr lang="en-US" sz="2000" spc="-10" dirty="0">
                <a:latin typeface="Times New Roman" panose="02020603050405020304" pitchFamily="18" charset="0"/>
                <a:cs typeface="Times New Roman" panose="02020603050405020304" pitchFamily="18" charset="0"/>
              </a:rPr>
              <a:t>edge. </a:t>
            </a:r>
            <a:r>
              <a:rPr lang="en-US" sz="2000" spc="-35" dirty="0">
                <a:latin typeface="Times New Roman" panose="02020603050405020304" pitchFamily="18" charset="0"/>
                <a:cs typeface="Times New Roman" panose="02020603050405020304" pitchFamily="18" charset="0"/>
              </a:rPr>
              <a:t>We </a:t>
            </a:r>
            <a:r>
              <a:rPr lang="en-US" sz="2000" spc="-15" dirty="0">
                <a:latin typeface="Times New Roman" panose="02020603050405020304" pitchFamily="18" charset="0"/>
                <a:cs typeface="Times New Roman" panose="02020603050405020304" pitchFamily="18" charset="0"/>
              </a:rPr>
              <a:t>found </a:t>
            </a:r>
            <a:r>
              <a:rPr lang="en-US" sz="2000" spc="-5" dirty="0">
                <a:latin typeface="Times New Roman" panose="02020603050405020304" pitchFamily="18" charset="0"/>
                <a:cs typeface="Times New Roman" panose="02020603050405020304" pitchFamily="18" charset="0"/>
              </a:rPr>
              <a:t>out </a:t>
            </a:r>
            <a:r>
              <a:rPr lang="en-US" sz="2000" spc="-10" dirty="0">
                <a:latin typeface="Times New Roman" panose="02020603050405020304" pitchFamily="18" charset="0"/>
                <a:cs typeface="Times New Roman" panose="02020603050405020304" pitchFamily="18" charset="0"/>
              </a:rPr>
              <a:t>that </a:t>
            </a:r>
            <a:r>
              <a:rPr lang="en-US" sz="2000" dirty="0">
                <a:latin typeface="Times New Roman" panose="02020603050405020304" pitchFamily="18" charset="0"/>
                <a:cs typeface="Times New Roman" panose="02020603050405020304" pitchFamily="18" charset="0"/>
              </a:rPr>
              <a:t>all </a:t>
            </a:r>
            <a:r>
              <a:rPr lang="en-US" sz="2000" spc="-10" dirty="0">
                <a:latin typeface="Times New Roman" panose="02020603050405020304" pitchFamily="18" charset="0"/>
                <a:cs typeface="Times New Roman" panose="02020603050405020304" pitchFamily="18" charset="0"/>
              </a:rPr>
              <a:t>classifiers </a:t>
            </a:r>
            <a:r>
              <a:rPr lang="en-US" sz="2000" spc="-5" dirty="0">
                <a:latin typeface="Times New Roman" panose="02020603050405020304" pitchFamily="18" charset="0"/>
                <a:cs typeface="Times New Roman" panose="02020603050405020304" pitchFamily="18" charset="0"/>
              </a:rPr>
              <a:t>find it </a:t>
            </a:r>
            <a:r>
              <a:rPr lang="en-US" sz="2000" spc="-10" dirty="0">
                <a:latin typeface="Times New Roman" panose="02020603050405020304" pitchFamily="18" charset="0"/>
                <a:cs typeface="Times New Roman" panose="02020603050405020304" pitchFamily="18" charset="0"/>
              </a:rPr>
              <a:t>difficult to </a:t>
            </a:r>
            <a:r>
              <a:rPr lang="en-US" sz="2000" spc="-5" dirty="0">
                <a:latin typeface="Times New Roman" panose="02020603050405020304" pitchFamily="18" charset="0"/>
                <a:cs typeface="Times New Roman" panose="02020603050405020304" pitchFamily="18" charset="0"/>
              </a:rPr>
              <a:t>identify </a:t>
            </a:r>
            <a:r>
              <a:rPr lang="en-US" sz="2000" spc="-15" dirty="0">
                <a:latin typeface="Times New Roman" panose="02020603050405020304" pitchFamily="18" charset="0"/>
                <a:cs typeface="Times New Roman" panose="02020603050405020304" pitchFamily="18" charset="0"/>
              </a:rPr>
              <a:t>offensive </a:t>
            </a:r>
            <a:r>
              <a:rPr lang="en-US" sz="2000" spc="-41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tweets that</a:t>
            </a:r>
            <a:r>
              <a:rPr lang="en-US" sz="2000" spc="-5" dirty="0">
                <a:latin typeface="Times New Roman" panose="02020603050405020304" pitchFamily="18" charset="0"/>
                <a:cs typeface="Times New Roman" panose="02020603050405020304" pitchFamily="18" charset="0"/>
              </a:rPr>
              <a:t> lack </a:t>
            </a:r>
            <a:r>
              <a:rPr lang="en-US" sz="2000" spc="-25" dirty="0">
                <a:latin typeface="Times New Roman" panose="02020603050405020304" pitchFamily="18" charset="0"/>
                <a:cs typeface="Times New Roman" panose="02020603050405020304" pitchFamily="18" charset="0"/>
              </a:rPr>
              <a:t>profanity.</a:t>
            </a:r>
            <a:endParaRPr lang="en-US" sz="2000" dirty="0">
              <a:latin typeface="Times New Roman" panose="02020603050405020304" pitchFamily="18" charset="0"/>
              <a:cs typeface="Times New Roman" panose="02020603050405020304" pitchFamily="18" charset="0"/>
            </a:endParaRPr>
          </a:p>
          <a:p>
            <a:pPr marL="440055" marR="5080" indent="-342900" algn="just">
              <a:lnSpc>
                <a:spcPct val="100000"/>
              </a:lnSpc>
              <a:buFont typeface="Wingdings" panose="05000000000000000000" pitchFamily="2" charset="2"/>
              <a:buChar char="Ø"/>
            </a:pPr>
            <a:r>
              <a:rPr lang="en-US" sz="2000" spc="-15" dirty="0">
                <a:latin typeface="Times New Roman" panose="02020603050405020304" pitchFamily="18" charset="0"/>
                <a:cs typeface="Times New Roman" panose="02020603050405020304" pitchFamily="18" charset="0"/>
              </a:rPr>
              <a:t>For</a:t>
            </a:r>
            <a:r>
              <a:rPr lang="en-US" sz="2000" spc="-10" dirty="0">
                <a:latin typeface="Times New Roman" panose="02020603050405020304" pitchFamily="18" charset="0"/>
                <a:cs typeface="Times New Roman" panose="02020603050405020304" pitchFamily="18" charset="0"/>
              </a:rPr>
              <a:t> example,</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tweets</a:t>
            </a:r>
            <a:r>
              <a:rPr lang="en-US" sz="2000" spc="-5" dirty="0">
                <a:latin typeface="Times New Roman" panose="02020603050405020304" pitchFamily="18" charset="0"/>
                <a:cs typeface="Times New Roman" panose="02020603050405020304" pitchFamily="18" charset="0"/>
              </a:rPr>
              <a:t> such </a:t>
            </a:r>
            <a:r>
              <a:rPr lang="en-US" sz="2000" dirty="0">
                <a:latin typeface="Times New Roman" panose="02020603050405020304" pitchFamily="18" charset="0"/>
                <a:cs typeface="Times New Roman" panose="02020603050405020304" pitchFamily="18" charset="0"/>
              </a:rPr>
              <a:t>as</a:t>
            </a:r>
            <a:r>
              <a:rPr lang="en-US" sz="2000" spc="-5" dirty="0">
                <a:latin typeface="Times New Roman" panose="02020603050405020304" pitchFamily="18" charset="0"/>
                <a:cs typeface="Times New Roman" panose="02020603050405020304" pitchFamily="18" charset="0"/>
              </a:rPr>
              <a:t> “@USER </a:t>
            </a:r>
            <a:r>
              <a:rPr lang="en-US" sz="2000" spc="-10" dirty="0">
                <a:latin typeface="Times New Roman" panose="02020603050405020304" pitchFamily="18" charset="0"/>
                <a:cs typeface="Times New Roman" panose="02020603050405020304" pitchFamily="18" charset="0"/>
              </a:rPr>
              <a:t>Get</a:t>
            </a:r>
            <a:r>
              <a:rPr lang="en-US" sz="2000" spc="-5" dirty="0">
                <a:latin typeface="Times New Roman" panose="02020603050405020304" pitchFamily="18" charset="0"/>
                <a:cs typeface="Times New Roman" panose="02020603050405020304" pitchFamily="18" charset="0"/>
              </a:rPr>
              <a:t> back</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on </a:t>
            </a:r>
            <a:r>
              <a:rPr lang="en-US" sz="2000" spc="-10" dirty="0">
                <a:latin typeface="Times New Roman" panose="02020603050405020304" pitchFamily="18" charset="0"/>
                <a:cs typeface="Times New Roman" panose="02020603050405020304" pitchFamily="18" charset="0"/>
              </a:rPr>
              <a:t>your</a:t>
            </a:r>
            <a:r>
              <a:rPr lang="en-US" sz="2000" spc="-5" dirty="0">
                <a:latin typeface="Times New Roman" panose="02020603050405020304" pitchFamily="18" charset="0"/>
                <a:cs typeface="Times New Roman" panose="02020603050405020304" pitchFamily="18" charset="0"/>
              </a:rPr>
              <a:t> peanut </a:t>
            </a:r>
            <a:r>
              <a:rPr lang="en-US" sz="2000" spc="-10" dirty="0">
                <a:latin typeface="Times New Roman" panose="02020603050405020304" pitchFamily="18" charset="0"/>
                <a:cs typeface="Times New Roman" panose="02020603050405020304" pitchFamily="18" charset="0"/>
              </a:rPr>
              <a:t>farm</a:t>
            </a:r>
            <a:r>
              <a:rPr lang="en-US" sz="2000" spc="-5" dirty="0">
                <a:latin typeface="Times New Roman" panose="02020603050405020304" pitchFamily="18" charset="0"/>
                <a:cs typeface="Times New Roman" panose="02020603050405020304" pitchFamily="18" charset="0"/>
              </a:rPr>
              <a:t> old man”</a:t>
            </a:r>
            <a:r>
              <a:rPr lang="en-US" sz="2000" spc="5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were </a:t>
            </a:r>
            <a:r>
              <a:rPr lang="en-US" sz="2000" spc="-4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not</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classified </a:t>
            </a:r>
            <a:r>
              <a:rPr lang="en-US" sz="2000" dirty="0">
                <a:latin typeface="Times New Roman" panose="02020603050405020304" pitchFamily="18" charset="0"/>
                <a:cs typeface="Times New Roman" panose="02020603050405020304" pitchFamily="18" charset="0"/>
              </a:rPr>
              <a:t>as</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offensive</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tweets at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all.</a:t>
            </a:r>
            <a:r>
              <a:rPr lang="en-US" sz="2000" spc="-5" dirty="0">
                <a:latin typeface="Times New Roman" panose="02020603050405020304" pitchFamily="18" charset="0"/>
                <a:cs typeface="Times New Roman" panose="02020603050405020304" pitchFamily="18" charset="0"/>
              </a:rPr>
              <a:t> </a:t>
            </a:r>
            <a:r>
              <a:rPr lang="en-US" sz="2000" spc="-10" dirty="0" err="1">
                <a:latin typeface="Times New Roman" panose="02020603050405020304" pitchFamily="18" charset="0"/>
                <a:cs typeface="Times New Roman" panose="02020603050405020304" pitchFamily="18" charset="0"/>
              </a:rPr>
              <a:t>Infact</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the </a:t>
            </a:r>
            <a:r>
              <a:rPr lang="en-US" sz="2000" spc="-10" dirty="0">
                <a:latin typeface="Times New Roman" panose="02020603050405020304" pitchFamily="18" charset="0"/>
                <a:cs typeface="Times New Roman" panose="02020603050405020304" pitchFamily="18" charset="0"/>
              </a:rPr>
              <a:t>tweet</a:t>
            </a:r>
            <a:r>
              <a:rPr lang="en-US" sz="2000" spc="-5" dirty="0">
                <a:latin typeface="Times New Roman" panose="02020603050405020304" pitchFamily="18" charset="0"/>
                <a:cs typeface="Times New Roman" panose="02020603050405020304" pitchFamily="18" charset="0"/>
              </a:rPr>
              <a:t> (49813) “@USER</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She is </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such </a:t>
            </a:r>
            <a:r>
              <a:rPr lang="en-US" sz="2000" dirty="0">
                <a:latin typeface="Times New Roman" panose="02020603050405020304" pitchFamily="18" charset="0"/>
                <a:cs typeface="Times New Roman" panose="02020603050405020304" pitchFamily="18" charset="0"/>
              </a:rPr>
              <a:t>a </a:t>
            </a:r>
            <a:r>
              <a:rPr lang="en-US" sz="2000" spc="-10" dirty="0">
                <a:latin typeface="Times New Roman" panose="02020603050405020304" pitchFamily="18" charset="0"/>
                <a:cs typeface="Times New Roman" panose="02020603050405020304" pitchFamily="18" charset="0"/>
              </a:rPr>
              <a:t>witch. </a:t>
            </a:r>
            <a:r>
              <a:rPr lang="en-US" sz="2000" spc="-5" dirty="0">
                <a:latin typeface="Times New Roman" panose="02020603050405020304" pitchFamily="18" charset="0"/>
                <a:cs typeface="Times New Roman" panose="02020603050405020304" pitchFamily="18" charset="0"/>
              </a:rPr>
              <a:t>All she needs is </a:t>
            </a:r>
            <a:r>
              <a:rPr lang="en-US" sz="2000" dirty="0">
                <a:latin typeface="Times New Roman" panose="02020603050405020304" pitchFamily="18" charset="0"/>
                <a:cs typeface="Times New Roman" panose="02020603050405020304" pitchFamily="18" charset="0"/>
              </a:rPr>
              <a:t>a </a:t>
            </a:r>
            <a:r>
              <a:rPr lang="en-US" sz="2000" spc="-10" dirty="0">
                <a:latin typeface="Times New Roman" panose="02020603050405020304" pitchFamily="18" charset="0"/>
                <a:cs typeface="Times New Roman" panose="02020603050405020304" pitchFamily="18" charset="0"/>
              </a:rPr>
              <a:t>broom” was </a:t>
            </a:r>
            <a:r>
              <a:rPr lang="en-US" sz="2000" dirty="0">
                <a:latin typeface="Times New Roman" panose="02020603050405020304" pitchFamily="18" charset="0"/>
                <a:cs typeface="Times New Roman" panose="02020603050405020304" pitchFamily="18" charset="0"/>
              </a:rPr>
              <a:t>also </a:t>
            </a:r>
            <a:r>
              <a:rPr lang="en-US" sz="2000" spc="-5" dirty="0">
                <a:latin typeface="Times New Roman" panose="02020603050405020304" pitchFamily="18" charset="0"/>
                <a:cs typeface="Times New Roman" panose="02020603050405020304" pitchFamily="18" charset="0"/>
              </a:rPr>
              <a:t>not classified </a:t>
            </a:r>
            <a:r>
              <a:rPr lang="en-US" sz="2000" dirty="0">
                <a:latin typeface="Times New Roman" panose="02020603050405020304" pitchFamily="18" charset="0"/>
                <a:cs typeface="Times New Roman" panose="02020603050405020304" pitchFamily="18" charset="0"/>
              </a:rPr>
              <a:t>as </a:t>
            </a:r>
            <a:r>
              <a:rPr lang="en-US" sz="2000" spc="-15" dirty="0">
                <a:latin typeface="Times New Roman" panose="02020603050405020304" pitchFamily="18" charset="0"/>
                <a:cs typeface="Times New Roman" panose="02020603050405020304" pitchFamily="18" charset="0"/>
              </a:rPr>
              <a:t>offensive </a:t>
            </a:r>
            <a:r>
              <a:rPr lang="en-US" sz="2000" spc="-5" dirty="0">
                <a:latin typeface="Times New Roman" panose="02020603050405020304" pitchFamily="18" charset="0"/>
                <a:cs typeface="Times New Roman" panose="02020603050405020304" pitchFamily="18" charset="0"/>
              </a:rPr>
              <a:t>since </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they</a:t>
            </a:r>
            <a:r>
              <a:rPr lang="en-US" sz="2000" spc="-5" dirty="0">
                <a:latin typeface="Times New Roman" panose="02020603050405020304" pitchFamily="18" charset="0"/>
                <a:cs typeface="Times New Roman" panose="02020603050405020304" pitchFamily="18" charset="0"/>
              </a:rPr>
              <a:t> lack </a:t>
            </a:r>
            <a:r>
              <a:rPr lang="en-US" sz="2000" spc="-10" dirty="0">
                <a:latin typeface="Times New Roman" panose="02020603050405020304" pitchFamily="18" charset="0"/>
                <a:cs typeface="Times New Roman" panose="02020603050405020304" pitchFamily="18" charset="0"/>
              </a:rPr>
              <a:t>profanity/</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swear</a:t>
            </a:r>
            <a:r>
              <a:rPr lang="en-US" sz="2000" spc="-5" dirty="0">
                <a:latin typeface="Times New Roman" panose="02020603050405020304" pitchFamily="18" charset="0"/>
                <a:cs typeface="Times New Roman" panose="02020603050405020304" pitchFamily="18" charset="0"/>
              </a:rPr>
              <a:t> or </a:t>
            </a:r>
            <a:r>
              <a:rPr lang="en-US" sz="2000" spc="-15" dirty="0">
                <a:latin typeface="Times New Roman" panose="02020603050405020304" pitchFamily="18" charset="0"/>
                <a:cs typeface="Times New Roman" panose="02020603050405020304" pitchFamily="18" charset="0"/>
              </a:rPr>
              <a:t>offensive</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words.</a:t>
            </a:r>
            <a:r>
              <a:rPr lang="en-US" sz="2000" spc="-5" dirty="0">
                <a:latin typeface="Times New Roman" panose="02020603050405020304" pitchFamily="18" charset="0"/>
                <a:cs typeface="Times New Roman" panose="02020603050405020304" pitchFamily="18" charset="0"/>
              </a:rPr>
              <a:t> </a:t>
            </a:r>
            <a:r>
              <a:rPr lang="en-US" sz="2000" spc="-35" dirty="0">
                <a:latin typeface="Times New Roman" panose="02020603050405020304" pitchFamily="18" charset="0"/>
                <a:cs typeface="Times New Roman" panose="02020603050405020304" pitchFamily="18" charset="0"/>
              </a:rPr>
              <a:t>We</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also </a:t>
            </a:r>
            <a:r>
              <a:rPr lang="en-US" sz="2000" spc="-5" dirty="0">
                <a:latin typeface="Times New Roman" panose="02020603050405020304" pitchFamily="18" charset="0"/>
                <a:cs typeface="Times New Roman" panose="02020603050405020304" pitchFamily="18" charset="0"/>
              </a:rPr>
              <a:t>analyzed </a:t>
            </a:r>
            <a:r>
              <a:rPr lang="en-US" sz="2000" spc="-10" dirty="0">
                <a:latin typeface="Times New Roman" panose="02020603050405020304" pitchFamily="18" charset="0"/>
                <a:cs typeface="Times New Roman" panose="02020603050405020304" pitchFamily="18" charset="0"/>
              </a:rPr>
              <a:t>that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all</a:t>
            </a:r>
            <a:r>
              <a:rPr lang="en-US" sz="2000" spc="-5" dirty="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classifiers</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we</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trained</a:t>
            </a:r>
            <a:r>
              <a:rPr lang="en-US" sz="2000" spc="-5" dirty="0">
                <a:latin typeface="Times New Roman" panose="02020603050405020304" pitchFamily="18" charset="0"/>
                <a:cs typeface="Times New Roman" panose="02020603050405020304" pitchFamily="18" charset="0"/>
              </a:rPr>
              <a:t> our</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models </a:t>
            </a:r>
            <a:r>
              <a:rPr lang="en-US" sz="2000" spc="-10" dirty="0">
                <a:latin typeface="Times New Roman" panose="02020603050405020304" pitchFamily="18" charset="0"/>
                <a:cs typeface="Times New Roman" panose="02020603050405020304" pitchFamily="18" charset="0"/>
              </a:rPr>
              <a:t>weren’t</a:t>
            </a:r>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effective</a:t>
            </a:r>
            <a:r>
              <a:rPr lang="en-US" sz="2000" spc="-5" dirty="0">
                <a:latin typeface="Times New Roman" panose="02020603050405020304" pitchFamily="18" charset="0"/>
                <a:cs typeface="Times New Roman" panose="02020603050405020304" pitchFamily="18" charset="0"/>
              </a:rPr>
              <a:t> in</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classifying </a:t>
            </a:r>
            <a:r>
              <a:rPr lang="en-US" sz="2000" spc="-10" dirty="0">
                <a:latin typeface="Times New Roman" panose="02020603050405020304" pitchFamily="18" charset="0"/>
                <a:cs typeface="Times New Roman" panose="02020603050405020304" pitchFamily="18" charset="0"/>
              </a:rPr>
              <a:t>political</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discussion </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since it</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learned</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trends</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of the</a:t>
            </a:r>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words</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such </a:t>
            </a:r>
            <a:r>
              <a:rPr lang="en-US" sz="2000" dirty="0">
                <a:latin typeface="Times New Roman" panose="02020603050405020304" pitchFamily="18" charset="0"/>
                <a:cs typeface="Times New Roman" panose="02020603050405020304" pitchFamily="18" charset="0"/>
              </a:rPr>
              <a:t>as </a:t>
            </a:r>
            <a:r>
              <a:rPr lang="en-US" sz="2000" spc="-40" dirty="0">
                <a:latin typeface="Times New Roman" panose="02020603050405020304" pitchFamily="18" charset="0"/>
                <a:cs typeface="Times New Roman" panose="02020603050405020304" pitchFamily="18" charset="0"/>
              </a:rPr>
              <a:t>”Trump”.</a:t>
            </a:r>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Performing</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error</a:t>
            </a:r>
            <a:r>
              <a:rPr lang="en-US" sz="2000" spc="-5" dirty="0">
                <a:latin typeface="Times New Roman" panose="02020603050405020304" pitchFamily="18" charset="0"/>
                <a:cs typeface="Times New Roman" panose="02020603050405020304" pitchFamily="18" charset="0"/>
              </a:rPr>
              <a:t> analysis </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gives</a:t>
            </a:r>
            <a:r>
              <a:rPr lang="en-US" sz="2000" spc="-5" dirty="0">
                <a:latin typeface="Times New Roman" panose="02020603050405020304" pitchFamily="18" charset="0"/>
                <a:cs typeface="Times New Roman" panose="02020603050405020304" pitchFamily="18" charset="0"/>
              </a:rPr>
              <a:t> us </a:t>
            </a:r>
            <a:r>
              <a:rPr lang="en-US" sz="2000" dirty="0">
                <a:latin typeface="Times New Roman" panose="02020603050405020304" pitchFamily="18" charset="0"/>
                <a:cs typeface="Times New Roman" panose="02020603050405020304" pitchFamily="18" charset="0"/>
              </a:rPr>
              <a:t>an</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extra</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edge</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over</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all </a:t>
            </a:r>
            <a:r>
              <a:rPr lang="en-US" sz="2000" spc="-5" dirty="0">
                <a:latin typeface="Times New Roman" panose="02020603050405020304" pitchFamily="18" charset="0"/>
                <a:cs typeface="Times New Roman" panose="02020603050405020304" pitchFamily="18" charset="0"/>
              </a:rPr>
              <a:t>the </a:t>
            </a:r>
            <a:r>
              <a:rPr lang="en-US" sz="2000" spc="-10" dirty="0">
                <a:latin typeface="Times New Roman" panose="02020603050405020304" pitchFamily="18" charset="0"/>
                <a:cs typeface="Times New Roman" panose="02020603050405020304" pitchFamily="18" charset="0"/>
              </a:rPr>
              <a:t>existing</a:t>
            </a:r>
            <a:r>
              <a:rPr lang="en-US" sz="2000" spc="-5"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systems</a:t>
            </a:r>
            <a:r>
              <a:rPr lang="en-US" sz="2000" spc="-5" dirty="0">
                <a:latin typeface="Times New Roman" panose="02020603050405020304" pitchFamily="18" charset="0"/>
                <a:cs typeface="Times New Roman" panose="02020603050405020304" pitchFamily="18" charset="0"/>
              </a:rPr>
              <a:t> since it </a:t>
            </a:r>
            <a:r>
              <a:rPr lang="en-US" sz="2000" spc="-10" dirty="0">
                <a:latin typeface="Times New Roman" panose="02020603050405020304" pitchFamily="18" charset="0"/>
                <a:cs typeface="Times New Roman" panose="02020603050405020304" pitchFamily="18" charset="0"/>
              </a:rPr>
              <a:t>gives</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us idea on </a:t>
            </a:r>
            <a:r>
              <a:rPr lang="en-US" sz="2000" spc="-10" dirty="0">
                <a:latin typeface="Times New Roman" panose="02020603050405020304" pitchFamily="18" charset="0"/>
                <a:cs typeface="Times New Roman" panose="02020603050405020304" pitchFamily="18" charset="0"/>
              </a:rPr>
              <a:t>what</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to </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improve</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in the </a:t>
            </a:r>
            <a:r>
              <a:rPr lang="en-US" sz="2000" spc="-10" dirty="0">
                <a:latin typeface="Times New Roman" panose="02020603050405020304" pitchFamily="18" charset="0"/>
                <a:cs typeface="Times New Roman" panose="02020603050405020304" pitchFamily="18" charset="0"/>
              </a:rPr>
              <a:t>future.</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43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0846-29C6-91A8-59E2-AE7E8BCB7589}"/>
              </a:ext>
            </a:extLst>
          </p:cNvPr>
          <p:cNvSpPr>
            <a:spLocks noGrp="1"/>
          </p:cNvSpPr>
          <p:nvPr>
            <p:ph type="title"/>
          </p:nvPr>
        </p:nvSpPr>
        <p:spPr>
          <a:xfrm>
            <a:off x="1855432" y="62266"/>
            <a:ext cx="9170633" cy="1293028"/>
          </a:xfrm>
          <a:ln>
            <a:solidFill>
              <a:schemeClr val="accent2">
                <a:lumMod val="60000"/>
                <a:lumOff val="40000"/>
              </a:schemeClr>
            </a:solidFill>
          </a:ln>
        </p:spPr>
        <p:txBody>
          <a:bodyPr>
            <a:normAutofit/>
          </a:bodyPr>
          <a:lstStyle/>
          <a:p>
            <a:r>
              <a:rPr lang="en-IN" sz="3600" b="1" spc="5" dirty="0">
                <a:solidFill>
                  <a:srgbClr val="C00000"/>
                </a:solidFill>
                <a:effectLst/>
                <a:latin typeface="Times New Roman" panose="02020603050405020304" pitchFamily="18" charset="0"/>
                <a:cs typeface="Times New Roman" panose="02020603050405020304" pitchFamily="18" charset="0"/>
              </a:rPr>
              <a:t>PROPOSED</a:t>
            </a:r>
            <a:r>
              <a:rPr lang="en-IN" sz="3600" b="1" spc="-15" dirty="0">
                <a:solidFill>
                  <a:srgbClr val="C00000"/>
                </a:solidFill>
                <a:effectLst/>
                <a:latin typeface="Times New Roman" panose="02020603050405020304" pitchFamily="18" charset="0"/>
                <a:cs typeface="Times New Roman" panose="02020603050405020304" pitchFamily="18" charset="0"/>
              </a:rPr>
              <a:t> </a:t>
            </a:r>
            <a:r>
              <a:rPr lang="en-IN" sz="3600" b="1" dirty="0">
                <a:solidFill>
                  <a:srgbClr val="C00000"/>
                </a:solidFill>
                <a:effectLst/>
                <a:latin typeface="Times New Roman" panose="02020603050405020304" pitchFamily="18" charset="0"/>
                <a:cs typeface="Times New Roman" panose="02020603050405020304" pitchFamily="18" charset="0"/>
              </a:rPr>
              <a:t>PROJECT</a:t>
            </a:r>
            <a:r>
              <a:rPr lang="en-IN" sz="3600" b="1" spc="-10" dirty="0">
                <a:solidFill>
                  <a:srgbClr val="C00000"/>
                </a:solidFill>
                <a:effectLst/>
                <a:latin typeface="Times New Roman" panose="02020603050405020304" pitchFamily="18" charset="0"/>
                <a:cs typeface="Times New Roman" panose="02020603050405020304" pitchFamily="18" charset="0"/>
              </a:rPr>
              <a:t> </a:t>
            </a:r>
            <a:r>
              <a:rPr lang="en-IN" sz="3600" b="1" spc="5" dirty="0">
                <a:solidFill>
                  <a:srgbClr val="C00000"/>
                </a:solidFill>
                <a:effectLst/>
                <a:latin typeface="Times New Roman" panose="02020603050405020304" pitchFamily="18" charset="0"/>
                <a:cs typeface="Times New Roman" panose="02020603050405020304" pitchFamily="18" charset="0"/>
              </a:rPr>
              <a:t>OBJECTIVES</a:t>
            </a:r>
            <a:endParaRPr lang="en-IN" sz="3600" b="1" dirty="0">
              <a:solidFill>
                <a:srgbClr val="C00000"/>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8717A28-5F11-2F13-9F15-561D92A53611}"/>
              </a:ext>
            </a:extLst>
          </p:cNvPr>
          <p:cNvSpPr>
            <a:spLocks noGrp="1"/>
          </p:cNvSpPr>
          <p:nvPr>
            <p:ph idx="1"/>
          </p:nvPr>
        </p:nvSpPr>
        <p:spPr>
          <a:xfrm>
            <a:off x="747944" y="1626389"/>
            <a:ext cx="10820400" cy="5031863"/>
          </a:xfrm>
        </p:spPr>
        <p:txBody>
          <a:bodyPr>
            <a:normAutofit/>
          </a:bodyPr>
          <a:lstStyle/>
          <a:p>
            <a:pPr marL="355600" indent="-342900" algn="just">
              <a:lnSpc>
                <a:spcPct val="100000"/>
              </a:lnSpc>
              <a:spcBef>
                <a:spcPts val="100"/>
              </a:spcBef>
              <a:buFont typeface="Wingdings" panose="05000000000000000000" pitchFamily="2" charset="2"/>
              <a:buChar char="Ø"/>
              <a:tabLst>
                <a:tab pos="325120" algn="l"/>
                <a:tab pos="325755" algn="l"/>
              </a:tabLst>
            </a:pPr>
            <a:r>
              <a:rPr lang="en-US" sz="2000" spc="-5" dirty="0">
                <a:latin typeface="Times New Roman" panose="02020603050405020304" pitchFamily="18" charset="0"/>
                <a:cs typeface="Times New Roman" panose="02020603050405020304" pitchFamily="18" charset="0"/>
              </a:rPr>
              <a:t>The main</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of</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project</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is </a:t>
            </a:r>
            <a:r>
              <a:rPr lang="en-US" sz="2000" spc="-10" dirty="0">
                <a:latin typeface="Times New Roman" panose="02020603050405020304" pitchFamily="18" charset="0"/>
                <a:cs typeface="Times New Roman" panose="02020603050405020304" pitchFamily="18" charset="0"/>
              </a:rPr>
              <a:t>to</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classify</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tweets</a:t>
            </a:r>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into</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two</a:t>
            </a:r>
            <a:r>
              <a:rPr lang="en-US" sz="2000" spc="-5" dirty="0">
                <a:latin typeface="Times New Roman" panose="02020603050405020304" pitchFamily="18" charset="0"/>
                <a:cs typeface="Times New Roman" panose="02020603050405020304" pitchFamily="18" charset="0"/>
              </a:rPr>
              <a:t> main</a:t>
            </a:r>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categories</a:t>
            </a:r>
            <a:endParaRPr lang="en-US" sz="2000" dirty="0">
              <a:latin typeface="Times New Roman" panose="02020603050405020304" pitchFamily="18" charset="0"/>
              <a:cs typeface="Times New Roman" panose="02020603050405020304" pitchFamily="18" charset="0"/>
            </a:endParaRPr>
          </a:p>
          <a:p>
            <a:pPr marL="440055" marR="5080" indent="-342900" algn="just">
              <a:lnSpc>
                <a:spcPct val="100000"/>
              </a:lnSpc>
              <a:buFont typeface="Wingdings" panose="05000000000000000000" pitchFamily="2" charset="2"/>
              <a:buChar char="Ø"/>
            </a:pPr>
            <a:r>
              <a:rPr lang="en-US" sz="2000" spc="-5" dirty="0" err="1">
                <a:latin typeface="Times New Roman" panose="02020603050405020304" pitchFamily="18" charset="0"/>
                <a:cs typeface="Times New Roman" panose="02020603050405020304" pitchFamily="18" charset="0"/>
              </a:rPr>
              <a:t>i.e</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offensive</a:t>
            </a:r>
            <a:r>
              <a:rPr lang="en-US" sz="2000" spc="-5" dirty="0">
                <a:latin typeface="Times New Roman" panose="02020603050405020304" pitchFamily="18" charset="0"/>
                <a:cs typeface="Times New Roman" panose="02020603050405020304" pitchFamily="18" charset="0"/>
              </a:rPr>
              <a:t> or not</a:t>
            </a:r>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offensive</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tweets</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a:t>
            </a:r>
            <a:r>
              <a:rPr lang="en-US" sz="2000" spc="-5" dirty="0">
                <a:latin typeface="Times New Roman" panose="02020603050405020304" pitchFamily="18" charset="0"/>
                <a:cs typeface="Times New Roman" panose="02020603050405020304" pitchFamily="18" charset="0"/>
              </a:rPr>
              <a:t> further</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classify </a:t>
            </a:r>
            <a:r>
              <a:rPr lang="en-US" sz="2000" spc="-15" dirty="0">
                <a:latin typeface="Times New Roman" panose="02020603050405020304" pitchFamily="18" charset="0"/>
                <a:cs typeface="Times New Roman" panose="02020603050405020304" pitchFamily="18" charset="0"/>
              </a:rPr>
              <a:t>offensive</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tweets</a:t>
            </a:r>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into </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individual</a:t>
            </a:r>
            <a:r>
              <a:rPr lang="en-US" sz="2000" spc="-10" dirty="0">
                <a:latin typeface="Times New Roman" panose="02020603050405020304" pitchFamily="18" charset="0"/>
                <a:cs typeface="Times New Roman" panose="02020603050405020304" pitchFamily="18" charset="0"/>
              </a:rPr>
              <a:t> groups, in</a:t>
            </a:r>
            <a:r>
              <a:rPr lang="en-US" sz="2000" spc="-5" dirty="0">
                <a:latin typeface="Times New Roman" panose="02020603050405020304" pitchFamily="18" charset="0"/>
                <a:cs typeface="Times New Roman" panose="02020603050405020304" pitchFamily="18" charset="0"/>
              </a:rPr>
              <a:t> which</a:t>
            </a:r>
            <a:r>
              <a:rPr lang="en-US" sz="2000" spc="-1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offensive</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tweets</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are </a:t>
            </a:r>
            <a:r>
              <a:rPr lang="en-US" sz="2000" spc="-5" dirty="0">
                <a:latin typeface="Times New Roman" panose="02020603050405020304" pitchFamily="18" charset="0"/>
                <a:cs typeface="Times New Roman" panose="02020603050405020304" pitchFamily="18" charset="0"/>
              </a:rPr>
              <a:t>classified </a:t>
            </a:r>
            <a:r>
              <a:rPr lang="en-US" sz="2000" spc="-10" dirty="0">
                <a:latin typeface="Times New Roman" panose="02020603050405020304" pitchFamily="18" charset="0"/>
                <a:cs typeface="Times New Roman" panose="02020603050405020304" pitchFamily="18" charset="0"/>
              </a:rPr>
              <a:t>to </a:t>
            </a:r>
            <a:r>
              <a:rPr lang="en-US" sz="2000" spc="-15" dirty="0">
                <a:latin typeface="Times New Roman" panose="02020603050405020304" pitchFamily="18" charset="0"/>
                <a:cs typeface="Times New Roman" panose="02020603050405020304" pitchFamily="18" charset="0"/>
              </a:rPr>
              <a:t>targeted</a:t>
            </a:r>
            <a:r>
              <a:rPr lang="en-US" sz="2000" spc="-5" dirty="0">
                <a:latin typeface="Times New Roman" panose="02020603050405020304" pitchFamily="18" charset="0"/>
                <a:cs typeface="Times New Roman" panose="02020603050405020304" pitchFamily="18" charset="0"/>
              </a:rPr>
              <a:t> or </a:t>
            </a:r>
            <a:r>
              <a:rPr lang="en-US" sz="2000" spc="-15" dirty="0">
                <a:latin typeface="Times New Roman" panose="02020603050405020304" pitchFamily="18" charset="0"/>
                <a:cs typeface="Times New Roman" panose="02020603050405020304" pitchFamily="18" charset="0"/>
              </a:rPr>
              <a:t>untargeted </a:t>
            </a:r>
            <a:r>
              <a:rPr lang="en-US" sz="2000" spc="-4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insult</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a:t>
            </a:r>
            <a:r>
              <a:rPr lang="en-US" sz="2000" spc="-5" dirty="0">
                <a:latin typeface="Times New Roman" panose="02020603050405020304" pitchFamily="18" charset="0"/>
                <a:cs typeface="Times New Roman" panose="02020603050405020304" pitchFamily="18" charset="0"/>
              </a:rPr>
              <a:t> further </a:t>
            </a:r>
            <a:r>
              <a:rPr lang="en-US" sz="2000" spc="-15" dirty="0">
                <a:latin typeface="Times New Roman" panose="02020603050405020304" pitchFamily="18" charset="0"/>
                <a:cs typeface="Times New Roman" panose="02020603050405020304" pitchFamily="18" charset="0"/>
              </a:rPr>
              <a:t>targeted</a:t>
            </a:r>
            <a:r>
              <a:rPr lang="en-US" sz="2000" spc="-5" dirty="0">
                <a:latin typeface="Times New Roman" panose="02020603050405020304" pitchFamily="18" charset="0"/>
                <a:cs typeface="Times New Roman" panose="02020603050405020304" pitchFamily="18" charset="0"/>
              </a:rPr>
              <a:t> insult</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is classified </a:t>
            </a:r>
            <a:r>
              <a:rPr lang="en-US" sz="2000" spc="-10" dirty="0">
                <a:latin typeface="Times New Roman" panose="02020603050405020304" pitchFamily="18" charset="0"/>
                <a:cs typeface="Times New Roman" panose="02020603050405020304" pitchFamily="18" charset="0"/>
              </a:rPr>
              <a:t>to</a:t>
            </a:r>
            <a:r>
              <a:rPr lang="en-US" sz="2000" spc="-5"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different</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groups </a:t>
            </a:r>
            <a:r>
              <a:rPr lang="en-US" sz="2000" spc="-5" dirty="0">
                <a:latin typeface="Times New Roman" panose="02020603050405020304" pitchFamily="18" charset="0"/>
                <a:cs typeface="Times New Roman" panose="02020603050405020304" pitchFamily="18" charset="0"/>
              </a:rPr>
              <a:t>based on </a:t>
            </a:r>
            <a:r>
              <a:rPr lang="en-US" sz="2000" spc="-15" dirty="0">
                <a:latin typeface="Times New Roman" panose="02020603050405020304" pitchFamily="18" charset="0"/>
                <a:cs typeface="Times New Roman" panose="02020603050405020304" pitchFamily="18" charset="0"/>
              </a:rPr>
              <a:t>target</a:t>
            </a:r>
            <a:r>
              <a:rPr lang="en-US" sz="2000" spc="-5" dirty="0">
                <a:latin typeface="Times New Roman" panose="02020603050405020304" pitchFamily="18" charset="0"/>
                <a:cs typeface="Times New Roman" panose="02020603050405020304" pitchFamily="18" charset="0"/>
              </a:rPr>
              <a:t> of </a:t>
            </a:r>
            <a:r>
              <a:rPr lang="en-US" sz="2000" spc="-4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the</a:t>
            </a:r>
            <a:r>
              <a:rPr lang="en-US" sz="2000" spc="-10" dirty="0">
                <a:latin typeface="Times New Roman" panose="02020603050405020304" pitchFamily="18" charset="0"/>
                <a:cs typeface="Times New Roman" panose="02020603050405020304" pitchFamily="18" charset="0"/>
              </a:rPr>
              <a:t> tweet</a:t>
            </a:r>
            <a:r>
              <a:rPr lang="en-US" sz="2000" spc="-5" dirty="0">
                <a:latin typeface="Times New Roman" panose="02020603050405020304" pitchFamily="18" charset="0"/>
                <a:cs typeface="Times New Roman" panose="02020603050405020304" pitchFamily="18" charset="0"/>
              </a:rPr>
              <a:t> such </a:t>
            </a:r>
            <a:r>
              <a:rPr lang="en-US" sz="2000" dirty="0">
                <a:latin typeface="Times New Roman" panose="02020603050405020304" pitchFamily="18" charset="0"/>
                <a:cs typeface="Times New Roman" panose="02020603050405020304" pitchFamily="18" charset="0"/>
              </a:rPr>
              <a:t>as</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individual , group , others</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p>
          <a:p>
            <a:pPr algn="just">
              <a:lnSpc>
                <a:spcPct val="100000"/>
              </a:lnSpc>
              <a:spcBef>
                <a:spcPts val="2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55600" marR="20320" indent="-342900" algn="just">
              <a:lnSpc>
                <a:spcPct val="100000"/>
              </a:lnSpc>
              <a:buFont typeface="Wingdings" panose="05000000000000000000" pitchFamily="2" charset="2"/>
              <a:buChar char="Ø"/>
              <a:tabLst>
                <a:tab pos="325120" algn="l"/>
                <a:tab pos="325755" algn="l"/>
              </a:tabLst>
            </a:pPr>
            <a:r>
              <a:rPr lang="en-US" sz="2000" spc="-5" dirty="0">
                <a:latin typeface="Times New Roman" panose="02020603050405020304" pitchFamily="18" charset="0"/>
                <a:cs typeface="Times New Roman" panose="02020603050405020304" pitchFamily="18" charset="0"/>
              </a:rPr>
              <a:t>Using</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machine learning models </a:t>
            </a:r>
            <a:r>
              <a:rPr lang="en-US" sz="2000" spc="-10" dirty="0">
                <a:latin typeface="Times New Roman" panose="02020603050405020304" pitchFamily="18" charset="0"/>
                <a:cs typeface="Times New Roman" panose="02020603050405020304" pitchFamily="18" charset="0"/>
              </a:rPr>
              <a:t>we</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can </a:t>
            </a:r>
            <a:r>
              <a:rPr lang="en-US" sz="2000" spc="-15" dirty="0">
                <a:latin typeface="Times New Roman" panose="02020603050405020304" pitchFamily="18" charset="0"/>
                <a:cs typeface="Times New Roman" panose="02020603050405020304" pitchFamily="18" charset="0"/>
              </a:rPr>
              <a:t>categorize</a:t>
            </a:r>
            <a:r>
              <a:rPr lang="en-US" sz="2000" spc="-5" dirty="0">
                <a:latin typeface="Times New Roman" panose="02020603050405020304" pitchFamily="18" charset="0"/>
                <a:cs typeface="Times New Roman" panose="02020603050405020304" pitchFamily="18" charset="0"/>
              </a:rPr>
              <a:t> the </a:t>
            </a:r>
            <a:r>
              <a:rPr lang="en-US" sz="2000" spc="-10" dirty="0">
                <a:latin typeface="Times New Roman" panose="02020603050405020304" pitchFamily="18" charset="0"/>
                <a:cs typeface="Times New Roman" panose="02020603050405020304" pitchFamily="18" charset="0"/>
              </a:rPr>
              <a:t>tweet</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into</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offensive</a:t>
            </a:r>
            <a:r>
              <a:rPr lang="en-US" sz="2000" spc="-1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or not </a:t>
            </a:r>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offensive(task</a:t>
            </a:r>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1),targeted</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or</a:t>
            </a:r>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untargeted</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insult(task</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2),group</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or</a:t>
            </a:r>
            <a:r>
              <a:rPr lang="en-US" sz="2000" spc="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individual</a:t>
            </a:r>
            <a:r>
              <a:rPr lang="en-US" sz="2000" spc="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offensive </a:t>
            </a:r>
            <a:r>
              <a:rPr lang="en-US" sz="2000" spc="-415"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target</a:t>
            </a:r>
            <a:r>
              <a:rPr lang="en-US" sz="2000" spc="-1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identification(Task</a:t>
            </a:r>
            <a:r>
              <a:rPr lang="en-US" sz="2000" spc="-5" dirty="0">
                <a:latin typeface="Times New Roman" panose="02020603050405020304" pitchFamily="18" charset="0"/>
                <a:cs typeface="Times New Roman" panose="02020603050405020304" pitchFamily="18" charset="0"/>
              </a:rPr>
              <a:t> 3).</a:t>
            </a:r>
            <a:endParaRPr lang="en-US" sz="2000" dirty="0">
              <a:latin typeface="Times New Roman" panose="02020603050405020304" pitchFamily="18" charset="0"/>
              <a:cs typeface="Times New Roman" panose="02020603050405020304" pitchFamily="18" charset="0"/>
            </a:endParaRPr>
          </a:p>
          <a:p>
            <a:pPr algn="just">
              <a:lnSpc>
                <a:spcPct val="100000"/>
              </a:lnSpc>
              <a:spcBef>
                <a:spcPts val="2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55600" marR="364490" indent="-342900" algn="just">
              <a:lnSpc>
                <a:spcPct val="100000"/>
              </a:lnSpc>
              <a:buFont typeface="Wingdings" panose="05000000000000000000" pitchFamily="2" charset="2"/>
              <a:buChar char="Ø"/>
              <a:tabLst>
                <a:tab pos="325120" algn="l"/>
                <a:tab pos="325755" algn="l"/>
              </a:tabLst>
            </a:pPr>
            <a:r>
              <a:rPr lang="en-US" sz="2000" spc="-35" dirty="0">
                <a:latin typeface="Times New Roman" panose="02020603050405020304" pitchFamily="18" charset="0"/>
                <a:cs typeface="Times New Roman" panose="02020603050405020304" pitchFamily="18" charset="0"/>
              </a:rPr>
              <a:t>We</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can</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use </a:t>
            </a:r>
            <a:r>
              <a:rPr lang="en-US" sz="2000" spc="-20" dirty="0">
                <a:latin typeface="Times New Roman" panose="02020603050405020304" pitchFamily="18" charset="0"/>
                <a:cs typeface="Times New Roman" panose="02020603050405020304" pitchFamily="18" charset="0"/>
              </a:rPr>
              <a:t>different</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kinds of</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models </a:t>
            </a:r>
            <a:r>
              <a:rPr lang="en-US" sz="2000" spc="-15" dirty="0">
                <a:latin typeface="Times New Roman" panose="02020603050405020304" pitchFamily="18" charset="0"/>
                <a:cs typeface="Times New Roman" panose="02020603050405020304" pitchFamily="18" charset="0"/>
              </a:rPr>
              <a:t>for</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classifying the</a:t>
            </a:r>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data</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Naive</a:t>
            </a:r>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Bayes,</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SVM, </a:t>
            </a:r>
            <a:r>
              <a:rPr lang="en-US" sz="2000" spc="-41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Random</a:t>
            </a:r>
            <a:r>
              <a:rPr lang="en-US" sz="2000" spc="-1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Forest,</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Logistic</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Regression.</a:t>
            </a: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411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1DBE-5527-9685-C444-66ED6F8AB501}"/>
              </a:ext>
            </a:extLst>
          </p:cNvPr>
          <p:cNvSpPr>
            <a:spLocks noGrp="1"/>
          </p:cNvSpPr>
          <p:nvPr>
            <p:ph type="title"/>
          </p:nvPr>
        </p:nvSpPr>
        <p:spPr>
          <a:xfrm>
            <a:off x="1704513" y="85817"/>
            <a:ext cx="9703293" cy="1326321"/>
          </a:xfrm>
          <a:ln>
            <a:solidFill>
              <a:schemeClr val="accent2">
                <a:lumMod val="60000"/>
                <a:lumOff val="40000"/>
              </a:schemeClr>
            </a:solidFill>
          </a:ln>
        </p:spPr>
        <p:txBody>
          <a:bodyPr>
            <a:normAutofit/>
          </a:bodyPr>
          <a:lstStyle/>
          <a:p>
            <a:r>
              <a:rPr lang="en-IN" sz="3600" b="1" spc="5" dirty="0">
                <a:solidFill>
                  <a:srgbClr val="C00000"/>
                </a:solidFill>
                <a:effectLst/>
                <a:latin typeface="Times New Roman" panose="02020603050405020304" pitchFamily="18" charset="0"/>
                <a:cs typeface="Times New Roman" panose="02020603050405020304" pitchFamily="18" charset="0"/>
              </a:rPr>
              <a:t>PROPOSED</a:t>
            </a:r>
            <a:r>
              <a:rPr lang="en-IN" sz="3600" b="1" spc="-15" dirty="0">
                <a:solidFill>
                  <a:srgbClr val="C00000"/>
                </a:solidFill>
                <a:effectLst/>
                <a:latin typeface="Times New Roman" panose="02020603050405020304" pitchFamily="18" charset="0"/>
                <a:cs typeface="Times New Roman" panose="02020603050405020304" pitchFamily="18" charset="0"/>
              </a:rPr>
              <a:t> </a:t>
            </a:r>
            <a:r>
              <a:rPr lang="en-IN" sz="3600" b="1" dirty="0">
                <a:solidFill>
                  <a:srgbClr val="C00000"/>
                </a:solidFill>
                <a:effectLst/>
                <a:latin typeface="Times New Roman" panose="02020603050405020304" pitchFamily="18" charset="0"/>
                <a:cs typeface="Times New Roman" panose="02020603050405020304" pitchFamily="18" charset="0"/>
              </a:rPr>
              <a:t>PROJECT</a:t>
            </a:r>
            <a:r>
              <a:rPr lang="en-IN" sz="3600" b="1" spc="-10" dirty="0">
                <a:solidFill>
                  <a:srgbClr val="C00000"/>
                </a:solidFill>
                <a:effectLst/>
                <a:latin typeface="Times New Roman" panose="02020603050405020304" pitchFamily="18" charset="0"/>
                <a:cs typeface="Times New Roman" panose="02020603050405020304" pitchFamily="18" charset="0"/>
              </a:rPr>
              <a:t> </a:t>
            </a:r>
            <a:r>
              <a:rPr lang="en-IN" sz="3600" b="1" dirty="0">
                <a:solidFill>
                  <a:srgbClr val="C00000"/>
                </a:solidFill>
                <a:effectLst/>
                <a:latin typeface="Times New Roman" panose="02020603050405020304" pitchFamily="18" charset="0"/>
                <a:cs typeface="Times New Roman" panose="02020603050405020304" pitchFamily="18" charset="0"/>
              </a:rPr>
              <a:t>OUTCOMES</a:t>
            </a:r>
          </a:p>
        </p:txBody>
      </p:sp>
      <p:sp>
        <p:nvSpPr>
          <p:cNvPr id="3" name="Content Placeholder 2">
            <a:extLst>
              <a:ext uri="{FF2B5EF4-FFF2-40B4-BE49-F238E27FC236}">
                <a16:creationId xmlns:a16="http://schemas.microsoft.com/office/drawing/2014/main" id="{8F3196C3-A93A-33BB-3BD8-D427C97CF559}"/>
              </a:ext>
            </a:extLst>
          </p:cNvPr>
          <p:cNvSpPr>
            <a:spLocks noGrp="1"/>
          </p:cNvSpPr>
          <p:nvPr>
            <p:ph idx="1"/>
          </p:nvPr>
        </p:nvSpPr>
        <p:spPr>
          <a:xfrm>
            <a:off x="685800" y="1819922"/>
            <a:ext cx="10820400" cy="4731798"/>
          </a:xfrm>
        </p:spPr>
        <p:txBody>
          <a:bodyPr>
            <a:normAutofit fontScale="85000" lnSpcReduction="10000"/>
          </a:bodyPr>
          <a:lstStyle/>
          <a:p>
            <a:pPr marL="355600" indent="-342900" algn="just">
              <a:lnSpc>
                <a:spcPct val="100000"/>
              </a:lnSpc>
              <a:spcBef>
                <a:spcPts val="100"/>
              </a:spcBef>
              <a:buFont typeface="Wingdings" panose="05000000000000000000" pitchFamily="2" charset="2"/>
              <a:buChar char="Ø"/>
              <a:tabLst>
                <a:tab pos="325120" algn="l"/>
                <a:tab pos="325755" algn="l"/>
              </a:tabLst>
            </a:pPr>
            <a:r>
              <a:rPr lang="en-US" sz="2400" spc="-35" dirty="0">
                <a:latin typeface="Times New Roman" panose="02020603050405020304" pitchFamily="18" charset="0"/>
                <a:cs typeface="Times New Roman" panose="02020603050405020304" pitchFamily="18" charset="0"/>
              </a:rPr>
              <a:t>We</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trained</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our</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dataset</a:t>
            </a:r>
            <a:r>
              <a:rPr lang="en-US" sz="2400" spc="-5" dirty="0">
                <a:latin typeface="Times New Roman" panose="02020603050405020304" pitchFamily="18" charset="0"/>
                <a:cs typeface="Times New Roman" panose="02020603050405020304" pitchFamily="18" charset="0"/>
              </a:rPr>
              <a:t> using</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aforementioned</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models in</a:t>
            </a:r>
            <a:r>
              <a:rPr lang="en-US" sz="2400" dirty="0">
                <a:latin typeface="Times New Roman" panose="02020603050405020304" pitchFamily="18" charset="0"/>
                <a:cs typeface="Times New Roman" panose="02020603050405020304" pitchFamily="18" charset="0"/>
              </a:rPr>
              <a:t> all </a:t>
            </a:r>
            <a:r>
              <a:rPr lang="en-US" sz="2400" spc="-5" dirty="0">
                <a:latin typeface="Times New Roman" panose="02020603050405020304" pitchFamily="18" charset="0"/>
                <a:cs typeface="Times New Roman" panose="02020603050405020304" pitchFamily="18" charset="0"/>
              </a:rPr>
              <a:t>the </a:t>
            </a:r>
            <a:r>
              <a:rPr lang="en-US" sz="2400" spc="-10" dirty="0">
                <a:latin typeface="Times New Roman" panose="02020603050405020304" pitchFamily="18" charset="0"/>
                <a:cs typeface="Times New Roman" panose="02020603050405020304" pitchFamily="18" charset="0"/>
              </a:rPr>
              <a:t>subtasks.</a:t>
            </a:r>
            <a:endParaRPr lang="en-US" sz="2400" dirty="0">
              <a:latin typeface="Times New Roman" panose="02020603050405020304" pitchFamily="18" charset="0"/>
              <a:cs typeface="Times New Roman" panose="02020603050405020304" pitchFamily="18" charset="0"/>
            </a:endParaRPr>
          </a:p>
          <a:p>
            <a:pPr marL="440055" marR="12700" indent="-342900" algn="just">
              <a:lnSpc>
                <a:spcPct val="100000"/>
              </a:lnSpc>
              <a:buFont typeface="Wingdings" panose="05000000000000000000" pitchFamily="2" charset="2"/>
              <a:buChar char="Ø"/>
            </a:pPr>
            <a:r>
              <a:rPr lang="en-US" sz="2400" spc="-5" dirty="0">
                <a:latin typeface="Times New Roman" panose="02020603050405020304" pitchFamily="18" charset="0"/>
                <a:cs typeface="Times New Roman" panose="02020603050405020304" pitchFamily="18" charset="0"/>
              </a:rPr>
              <a:t>In </a:t>
            </a:r>
            <a:r>
              <a:rPr lang="en-US" sz="2400" spc="-10" dirty="0">
                <a:latin typeface="Times New Roman" panose="02020603050405020304" pitchFamily="18" charset="0"/>
                <a:cs typeface="Times New Roman" panose="02020603050405020304" pitchFamily="18" charset="0"/>
              </a:rPr>
              <a:t>subtask</a:t>
            </a:r>
            <a:r>
              <a:rPr lang="en-US" sz="2400"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we</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found</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that</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using the original </a:t>
            </a:r>
            <a:r>
              <a:rPr lang="en-US" sz="2400" spc="-10" dirty="0">
                <a:latin typeface="Times New Roman" panose="02020603050405020304" pitchFamily="18" charset="0"/>
                <a:cs typeface="Times New Roman" panose="02020603050405020304" pitchFamily="18" charset="0"/>
              </a:rPr>
              <a:t>dataset,</a:t>
            </a:r>
            <a:r>
              <a:rPr lang="en-US" sz="2400" spc="-5" dirty="0">
                <a:latin typeface="Times New Roman" panose="02020603050405020304" pitchFamily="18" charset="0"/>
                <a:cs typeface="Times New Roman" panose="02020603050405020304" pitchFamily="18" charset="0"/>
              </a:rPr>
              <a:t> the</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Naive</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Bayes</a:t>
            </a:r>
            <a:r>
              <a:rPr lang="en-US" sz="2400" spc="-5" dirty="0">
                <a:latin typeface="Times New Roman" panose="02020603050405020304" pitchFamily="18" charset="0"/>
                <a:cs typeface="Times New Roman" panose="02020603050405020304" pitchFamily="18" charset="0"/>
              </a:rPr>
              <a:t> model, </a:t>
            </a:r>
            <a:r>
              <a:rPr lang="en-US" sz="2400" dirty="0">
                <a:latin typeface="Times New Roman" panose="02020603050405020304" pitchFamily="18" charset="0"/>
                <a:cs typeface="Times New Roman" panose="02020603050405020304" pitchFamily="18" charset="0"/>
              </a:rPr>
              <a:t>and </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Count </a:t>
            </a:r>
            <a:r>
              <a:rPr lang="en-US" sz="2400" spc="-20" dirty="0">
                <a:latin typeface="Times New Roman" panose="02020603050405020304" pitchFamily="18" charset="0"/>
                <a:cs typeface="Times New Roman" panose="02020603050405020304" pitchFamily="18" charset="0"/>
              </a:rPr>
              <a:t>Vectorizer</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we</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got</a:t>
            </a:r>
            <a:r>
              <a:rPr lang="en-US" sz="2400" spc="-5" dirty="0">
                <a:latin typeface="Times New Roman" panose="02020603050405020304" pitchFamily="18" charset="0"/>
                <a:cs typeface="Times New Roman" panose="02020603050405020304" pitchFamily="18" charset="0"/>
              </a:rPr>
              <a:t> the accuracy of the model </a:t>
            </a:r>
            <a:r>
              <a:rPr lang="en-US" sz="2400" dirty="0">
                <a:latin typeface="Times New Roman" panose="02020603050405020304" pitchFamily="18" charset="0"/>
                <a:cs typeface="Times New Roman" panose="02020603050405020304" pitchFamily="18" charset="0"/>
              </a:rPr>
              <a:t>as</a:t>
            </a:r>
            <a:r>
              <a:rPr lang="en-US" sz="2400" spc="-5" dirty="0">
                <a:latin typeface="Times New Roman" panose="02020603050405020304" pitchFamily="18" charset="0"/>
                <a:cs typeface="Times New Roman" panose="02020603050405020304" pitchFamily="18" charset="0"/>
              </a:rPr>
              <a:t> 74.74. </a:t>
            </a:r>
            <a:r>
              <a:rPr lang="en-US" sz="2400" spc="-10" dirty="0">
                <a:latin typeface="Times New Roman" panose="02020603050405020304" pitchFamily="18" charset="0"/>
                <a:cs typeface="Times New Roman" panose="02020603050405020304" pitchFamily="18" charset="0"/>
              </a:rPr>
              <a:t>Next,</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we</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trained</a:t>
            </a:r>
            <a:r>
              <a:rPr lang="en-US" sz="2400" spc="-5" dirty="0">
                <a:latin typeface="Times New Roman" panose="02020603050405020304" pitchFamily="18" charset="0"/>
                <a:cs typeface="Times New Roman" panose="02020603050405020304" pitchFamily="18" charset="0"/>
              </a:rPr>
              <a:t> our </a:t>
            </a:r>
            <a:r>
              <a:rPr lang="en-US" sz="2400" spc="-4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model</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using </a:t>
            </a:r>
            <a:r>
              <a:rPr lang="en-US" sz="2400" spc="-10" dirty="0">
                <a:latin typeface="Times New Roman" panose="02020603050405020304" pitchFamily="18" charset="0"/>
                <a:cs typeface="Times New Roman" panose="02020603050405020304" pitchFamily="18" charset="0"/>
              </a:rPr>
              <a:t>SVM </a:t>
            </a:r>
            <a:r>
              <a:rPr lang="en-US" sz="2400" spc="-5" dirty="0">
                <a:latin typeface="Times New Roman" panose="02020603050405020304" pitchFamily="18" charset="0"/>
                <a:cs typeface="Times New Roman" panose="02020603050405020304" pitchFamily="18" charset="0"/>
              </a:rPr>
              <a:t>using the</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original </a:t>
            </a:r>
            <a:r>
              <a:rPr lang="en-US" sz="2400" spc="-10" dirty="0">
                <a:latin typeface="Times New Roman" panose="02020603050405020304" pitchFamily="18" charset="0"/>
                <a:cs typeface="Times New Roman" panose="02020603050405020304" pitchFamily="18" charset="0"/>
              </a:rPr>
              <a:t>dataset </a:t>
            </a:r>
            <a:r>
              <a:rPr lang="en-US" sz="2400" dirty="0">
                <a:latin typeface="Times New Roman" panose="02020603050405020304" pitchFamily="18" charset="0"/>
                <a:cs typeface="Times New Roman" panose="02020603050405020304" pitchFamily="18" charset="0"/>
              </a:rPr>
              <a:t>and</a:t>
            </a:r>
            <a:r>
              <a:rPr lang="en-US" sz="2400" spc="-5" dirty="0">
                <a:latin typeface="Times New Roman" panose="02020603050405020304" pitchFamily="18" charset="0"/>
                <a:cs typeface="Times New Roman" panose="02020603050405020304" pitchFamily="18" charset="0"/>
              </a:rPr>
              <a:t> TFIDF </a:t>
            </a:r>
            <a:r>
              <a:rPr lang="en-US" sz="2400" spc="-30" dirty="0">
                <a:latin typeface="Times New Roman" panose="02020603050405020304" pitchFamily="18" charset="0"/>
                <a:cs typeface="Times New Roman" panose="02020603050405020304" pitchFamily="18" charset="0"/>
              </a:rPr>
              <a:t>vectorizer.</a:t>
            </a:r>
            <a:r>
              <a:rPr lang="en-US" sz="2400" spc="-10"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We</a:t>
            </a:r>
            <a:r>
              <a:rPr lang="en-US" sz="2400" spc="-5" dirty="0">
                <a:latin typeface="Times New Roman" panose="02020603050405020304" pitchFamily="18" charset="0"/>
                <a:cs typeface="Times New Roman" panose="02020603050405020304" pitchFamily="18" charset="0"/>
              </a:rPr>
              <a:t> obtained</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accuracy </a:t>
            </a:r>
            <a:r>
              <a:rPr lang="en-US" sz="2400" dirty="0">
                <a:latin typeface="Times New Roman" panose="02020603050405020304" pitchFamily="18" charset="0"/>
                <a:cs typeface="Times New Roman" panose="02020603050405020304" pitchFamily="18" charset="0"/>
              </a:rPr>
              <a:t>as</a:t>
            </a:r>
            <a:r>
              <a:rPr lang="en-US" sz="2400" spc="-5" dirty="0">
                <a:latin typeface="Times New Roman" panose="02020603050405020304" pitchFamily="18" charset="0"/>
                <a:cs typeface="Times New Roman" panose="02020603050405020304" pitchFamily="18" charset="0"/>
              </a:rPr>
              <a:t> 74.49. On using the </a:t>
            </a:r>
            <a:r>
              <a:rPr lang="en-US" sz="2400" spc="-10" dirty="0">
                <a:latin typeface="Times New Roman" panose="02020603050405020304" pitchFamily="18" charset="0"/>
                <a:cs typeface="Times New Roman" panose="02020603050405020304" pitchFamily="18" charset="0"/>
              </a:rPr>
              <a:t>Count</a:t>
            </a:r>
            <a:r>
              <a:rPr lang="en-US" sz="2400" spc="-5" dirty="0">
                <a:latin typeface="Times New Roman" panose="02020603050405020304" pitchFamily="18" charset="0"/>
                <a:cs typeface="Times New Roman" panose="02020603050405020304" pitchFamily="18" charset="0"/>
              </a:rPr>
              <a:t> </a:t>
            </a:r>
            <a:r>
              <a:rPr lang="en-US" sz="2400" spc="-30" dirty="0">
                <a:latin typeface="Times New Roman" panose="02020603050405020304" pitchFamily="18" charset="0"/>
                <a:cs typeface="Times New Roman" panose="02020603050405020304" pitchFamily="18" charset="0"/>
              </a:rPr>
              <a:t>vectorizer,</a:t>
            </a:r>
            <a:r>
              <a:rPr lang="en-US" sz="2400" spc="-5" dirty="0">
                <a:latin typeface="Times New Roman" panose="02020603050405020304" pitchFamily="18" charset="0"/>
                <a:cs typeface="Times New Roman" panose="02020603050405020304" pitchFamily="18" charset="0"/>
              </a:rPr>
              <a:t> the</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accuracy </a:t>
            </a:r>
            <a:r>
              <a:rPr lang="en-US" sz="2400" spc="-10" dirty="0">
                <a:latin typeface="Times New Roman" panose="02020603050405020304" pitchFamily="18" charset="0"/>
                <a:cs typeface="Times New Roman" panose="02020603050405020304" pitchFamily="18" charset="0"/>
              </a:rPr>
              <a:t>reduced</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to</a:t>
            </a:r>
            <a:r>
              <a:rPr lang="en-US" sz="2400" spc="-5" dirty="0">
                <a:latin typeface="Times New Roman" panose="02020603050405020304" pitchFamily="18" charset="0"/>
                <a:cs typeface="Times New Roman" panose="02020603050405020304" pitchFamily="18" charset="0"/>
              </a:rPr>
              <a:t> 74.13 </a:t>
            </a:r>
            <a:r>
              <a:rPr lang="en-US" sz="2400" dirty="0">
                <a:latin typeface="Times New Roman" panose="02020603050405020304" pitchFamily="18" charset="0"/>
                <a:cs typeface="Times New Roman" panose="02020603050405020304" pitchFamily="18" charset="0"/>
              </a:rPr>
              <a:t>.</a:t>
            </a:r>
          </a:p>
          <a:p>
            <a:pPr marL="355600" marR="33655" indent="-342900" algn="just">
              <a:lnSpc>
                <a:spcPct val="100000"/>
              </a:lnSpc>
              <a:buFont typeface="Wingdings" panose="05000000000000000000" pitchFamily="2" charset="2"/>
              <a:buChar char="Ø"/>
              <a:tabLst>
                <a:tab pos="325120" algn="l"/>
                <a:tab pos="325755" algn="l"/>
              </a:tabLst>
            </a:pPr>
            <a:r>
              <a:rPr lang="en-US" sz="2400" spc="-15" dirty="0">
                <a:latin typeface="Times New Roman" panose="02020603050405020304" pitchFamily="18" charset="0"/>
                <a:cs typeface="Times New Roman" panose="02020603050405020304" pitchFamily="18" charset="0"/>
              </a:rPr>
              <a:t>For</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subtask</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B,</a:t>
            </a:r>
            <a:r>
              <a:rPr lang="en-US" sz="2400" spc="-5" dirty="0">
                <a:latin typeface="Times New Roman" panose="02020603050405020304" pitchFamily="18" charset="0"/>
                <a:cs typeface="Times New Roman" panose="02020603050405020304" pitchFamily="18" charset="0"/>
              </a:rPr>
              <a:t> on</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training</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our model</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with</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 </a:t>
            </a:r>
            <a:r>
              <a:rPr lang="en-US" sz="2400" spc="-10" dirty="0">
                <a:latin typeface="Times New Roman" panose="02020603050405020304" pitchFamily="18" charset="0"/>
                <a:cs typeface="Times New Roman" panose="02020603050405020304" pitchFamily="18" charset="0"/>
              </a:rPr>
              <a:t>Logistic</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Regression,</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Original </a:t>
            </a:r>
            <a:r>
              <a:rPr lang="en-US" sz="2400" spc="-10" dirty="0">
                <a:latin typeface="Times New Roman" panose="02020603050405020304" pitchFamily="18" charset="0"/>
                <a:cs typeface="Times New Roman" panose="02020603050405020304" pitchFamily="18" charset="0"/>
              </a:rPr>
              <a:t>Dataset, </a:t>
            </a:r>
            <a:r>
              <a:rPr lang="en-US" sz="2400" spc="-4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 </a:t>
            </a:r>
            <a:r>
              <a:rPr lang="en-US" sz="2400" spc="-10" dirty="0">
                <a:latin typeface="Times New Roman" panose="02020603050405020304" pitchFamily="18" charset="0"/>
                <a:cs typeface="Times New Roman" panose="02020603050405020304" pitchFamily="18" charset="0"/>
              </a:rPr>
              <a:t>Count </a:t>
            </a:r>
            <a:r>
              <a:rPr lang="en-US" sz="2400" spc="-20" dirty="0">
                <a:latin typeface="Times New Roman" panose="02020603050405020304" pitchFamily="18" charset="0"/>
                <a:cs typeface="Times New Roman" panose="02020603050405020304" pitchFamily="18" charset="0"/>
              </a:rPr>
              <a:t>Vectorizer </a:t>
            </a:r>
            <a:r>
              <a:rPr lang="en-US" sz="2400" spc="-10" dirty="0">
                <a:latin typeface="Times New Roman" panose="02020603050405020304" pitchFamily="18" charset="0"/>
                <a:cs typeface="Times New Roman" panose="02020603050405020304" pitchFamily="18" charset="0"/>
              </a:rPr>
              <a:t>we </a:t>
            </a:r>
            <a:r>
              <a:rPr lang="en-US" sz="2400" spc="-5" dirty="0">
                <a:latin typeface="Times New Roman" panose="02020603050405020304" pitchFamily="18" charset="0"/>
                <a:cs typeface="Times New Roman" panose="02020603050405020304" pitchFamily="18" charset="0"/>
              </a:rPr>
              <a:t>obtained </a:t>
            </a:r>
            <a:r>
              <a:rPr lang="en-US" sz="2400" dirty="0">
                <a:latin typeface="Times New Roman" panose="02020603050405020304" pitchFamily="18" charset="0"/>
                <a:cs typeface="Times New Roman" panose="02020603050405020304" pitchFamily="18" charset="0"/>
              </a:rPr>
              <a:t>an </a:t>
            </a:r>
            <a:r>
              <a:rPr lang="en-US" sz="2400" spc="-5" dirty="0">
                <a:latin typeface="Times New Roman" panose="02020603050405020304" pitchFamily="18" charset="0"/>
                <a:cs typeface="Times New Roman" panose="02020603050405020304" pitchFamily="18" charset="0"/>
              </a:rPr>
              <a:t>accuracy of 88.18 </a:t>
            </a:r>
            <a:r>
              <a:rPr lang="en-US" sz="2400" dirty="0">
                <a:latin typeface="Times New Roman" panose="02020603050405020304" pitchFamily="18" charset="0"/>
                <a:cs typeface="Times New Roman" panose="02020603050405020304" pitchFamily="18" charset="0"/>
              </a:rPr>
              <a:t>and </a:t>
            </a:r>
            <a:r>
              <a:rPr lang="en-US" sz="2400" spc="-5" dirty="0">
                <a:latin typeface="Times New Roman" panose="02020603050405020304" pitchFamily="18" charset="0"/>
                <a:cs typeface="Times New Roman" panose="02020603050405020304" pitchFamily="18" charset="0"/>
              </a:rPr>
              <a:t>the F1 </a:t>
            </a:r>
            <a:r>
              <a:rPr lang="en-US" sz="2400" spc="-15" dirty="0">
                <a:latin typeface="Times New Roman" panose="02020603050405020304" pitchFamily="18" charset="0"/>
                <a:cs typeface="Times New Roman" panose="02020603050405020304" pitchFamily="18" charset="0"/>
              </a:rPr>
              <a:t>score </a:t>
            </a:r>
            <a:r>
              <a:rPr lang="en-US" sz="2400" dirty="0">
                <a:latin typeface="Times New Roman" panose="02020603050405020304" pitchFamily="18" charset="0"/>
                <a:cs typeface="Times New Roman" panose="02020603050405020304" pitchFamily="18" charset="0"/>
              </a:rPr>
              <a:t>as </a:t>
            </a:r>
            <a:r>
              <a:rPr lang="en-US" sz="2400" spc="-5" dirty="0">
                <a:latin typeface="Times New Roman" panose="02020603050405020304" pitchFamily="18" charset="0"/>
                <a:cs typeface="Times New Roman" panose="02020603050405020304" pitchFamily="18" charset="0"/>
              </a:rPr>
              <a:t>0.53. </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Logistic</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Regression</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performed</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 </a:t>
            </a:r>
            <a:r>
              <a:rPr lang="en-US" sz="2400" spc="-10" dirty="0">
                <a:latin typeface="Times New Roman" panose="02020603050405020304" pitchFamily="18" charset="0"/>
                <a:cs typeface="Times New Roman" panose="02020603050405020304" pitchFamily="18" charset="0"/>
              </a:rPr>
              <a:t>best</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for</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subtask</a:t>
            </a:r>
            <a:r>
              <a:rPr lang="en-US" sz="2400" spc="-5" dirty="0">
                <a:latin typeface="Times New Roman" panose="02020603050405020304" pitchFamily="18" charset="0"/>
                <a:cs typeface="Times New Roman" panose="02020603050405020304" pitchFamily="18" charset="0"/>
              </a:rPr>
              <a:t> B. </a:t>
            </a:r>
            <a:r>
              <a:rPr lang="en-US" sz="2400" spc="-35" dirty="0">
                <a:latin typeface="Times New Roman" panose="02020603050405020304" pitchFamily="18" charset="0"/>
                <a:cs typeface="Times New Roman" panose="02020603050405020304" pitchFamily="18" charset="0"/>
              </a:rPr>
              <a:t>We</a:t>
            </a:r>
            <a:r>
              <a:rPr lang="en-US" sz="2400" dirty="0">
                <a:latin typeface="Times New Roman" panose="02020603050405020304" pitchFamily="18" charset="0"/>
                <a:cs typeface="Times New Roman" panose="02020603050405020304" pitchFamily="18" charset="0"/>
              </a:rPr>
              <a:t> also</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trained</a:t>
            </a:r>
            <a:r>
              <a:rPr lang="en-US" sz="2400" spc="-5" dirty="0">
                <a:latin typeface="Times New Roman" panose="02020603050405020304" pitchFamily="18" charset="0"/>
                <a:cs typeface="Times New Roman" panose="02020603050405020304" pitchFamily="18" charset="0"/>
              </a:rPr>
              <a:t> using</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Naive </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Bayes</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on the original </a:t>
            </a:r>
            <a:r>
              <a:rPr lang="en-US" sz="2400" spc="-10" dirty="0">
                <a:latin typeface="Times New Roman" panose="02020603050405020304" pitchFamily="18" charset="0"/>
                <a:cs typeface="Times New Roman" panose="02020603050405020304" pitchFamily="18" charset="0"/>
              </a:rPr>
              <a:t>dataset </a:t>
            </a:r>
            <a:r>
              <a:rPr lang="en-US" sz="2400" spc="-5" dirty="0">
                <a:latin typeface="Times New Roman" panose="02020603050405020304" pitchFamily="18" charset="0"/>
                <a:cs typeface="Times New Roman" panose="02020603050405020304" pitchFamily="18" charset="0"/>
              </a:rPr>
              <a:t>using </a:t>
            </a:r>
            <a:r>
              <a:rPr lang="en-US" sz="2400" spc="-10" dirty="0">
                <a:latin typeface="Times New Roman" panose="02020603050405020304" pitchFamily="18" charset="0"/>
                <a:cs typeface="Times New Roman" panose="02020603050405020304" pitchFamily="18" charset="0"/>
              </a:rPr>
              <a:t>Count</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vectorizer</a:t>
            </a:r>
            <a:r>
              <a:rPr lang="en-US" sz="2400" spc="-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5" dirty="0">
                <a:latin typeface="Times New Roman" panose="02020603050405020304" pitchFamily="18" charset="0"/>
                <a:cs typeface="Times New Roman" panose="02020603050405020304" pitchFamily="18" charset="0"/>
              </a:rPr>
              <a:t> obtained</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 accuracy </a:t>
            </a:r>
            <a:r>
              <a:rPr lang="en-US" sz="2400" dirty="0">
                <a:latin typeface="Times New Roman" panose="02020603050405020304" pitchFamily="18" charset="0"/>
                <a:cs typeface="Times New Roman" panose="02020603050405020304" pitchFamily="18" charset="0"/>
              </a:rPr>
              <a:t>as</a:t>
            </a:r>
          </a:p>
          <a:p>
            <a:pPr marL="440055" marR="24130" indent="-342900" algn="just">
              <a:lnSpc>
                <a:spcPct val="100000"/>
              </a:lnSpc>
              <a:buFont typeface="Wingdings" panose="05000000000000000000" pitchFamily="2" charset="2"/>
              <a:buChar char="Ø"/>
            </a:pPr>
            <a:r>
              <a:rPr lang="en-US" sz="2400" spc="-5" dirty="0">
                <a:latin typeface="Times New Roman" panose="02020603050405020304" pitchFamily="18" charset="0"/>
                <a:cs typeface="Times New Roman" panose="02020603050405020304" pitchFamily="18" charset="0"/>
              </a:rPr>
              <a:t>86.9 </a:t>
            </a:r>
            <a:r>
              <a:rPr lang="en-US" sz="2400" dirty="0">
                <a:latin typeface="Times New Roman" panose="02020603050405020304" pitchFamily="18" charset="0"/>
                <a:cs typeface="Times New Roman" panose="02020603050405020304" pitchFamily="18" charset="0"/>
              </a:rPr>
              <a:t>and </a:t>
            </a:r>
            <a:r>
              <a:rPr lang="en-US" sz="2400" spc="-5" dirty="0">
                <a:latin typeface="Times New Roman" panose="02020603050405020304" pitchFamily="18" charset="0"/>
                <a:cs typeface="Times New Roman" panose="02020603050405020304" pitchFamily="18" charset="0"/>
              </a:rPr>
              <a:t>the F1 </a:t>
            </a:r>
            <a:r>
              <a:rPr lang="en-US" sz="2400" spc="-15" dirty="0">
                <a:latin typeface="Times New Roman" panose="02020603050405020304" pitchFamily="18" charset="0"/>
                <a:cs typeface="Times New Roman" panose="02020603050405020304" pitchFamily="18" charset="0"/>
              </a:rPr>
              <a:t>score </a:t>
            </a:r>
            <a:r>
              <a:rPr lang="en-US" sz="2400" dirty="0">
                <a:latin typeface="Times New Roman" panose="02020603050405020304" pitchFamily="18" charset="0"/>
                <a:cs typeface="Times New Roman" panose="02020603050405020304" pitchFamily="18" charset="0"/>
              </a:rPr>
              <a:t>as </a:t>
            </a:r>
            <a:r>
              <a:rPr lang="en-US" sz="2400" spc="-5" dirty="0">
                <a:latin typeface="Times New Roman" panose="02020603050405020304" pitchFamily="18" charset="0"/>
                <a:cs typeface="Times New Roman" panose="02020603050405020304" pitchFamily="18" charset="0"/>
              </a:rPr>
              <a:t>0.49 </a:t>
            </a:r>
            <a:r>
              <a:rPr lang="en-US" sz="2400"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We </a:t>
            </a:r>
            <a:r>
              <a:rPr lang="en-US" sz="2400" spc="-10" dirty="0">
                <a:latin typeface="Times New Roman" panose="02020603050405020304" pitchFamily="18" charset="0"/>
                <a:cs typeface="Times New Roman" panose="02020603050405020304" pitchFamily="18" charset="0"/>
              </a:rPr>
              <a:t>got </a:t>
            </a:r>
            <a:r>
              <a:rPr lang="en-US" sz="2400" spc="-5" dirty="0">
                <a:latin typeface="Times New Roman" panose="02020603050405020304" pitchFamily="18" charset="0"/>
                <a:cs typeface="Times New Roman" panose="02020603050405020304" pitchFamily="18" charset="0"/>
              </a:rPr>
              <a:t>the accuracy </a:t>
            </a:r>
            <a:r>
              <a:rPr lang="en-US" sz="2400" dirty="0">
                <a:latin typeface="Times New Roman" panose="02020603050405020304" pitchFamily="18" charset="0"/>
                <a:cs typeface="Times New Roman" panose="02020603050405020304" pitchFamily="18" charset="0"/>
              </a:rPr>
              <a:t>as </a:t>
            </a:r>
            <a:r>
              <a:rPr lang="en-US" sz="2400" spc="-5" dirty="0">
                <a:latin typeface="Times New Roman" panose="02020603050405020304" pitchFamily="18" charset="0"/>
                <a:cs typeface="Times New Roman" panose="02020603050405020304" pitchFamily="18" charset="0"/>
              </a:rPr>
              <a:t>84.72 on using the Random </a:t>
            </a:r>
            <a:r>
              <a:rPr lang="en-US" sz="2400"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Forest</a:t>
            </a:r>
            <a:r>
              <a:rPr lang="en-US" sz="2400" spc="-5" dirty="0">
                <a:latin typeface="Times New Roman" panose="02020603050405020304" pitchFamily="18" charset="0"/>
                <a:cs typeface="Times New Roman" panose="02020603050405020304" pitchFamily="18" charset="0"/>
              </a:rPr>
              <a:t> Model on the </a:t>
            </a:r>
            <a:r>
              <a:rPr lang="en-US" sz="2400" spc="-10" dirty="0">
                <a:latin typeface="Times New Roman" panose="02020603050405020304" pitchFamily="18" charset="0"/>
                <a:cs typeface="Times New Roman" panose="02020603050405020304" pitchFamily="18" charset="0"/>
              </a:rPr>
              <a:t>oversampled</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data,</a:t>
            </a:r>
            <a:r>
              <a:rPr lang="en-US" sz="2400" spc="-5" dirty="0">
                <a:latin typeface="Times New Roman" panose="02020603050405020304" pitchFamily="18" charset="0"/>
                <a:cs typeface="Times New Roman" panose="02020603050405020304" pitchFamily="18" charset="0"/>
              </a:rPr>
              <a:t> using</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TF-IDF </a:t>
            </a:r>
            <a:r>
              <a:rPr lang="en-US" sz="2400" spc="-15" dirty="0">
                <a:latin typeface="Times New Roman" panose="02020603050405020304" pitchFamily="18" charset="0"/>
                <a:cs typeface="Times New Roman" panose="02020603050405020304" pitchFamily="18" charset="0"/>
              </a:rPr>
              <a:t>vectorizer</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for</a:t>
            </a:r>
            <a:r>
              <a:rPr lang="en-US" sz="2400" spc="-5" dirty="0">
                <a:latin typeface="Times New Roman" panose="02020603050405020304" pitchFamily="18" charset="0"/>
                <a:cs typeface="Times New Roman" panose="02020603050405020304" pitchFamily="18" charset="0"/>
              </a:rPr>
              <a:t> </a:t>
            </a:r>
            <a:r>
              <a:rPr lang="en-US" sz="2400" spc="-20" dirty="0">
                <a:latin typeface="Times New Roman" panose="02020603050405020304" pitchFamily="18" charset="0"/>
                <a:cs typeface="Times New Roman" panose="02020603050405020304" pitchFamily="18" charset="0"/>
              </a:rPr>
              <a:t>feature </a:t>
            </a:r>
            <a:r>
              <a:rPr lang="en-US" sz="2400" spc="-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extraction.</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Naive</a:t>
            </a:r>
            <a:r>
              <a:rPr lang="en-US" sz="2400" spc="-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Bayes</a:t>
            </a:r>
            <a:r>
              <a:rPr lang="en-US" sz="2400" spc="-5" dirty="0">
                <a:latin typeface="Times New Roman" panose="02020603050405020304" pitchFamily="18" charset="0"/>
                <a:cs typeface="Times New Roman" panose="02020603050405020304" pitchFamily="18" charset="0"/>
              </a:rPr>
              <a:t> came very close </a:t>
            </a:r>
            <a:r>
              <a:rPr lang="en-US" sz="2400" spc="-10" dirty="0">
                <a:latin typeface="Times New Roman" panose="02020603050405020304" pitchFamily="18" charset="0"/>
                <a:cs typeface="Times New Roman" panose="02020603050405020304" pitchFamily="18" charset="0"/>
              </a:rPr>
              <a:t>to</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Logistic</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Regression</a:t>
            </a:r>
            <a:r>
              <a:rPr lang="en-US" sz="2400" spc="-5" dirty="0">
                <a:latin typeface="Times New Roman" panose="02020603050405020304" pitchFamily="18" charset="0"/>
                <a:cs typeface="Times New Roman" panose="02020603050405020304" pitchFamily="18" charset="0"/>
              </a:rPr>
              <a:t> in </a:t>
            </a:r>
            <a:r>
              <a:rPr lang="en-US" sz="2400" spc="-10" dirty="0">
                <a:latin typeface="Times New Roman" panose="02020603050405020304" pitchFamily="18" charset="0"/>
                <a:cs typeface="Times New Roman" panose="02020603050405020304" pitchFamily="18" charset="0"/>
              </a:rPr>
              <a:t>terms</a:t>
            </a:r>
            <a:r>
              <a:rPr lang="en-US" sz="2400" spc="-5" dirty="0">
                <a:latin typeface="Times New Roman" panose="02020603050405020304" pitchFamily="18" charset="0"/>
                <a:cs typeface="Times New Roman" panose="02020603050405020304" pitchFamily="18" charset="0"/>
              </a:rPr>
              <a:t> of accuracy </a:t>
            </a:r>
            <a:r>
              <a:rPr lang="en-US" sz="2400" spc="-41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for</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this </a:t>
            </a:r>
            <a:r>
              <a:rPr lang="en-US" sz="2400" spc="-10" dirty="0">
                <a:latin typeface="Times New Roman" panose="02020603050405020304" pitchFamily="18" charset="0"/>
                <a:cs typeface="Times New Roman" panose="02020603050405020304" pitchFamily="18" charset="0"/>
              </a:rPr>
              <a:t>subtask.</a:t>
            </a:r>
            <a:endParaRPr lang="en-US" sz="2400" dirty="0">
              <a:latin typeface="Times New Roman" panose="02020603050405020304" pitchFamily="18" charset="0"/>
              <a:cs typeface="Times New Roman" panose="02020603050405020304" pitchFamily="18" charset="0"/>
            </a:endParaRPr>
          </a:p>
          <a:p>
            <a:pPr marL="355600" marR="5080" indent="-342900" algn="just">
              <a:lnSpc>
                <a:spcPct val="100000"/>
              </a:lnSpc>
              <a:buFont typeface="Wingdings" panose="05000000000000000000" pitchFamily="2" charset="2"/>
              <a:buChar char="Ø"/>
              <a:tabLst>
                <a:tab pos="325120" algn="l"/>
                <a:tab pos="325755" algn="l"/>
              </a:tabLst>
            </a:pPr>
            <a:r>
              <a:rPr lang="en-US" sz="2400" spc="-15" dirty="0">
                <a:latin typeface="Times New Roman" panose="02020603050405020304" pitchFamily="18" charset="0"/>
                <a:cs typeface="Times New Roman" panose="02020603050405020304" pitchFamily="18" charset="0"/>
              </a:rPr>
              <a:t>For</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subtask</a:t>
            </a:r>
            <a:r>
              <a:rPr lang="en-US" sz="2400" spc="-5" dirty="0">
                <a:latin typeface="Times New Roman" panose="02020603050405020304" pitchFamily="18" charset="0"/>
                <a:cs typeface="Times New Roman" panose="02020603050405020304" pitchFamily="18" charset="0"/>
              </a:rPr>
              <a:t> C,</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 </a:t>
            </a:r>
            <a:r>
              <a:rPr lang="en-US" sz="2400" spc="-10" dirty="0">
                <a:latin typeface="Times New Roman" panose="02020603050405020304" pitchFamily="18" charset="0"/>
                <a:cs typeface="Times New Roman" panose="02020603050405020304" pitchFamily="18" charset="0"/>
              </a:rPr>
              <a:t>training</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dataset</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was</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quite</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small. </a:t>
            </a:r>
            <a:r>
              <a:rPr lang="en-US" sz="2400" spc="-35" dirty="0">
                <a:latin typeface="Times New Roman" panose="02020603050405020304" pitchFamily="18" charset="0"/>
                <a:cs typeface="Times New Roman" panose="02020603050405020304" pitchFamily="18" charset="0"/>
              </a:rPr>
              <a:t>We</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were</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expecting</a:t>
            </a:r>
            <a:r>
              <a:rPr lang="en-US" sz="2400" spc="-5" dirty="0">
                <a:latin typeface="Times New Roman" panose="02020603050405020304" pitchFamily="18" charset="0"/>
                <a:cs typeface="Times New Roman" panose="02020603050405020304" pitchFamily="18" charset="0"/>
              </a:rPr>
              <a:t> the </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accuracy</a:t>
            </a:r>
            <a:r>
              <a:rPr lang="en-US" sz="2400" spc="1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to</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be</a:t>
            </a:r>
            <a:r>
              <a:rPr lang="en-US" sz="2400" spc="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quite</a:t>
            </a:r>
            <a:r>
              <a:rPr lang="en-US" sz="2400" spc="15"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low.</a:t>
            </a:r>
            <a:r>
              <a:rPr lang="en-US" sz="2400" spc="15"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We</a:t>
            </a:r>
            <a:r>
              <a:rPr lang="en-US" sz="2400" spc="1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found</a:t>
            </a:r>
            <a:r>
              <a:rPr lang="en-US" sz="2400" spc="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that</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a:t>
            </a:r>
            <a:r>
              <a:rPr lang="en-US" sz="2400" spc="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Naive</a:t>
            </a:r>
            <a:r>
              <a:rPr lang="en-US" sz="2400" spc="15"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Bayes</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model</a:t>
            </a:r>
            <a:r>
              <a:rPr lang="en-US" sz="2400" spc="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performed</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best</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here.</a:t>
            </a:r>
            <a:r>
              <a:rPr lang="en-US" sz="2400"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We</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trained</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using the</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original </a:t>
            </a:r>
            <a:r>
              <a:rPr lang="en-US" sz="2400" spc="-10" dirty="0">
                <a:latin typeface="Times New Roman" panose="02020603050405020304" pitchFamily="18" charset="0"/>
                <a:cs typeface="Times New Roman" panose="02020603050405020304" pitchFamily="18" charset="0"/>
              </a:rPr>
              <a:t>dataset</a:t>
            </a:r>
            <a:r>
              <a:rPr lang="en-US" sz="2400" dirty="0">
                <a:latin typeface="Times New Roman" panose="02020603050405020304" pitchFamily="18" charset="0"/>
                <a:cs typeface="Times New Roman" panose="02020603050405020304" pitchFamily="18" charset="0"/>
              </a:rPr>
              <a:t> and </a:t>
            </a:r>
            <a:r>
              <a:rPr lang="en-US" sz="2400" spc="-5" dirty="0">
                <a:latin typeface="Times New Roman" panose="02020603050405020304" pitchFamily="18" charset="0"/>
                <a:cs typeface="Times New Roman" panose="02020603050405020304" pitchFamily="18" charset="0"/>
              </a:rPr>
              <a:t>the </a:t>
            </a:r>
            <a:r>
              <a:rPr lang="en-US" sz="2400" spc="-20" dirty="0">
                <a:latin typeface="Times New Roman" panose="02020603050405020304" pitchFamily="18" charset="0"/>
                <a:cs typeface="Times New Roman" panose="02020603050405020304" pitchFamily="18" charset="0"/>
              </a:rPr>
              <a:t>feature</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extraction</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method </a:t>
            </a:r>
            <a:r>
              <a:rPr lang="en-US" sz="2400" spc="-41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was Count</a:t>
            </a:r>
            <a:r>
              <a:rPr lang="en-US" sz="2400" spc="-5"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Vectorizer.</a:t>
            </a:r>
            <a:r>
              <a:rPr lang="en-US" sz="2400" spc="-5" dirty="0">
                <a:latin typeface="Times New Roman" panose="02020603050405020304" pitchFamily="18" charset="0"/>
                <a:cs typeface="Times New Roman" panose="02020603050405020304" pitchFamily="18" charset="0"/>
              </a:rPr>
              <a:t> </a:t>
            </a:r>
            <a:r>
              <a:rPr lang="en-US" sz="2400" spc="-35" dirty="0">
                <a:latin typeface="Times New Roman" panose="02020603050405020304" pitchFamily="18" charset="0"/>
                <a:cs typeface="Times New Roman" panose="02020603050405020304" pitchFamily="18" charset="0"/>
              </a:rPr>
              <a:t>We</a:t>
            </a:r>
            <a:r>
              <a:rPr lang="en-US" sz="2400" spc="-5"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got </a:t>
            </a:r>
            <a:r>
              <a:rPr lang="en-US" sz="2400" spc="-5" dirty="0">
                <a:latin typeface="Times New Roman" panose="02020603050405020304" pitchFamily="18" charset="0"/>
                <a:cs typeface="Times New Roman" panose="02020603050405020304" pitchFamily="18" charset="0"/>
              </a:rPr>
              <a:t>the accuracy </a:t>
            </a:r>
            <a:r>
              <a:rPr lang="en-US" sz="2400" dirty="0">
                <a:latin typeface="Times New Roman" panose="02020603050405020304" pitchFamily="18" charset="0"/>
                <a:cs typeface="Times New Roman" panose="02020603050405020304" pitchFamily="18" charset="0"/>
              </a:rPr>
              <a:t>as</a:t>
            </a:r>
            <a:r>
              <a:rPr lang="en-US" sz="2400" spc="-5" dirty="0">
                <a:latin typeface="Times New Roman" panose="02020603050405020304" pitchFamily="18" charset="0"/>
                <a:cs typeface="Times New Roman" panose="02020603050405020304" pitchFamily="18" charset="0"/>
              </a:rPr>
              <a:t> 69.83..</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218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0908A-8C69-6117-6C20-FA14BEE596B0}"/>
              </a:ext>
            </a:extLst>
          </p:cNvPr>
          <p:cNvSpPr>
            <a:spLocks noGrp="1"/>
          </p:cNvSpPr>
          <p:nvPr>
            <p:ph type="title"/>
          </p:nvPr>
        </p:nvSpPr>
        <p:spPr>
          <a:xfrm>
            <a:off x="914400" y="284979"/>
            <a:ext cx="11126680" cy="1293028"/>
          </a:xfrm>
          <a:ln>
            <a:solidFill>
              <a:schemeClr val="accent2">
                <a:lumMod val="60000"/>
                <a:lumOff val="40000"/>
              </a:schemeClr>
            </a:solidFill>
          </a:ln>
        </p:spPr>
        <p:txBody>
          <a:bodyPr>
            <a:normAutofit fontScale="90000"/>
          </a:bodyPr>
          <a:lstStyle/>
          <a:p>
            <a:r>
              <a:rPr lang="en-IN" sz="4000" b="1" spc="-5" dirty="0">
                <a:solidFill>
                  <a:srgbClr val="C00000"/>
                </a:solidFill>
                <a:latin typeface="Times New Roman" panose="02020603050405020304" pitchFamily="18" charset="0"/>
                <a:cs typeface="Times New Roman" panose="02020603050405020304" pitchFamily="18" charset="0"/>
              </a:rPr>
              <a:t>SOFTWARE</a:t>
            </a:r>
            <a:r>
              <a:rPr lang="en-IN" sz="4000" b="1" spc="-10" dirty="0">
                <a:solidFill>
                  <a:srgbClr val="C00000"/>
                </a:solidFill>
                <a:latin typeface="Times New Roman" panose="02020603050405020304" pitchFamily="18" charset="0"/>
                <a:cs typeface="Times New Roman" panose="02020603050405020304" pitchFamily="18" charset="0"/>
              </a:rPr>
              <a:t> </a:t>
            </a:r>
            <a:r>
              <a:rPr lang="en-IN" sz="4000" b="1" spc="10" dirty="0">
                <a:solidFill>
                  <a:srgbClr val="C00000"/>
                </a:solidFill>
                <a:latin typeface="Times New Roman" panose="02020603050405020304" pitchFamily="18" charset="0"/>
                <a:cs typeface="Times New Roman" panose="02020603050405020304" pitchFamily="18" charset="0"/>
              </a:rPr>
              <a:t>AND</a:t>
            </a:r>
            <a:r>
              <a:rPr lang="en-IN" sz="4000" b="1" spc="-5" dirty="0">
                <a:solidFill>
                  <a:srgbClr val="C00000"/>
                </a:solidFill>
                <a:latin typeface="Times New Roman" panose="02020603050405020304" pitchFamily="18" charset="0"/>
                <a:cs typeface="Times New Roman" panose="02020603050405020304" pitchFamily="18" charset="0"/>
              </a:rPr>
              <a:t> </a:t>
            </a:r>
            <a:r>
              <a:rPr lang="en-IN" sz="4000" b="1" spc="-10" dirty="0">
                <a:solidFill>
                  <a:srgbClr val="C00000"/>
                </a:solidFill>
                <a:latin typeface="Times New Roman" panose="02020603050405020304" pitchFamily="18" charset="0"/>
                <a:cs typeface="Times New Roman" panose="02020603050405020304" pitchFamily="18" charset="0"/>
              </a:rPr>
              <a:t>HARDWARE </a:t>
            </a:r>
            <a:r>
              <a:rPr lang="en-IN" sz="4000" b="1" spc="5" dirty="0">
                <a:solidFill>
                  <a:srgbClr val="C00000"/>
                </a:solidFill>
                <a:latin typeface="Times New Roman" panose="02020603050405020304" pitchFamily="18" charset="0"/>
                <a:cs typeface="Times New Roman" panose="02020603050405020304" pitchFamily="18" charset="0"/>
              </a:rPr>
              <a:t>REQUIREMENTS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B0842D6-5FBC-2FEB-DF9C-45D5B1D811BD}"/>
              </a:ext>
            </a:extLst>
          </p:cNvPr>
          <p:cNvSpPr>
            <a:spLocks noGrp="1"/>
          </p:cNvSpPr>
          <p:nvPr>
            <p:ph idx="1"/>
          </p:nvPr>
        </p:nvSpPr>
        <p:spPr>
          <a:xfrm>
            <a:off x="719090" y="1604640"/>
            <a:ext cx="11321990" cy="4836555"/>
          </a:xfrm>
        </p:spPr>
        <p:txBody>
          <a:bodyPr numCol="2">
            <a:noAutofit/>
          </a:bodyPr>
          <a:lstStyle/>
          <a:p>
            <a:pPr marL="97155" indent="0">
              <a:lnSpc>
                <a:spcPct val="100000"/>
              </a:lnSpc>
              <a:spcBef>
                <a:spcPts val="100"/>
              </a:spcBef>
              <a:buNone/>
            </a:pPr>
            <a:endParaRPr lang="en-IN" sz="2400" b="1" spc="-10" dirty="0">
              <a:solidFill>
                <a:srgbClr val="00B0F0"/>
              </a:solidFill>
              <a:latin typeface="Times New Roman" panose="02020603050405020304" pitchFamily="18" charset="0"/>
              <a:cs typeface="Times New Roman" panose="02020603050405020304" pitchFamily="18" charset="0"/>
            </a:endParaRPr>
          </a:p>
          <a:p>
            <a:pPr marL="97155" indent="0">
              <a:lnSpc>
                <a:spcPct val="100000"/>
              </a:lnSpc>
              <a:spcBef>
                <a:spcPts val="100"/>
              </a:spcBef>
              <a:buNone/>
            </a:pPr>
            <a:r>
              <a:rPr lang="en-IN" sz="2400" b="1" spc="-10" dirty="0">
                <a:solidFill>
                  <a:srgbClr val="00B0F0"/>
                </a:solidFill>
                <a:latin typeface="Times New Roman" panose="02020603050405020304" pitchFamily="18" charset="0"/>
                <a:cs typeface="Times New Roman" panose="02020603050405020304" pitchFamily="18" charset="0"/>
              </a:rPr>
              <a:t>Software</a:t>
            </a:r>
            <a:r>
              <a:rPr lang="en-IN" sz="2400" b="1" spc="-30" dirty="0">
                <a:solidFill>
                  <a:srgbClr val="00B0F0"/>
                </a:solidFill>
                <a:latin typeface="Times New Roman" panose="02020603050405020304" pitchFamily="18" charset="0"/>
                <a:cs typeface="Times New Roman" panose="02020603050405020304" pitchFamily="18" charset="0"/>
              </a:rPr>
              <a:t> </a:t>
            </a:r>
            <a:r>
              <a:rPr lang="en-IN" sz="2400" b="1" spc="-10" dirty="0">
                <a:solidFill>
                  <a:srgbClr val="00B0F0"/>
                </a:solidFill>
                <a:latin typeface="Times New Roman" panose="02020603050405020304" pitchFamily="18" charset="0"/>
                <a:cs typeface="Times New Roman" panose="02020603050405020304" pitchFamily="18" charset="0"/>
              </a:rPr>
              <a:t>requirements</a:t>
            </a:r>
            <a:r>
              <a:rPr lang="en-IN" sz="2400" b="1" spc="-30" dirty="0">
                <a:solidFill>
                  <a:srgbClr val="00B0F0"/>
                </a:solidFill>
                <a:latin typeface="Times New Roman" panose="02020603050405020304" pitchFamily="18" charset="0"/>
                <a:cs typeface="Times New Roman" panose="02020603050405020304" pitchFamily="18" charset="0"/>
              </a:rPr>
              <a:t> </a:t>
            </a:r>
            <a:r>
              <a:rPr lang="en-IN" sz="2400" b="1" dirty="0">
                <a:solidFill>
                  <a:srgbClr val="00B0F0"/>
                </a:solidFill>
                <a:latin typeface="Times New Roman" panose="02020603050405020304" pitchFamily="18" charset="0"/>
                <a:cs typeface="Times New Roman" panose="02020603050405020304" pitchFamily="18" charset="0"/>
              </a:rPr>
              <a:t>:</a:t>
            </a:r>
            <a:endParaRPr lang="en-IN" sz="2400" dirty="0">
              <a:solidFill>
                <a:srgbClr val="00B0F0"/>
              </a:solidFill>
              <a:latin typeface="Times New Roman" panose="02020603050405020304" pitchFamily="18" charset="0"/>
              <a:cs typeface="Times New Roman" panose="02020603050405020304" pitchFamily="18" charset="0"/>
            </a:endParaRPr>
          </a:p>
          <a:p>
            <a:pPr marL="382905" indent="-285750">
              <a:lnSpc>
                <a:spcPct val="100000"/>
              </a:lnSpc>
              <a:buFont typeface="Wingdings" panose="05000000000000000000" pitchFamily="2" charset="2"/>
              <a:buChar char="Ø"/>
            </a:pPr>
            <a:r>
              <a:rPr lang="en-IN" sz="1800" spc="-10" dirty="0">
                <a:latin typeface="Times New Roman" panose="02020603050405020304" pitchFamily="18" charset="0"/>
                <a:cs typeface="Times New Roman" panose="02020603050405020304" pitchFamily="18" charset="0"/>
              </a:rPr>
              <a:t>Operating</a:t>
            </a:r>
            <a:r>
              <a:rPr lang="en-IN" sz="1800" dirty="0">
                <a:latin typeface="Times New Roman" panose="02020603050405020304" pitchFamily="18" charset="0"/>
                <a:cs typeface="Times New Roman" panose="02020603050405020304" pitchFamily="18" charset="0"/>
              </a:rPr>
              <a:t> </a:t>
            </a:r>
            <a:r>
              <a:rPr lang="en-IN" sz="1800" spc="-15" dirty="0">
                <a:latin typeface="Times New Roman" panose="02020603050405020304" pitchFamily="18" charset="0"/>
                <a:cs typeface="Times New Roman" panose="02020603050405020304" pitchFamily="18" charset="0"/>
              </a:rPr>
              <a:t>System(OS)</a:t>
            </a:r>
            <a:r>
              <a:rPr lang="en-IN" sz="180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Windows</a:t>
            </a:r>
            <a:r>
              <a:rPr lang="en-IN" sz="180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7/Windows</a:t>
            </a:r>
            <a:r>
              <a:rPr lang="en-IN" sz="180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8/Windows</a:t>
            </a:r>
            <a:r>
              <a:rPr lang="en-IN" sz="1800" spc="5"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10/Ubuntu</a:t>
            </a:r>
            <a:endParaRPr lang="en-IN" sz="1800" dirty="0">
              <a:latin typeface="Times New Roman" panose="02020603050405020304" pitchFamily="18" charset="0"/>
              <a:cs typeface="Times New Roman" panose="02020603050405020304" pitchFamily="18" charset="0"/>
            </a:endParaRPr>
          </a:p>
          <a:p>
            <a:pPr marL="382905" indent="-285750">
              <a:lnSpc>
                <a:spcPct val="100000"/>
              </a:lnSpc>
              <a:buFont typeface="Wingdings" panose="05000000000000000000" pitchFamily="2" charset="2"/>
              <a:buChar char="Ø"/>
            </a:pPr>
            <a:r>
              <a:rPr lang="en-IN" sz="1800" b="1" spc="-10" dirty="0">
                <a:latin typeface="Times New Roman" panose="02020603050405020304" pitchFamily="18" charset="0"/>
                <a:cs typeface="Times New Roman" panose="02020603050405020304" pitchFamily="18" charset="0"/>
              </a:rPr>
              <a:t>REQUIRED</a:t>
            </a:r>
            <a:r>
              <a:rPr lang="en-IN" sz="1800" b="1" spc="-25" dirty="0">
                <a:latin typeface="Times New Roman" panose="02020603050405020304" pitchFamily="18" charset="0"/>
                <a:cs typeface="Times New Roman" panose="02020603050405020304" pitchFamily="18" charset="0"/>
              </a:rPr>
              <a:t> </a:t>
            </a:r>
            <a:r>
              <a:rPr lang="en-IN" sz="1800" b="1" spc="-30" dirty="0">
                <a:latin typeface="Times New Roman" panose="02020603050405020304" pitchFamily="18" charset="0"/>
                <a:cs typeface="Times New Roman" panose="02020603050405020304" pitchFamily="18" charset="0"/>
              </a:rPr>
              <a:t>PACKAGES</a:t>
            </a:r>
            <a:r>
              <a:rPr lang="en-IN" sz="1800" b="1" spc="-2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382905" marR="55880" indent="-285750">
              <a:lnSpc>
                <a:spcPct val="100000"/>
              </a:lnSpc>
              <a:buFont typeface="Wingdings" panose="05000000000000000000" pitchFamily="2" charset="2"/>
              <a:buChar char="Ø"/>
            </a:pPr>
            <a:r>
              <a:rPr lang="en-IN" sz="1800" b="1" spc="-10" dirty="0">
                <a:latin typeface="Times New Roman" panose="02020603050405020304" pitchFamily="18" charset="0"/>
                <a:cs typeface="Times New Roman" panose="02020603050405020304" pitchFamily="18" charset="0"/>
              </a:rPr>
              <a:t>NumPy</a:t>
            </a:r>
            <a:r>
              <a:rPr lang="en-IN" sz="1800" b="1" dirty="0">
                <a:latin typeface="Times New Roman" panose="02020603050405020304" pitchFamily="18" charset="0"/>
                <a:cs typeface="Times New Roman" panose="02020603050405020304" pitchFamily="18" charset="0"/>
              </a:rPr>
              <a:t> :</a:t>
            </a:r>
            <a:r>
              <a:rPr lang="en-IN" sz="1800" b="1" spc="1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used</a:t>
            </a:r>
            <a:r>
              <a:rPr lang="en-IN" sz="1800" dirty="0">
                <a:latin typeface="Times New Roman" panose="02020603050405020304" pitchFamily="18" charset="0"/>
                <a:cs typeface="Times New Roman" panose="02020603050405020304" pitchFamily="18" charset="0"/>
              </a:rPr>
              <a:t> </a:t>
            </a:r>
            <a:r>
              <a:rPr lang="en-IN" sz="1800" spc="-15" dirty="0">
                <a:latin typeface="Times New Roman" panose="02020603050405020304" pitchFamily="18" charset="0"/>
                <a:cs typeface="Times New Roman" panose="02020603050405020304" pitchFamily="18" charset="0"/>
              </a:rPr>
              <a:t>for</a:t>
            </a:r>
            <a:r>
              <a:rPr lang="en-IN" sz="1800" dirty="0">
                <a:latin typeface="Times New Roman" panose="02020603050405020304" pitchFamily="18" charset="0"/>
                <a:cs typeface="Times New Roman" panose="02020603050405020304" pitchFamily="18" charset="0"/>
              </a:rPr>
              <a:t> </a:t>
            </a:r>
            <a:r>
              <a:rPr lang="en-IN" sz="1800" spc="-15" dirty="0">
                <a:latin typeface="Times New Roman" panose="02020603050405020304" pitchFamily="18" charset="0"/>
                <a:cs typeface="Times New Roman" panose="02020603050405020304" pitchFamily="18" charset="0"/>
              </a:rPr>
              <a:t>quicker</a:t>
            </a:r>
            <a:r>
              <a:rPr lang="en-IN" sz="180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numerical</a:t>
            </a:r>
            <a:r>
              <a:rPr lang="en-IN" sz="180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calculations</a:t>
            </a:r>
            <a:r>
              <a:rPr lang="en-IN" sz="1800" dirty="0">
                <a:latin typeface="Times New Roman" panose="02020603050405020304" pitchFamily="18" charset="0"/>
                <a:cs typeface="Times New Roman" panose="02020603050405020304" pitchFamily="18" charset="0"/>
              </a:rPr>
              <a:t> and </a:t>
            </a:r>
            <a:r>
              <a:rPr lang="en-IN" sz="1800" spc="-5" dirty="0">
                <a:latin typeface="Times New Roman" panose="02020603050405020304" pitchFamily="18" charset="0"/>
                <a:cs typeface="Times New Roman" panose="02020603050405020304" pitchFamily="18" charset="0"/>
              </a:rPr>
              <a:t>is</a:t>
            </a:r>
            <a:r>
              <a:rPr lang="en-IN" sz="180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helpful</a:t>
            </a:r>
            <a:r>
              <a:rPr lang="en-IN" sz="1800" dirty="0">
                <a:latin typeface="Times New Roman" panose="02020603050405020304" pitchFamily="18" charset="0"/>
                <a:cs typeface="Times New Roman" panose="02020603050405020304" pitchFamily="18" charset="0"/>
              </a:rPr>
              <a:t> </a:t>
            </a:r>
            <a:r>
              <a:rPr lang="en-IN" sz="1800" spc="-15" dirty="0">
                <a:latin typeface="Times New Roman" panose="02020603050405020304" pitchFamily="18" charset="0"/>
                <a:cs typeface="Times New Roman" panose="02020603050405020304" pitchFamily="18" charset="0"/>
              </a:rPr>
              <a:t>for</a:t>
            </a:r>
            <a:r>
              <a:rPr lang="en-IN" sz="180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manipulations </a:t>
            </a:r>
            <a:r>
              <a:rPr lang="en-IN" sz="1800" spc="-415"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on</a:t>
            </a:r>
            <a:r>
              <a:rPr lang="en-IN" sz="1800" spc="-1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multidimensional </a:t>
            </a:r>
            <a:r>
              <a:rPr lang="en-IN" sz="1800" spc="-15" dirty="0">
                <a:latin typeface="Times New Roman" panose="02020603050405020304" pitchFamily="18" charset="0"/>
                <a:cs typeface="Times New Roman" panose="02020603050405020304" pitchFamily="18" charset="0"/>
              </a:rPr>
              <a:t>arrays.</a:t>
            </a:r>
            <a:endParaRPr lang="en-IN" sz="1800" dirty="0">
              <a:latin typeface="Times New Roman" panose="02020603050405020304" pitchFamily="18" charset="0"/>
              <a:cs typeface="Times New Roman" panose="02020603050405020304" pitchFamily="18" charset="0"/>
            </a:endParaRPr>
          </a:p>
          <a:p>
            <a:pPr marL="382905" indent="-285750">
              <a:lnSpc>
                <a:spcPct val="100000"/>
              </a:lnSpc>
              <a:buFont typeface="Wingdings" panose="05000000000000000000" pitchFamily="2" charset="2"/>
              <a:buChar char="Ø"/>
            </a:pPr>
            <a:r>
              <a:rPr lang="en-IN" sz="1800" b="1" spc="-10" dirty="0">
                <a:latin typeface="Times New Roman" panose="02020603050405020304" pitchFamily="18" charset="0"/>
                <a:cs typeface="Times New Roman" panose="02020603050405020304" pitchFamily="18" charset="0"/>
              </a:rPr>
              <a:t>Pandas:</a:t>
            </a:r>
            <a:r>
              <a:rPr lang="en-IN" sz="1800" b="1" spc="5"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used</a:t>
            </a:r>
            <a:r>
              <a:rPr lang="en-IN" sz="1800" spc="-10" dirty="0">
                <a:latin typeface="Times New Roman" panose="02020603050405020304" pitchFamily="18" charset="0"/>
                <a:cs typeface="Times New Roman" panose="02020603050405020304" pitchFamily="18" charset="0"/>
              </a:rPr>
              <a:t> to perform </a:t>
            </a:r>
            <a:r>
              <a:rPr lang="en-IN" sz="1800" spc="-15" dirty="0">
                <a:latin typeface="Times New Roman" panose="02020603050405020304" pitchFamily="18" charset="0"/>
                <a:cs typeface="Times New Roman" panose="02020603050405020304" pitchFamily="18" charset="0"/>
              </a:rPr>
              <a:t>data</a:t>
            </a:r>
            <a:r>
              <a:rPr lang="en-IN" sz="1800" spc="-1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analysis</a:t>
            </a:r>
            <a:r>
              <a:rPr lang="en-IN" sz="1800" spc="-1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and</a:t>
            </a:r>
            <a:r>
              <a:rPr lang="en-IN" sz="1800" spc="-1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machine</a:t>
            </a:r>
            <a:r>
              <a:rPr lang="en-IN" sz="1800" spc="-1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learning</a:t>
            </a:r>
            <a:r>
              <a:rPr lang="en-IN" sz="1800" spc="-10" dirty="0">
                <a:latin typeface="Times New Roman" panose="02020603050405020304" pitchFamily="18" charset="0"/>
                <a:cs typeface="Times New Roman" panose="02020603050405020304" pitchFamily="18" charset="0"/>
              </a:rPr>
              <a:t> tasks.</a:t>
            </a:r>
            <a:endParaRPr lang="en-IN" sz="1800" dirty="0">
              <a:latin typeface="Times New Roman" panose="02020603050405020304" pitchFamily="18" charset="0"/>
              <a:cs typeface="Times New Roman" panose="02020603050405020304" pitchFamily="18" charset="0"/>
            </a:endParaRPr>
          </a:p>
          <a:p>
            <a:pPr marL="382905" marR="5080" indent="-285750">
              <a:lnSpc>
                <a:spcPct val="100000"/>
              </a:lnSpc>
              <a:buFont typeface="Wingdings" panose="05000000000000000000" pitchFamily="2" charset="2"/>
              <a:buChar char="Ø"/>
            </a:pPr>
            <a:r>
              <a:rPr lang="en-IN" sz="1800" b="1" spc="-10" dirty="0">
                <a:latin typeface="Times New Roman" panose="02020603050405020304" pitchFamily="18" charset="0"/>
                <a:cs typeface="Times New Roman" panose="02020603050405020304" pitchFamily="18" charset="0"/>
              </a:rPr>
              <a:t>Matplotlib</a:t>
            </a:r>
            <a:r>
              <a:rPr lang="en-IN" sz="1800" b="1" spc="-5"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a:t>
            </a:r>
            <a:r>
              <a:rPr lang="en-IN" sz="1800" b="1" spc="2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It</a:t>
            </a:r>
            <a:r>
              <a:rPr lang="en-IN" sz="180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is</a:t>
            </a:r>
            <a:r>
              <a:rPr lang="en-IN" sz="1800" dirty="0">
                <a:latin typeface="Times New Roman" panose="02020603050405020304" pitchFamily="18" charset="0"/>
                <a:cs typeface="Times New Roman" panose="02020603050405020304" pitchFamily="18" charset="0"/>
              </a:rPr>
              <a:t> a</a:t>
            </a:r>
            <a:r>
              <a:rPr lang="en-IN" sz="1800" spc="-5" dirty="0">
                <a:latin typeface="Times New Roman" panose="02020603050405020304" pitchFamily="18" charset="0"/>
                <a:cs typeface="Times New Roman" panose="02020603050405020304" pitchFamily="18" charset="0"/>
              </a:rPr>
              <a:t> python</a:t>
            </a:r>
            <a:r>
              <a:rPr lang="en-IN" sz="180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library</a:t>
            </a:r>
            <a:r>
              <a:rPr lang="en-IN" sz="180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used </a:t>
            </a:r>
            <a:r>
              <a:rPr lang="en-IN" sz="1800" spc="-15" dirty="0">
                <a:latin typeface="Times New Roman" panose="02020603050405020304" pitchFamily="18" charset="0"/>
                <a:cs typeface="Times New Roman" panose="02020603050405020304" pitchFamily="18" charset="0"/>
              </a:rPr>
              <a:t>for</a:t>
            </a:r>
            <a:r>
              <a:rPr lang="en-IN" sz="180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visualizations</a:t>
            </a:r>
            <a:r>
              <a:rPr lang="en-IN" sz="1800" dirty="0">
                <a:latin typeface="Times New Roman" panose="02020603050405020304" pitchFamily="18" charset="0"/>
                <a:cs typeface="Times New Roman" panose="02020603050405020304" pitchFamily="18" charset="0"/>
              </a:rPr>
              <a:t> and </a:t>
            </a:r>
            <a:r>
              <a:rPr lang="en-IN" sz="1800" spc="-10" dirty="0">
                <a:latin typeface="Times New Roman" panose="02020603050405020304" pitchFamily="18" charset="0"/>
                <a:cs typeface="Times New Roman" panose="02020603050405020304" pitchFamily="18" charset="0"/>
              </a:rPr>
              <a:t>graphical</a:t>
            </a:r>
            <a:r>
              <a:rPr lang="en-IN" sz="1800" spc="-5"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plotting. </a:t>
            </a:r>
            <a:r>
              <a:rPr lang="en-IN" sz="1800" spc="-5" dirty="0">
                <a:latin typeface="Times New Roman" panose="02020603050405020304" pitchFamily="18" charset="0"/>
                <a:cs typeface="Times New Roman" panose="02020603050405020304" pitchFamily="18" charset="0"/>
              </a:rPr>
              <a:t> </a:t>
            </a:r>
            <a:r>
              <a:rPr lang="en-IN" sz="1800" b="1" spc="-10" dirty="0">
                <a:latin typeface="Times New Roman" panose="02020603050405020304" pitchFamily="18" charset="0"/>
                <a:cs typeface="Times New Roman" panose="02020603050405020304" pitchFamily="18" charset="0"/>
              </a:rPr>
              <a:t>Scikit-learn</a:t>
            </a:r>
            <a:r>
              <a:rPr lang="en-IN" sz="1800" b="1" spc="-5"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a:t>
            </a:r>
            <a:r>
              <a:rPr lang="en-IN" sz="1800" b="1" spc="5"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It </a:t>
            </a:r>
            <a:r>
              <a:rPr lang="en-IN" sz="1800" spc="-20" dirty="0">
                <a:latin typeface="Times New Roman" panose="02020603050405020304" pitchFamily="18" charset="0"/>
                <a:cs typeface="Times New Roman" panose="02020603050405020304" pitchFamily="18" charset="0"/>
              </a:rPr>
              <a:t>makes</a:t>
            </a:r>
            <a:r>
              <a:rPr lang="en-IN" sz="180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the machine learning</a:t>
            </a:r>
            <a:r>
              <a:rPr lang="en-IN" sz="180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tasks</a:t>
            </a:r>
            <a:r>
              <a:rPr lang="en-IN" sz="1800" spc="-5" dirty="0">
                <a:latin typeface="Times New Roman" panose="02020603050405020304" pitchFamily="18" charset="0"/>
                <a:cs typeface="Times New Roman" panose="02020603050405020304" pitchFamily="18" charset="0"/>
              </a:rPr>
              <a:t> </a:t>
            </a:r>
            <a:r>
              <a:rPr lang="en-IN" sz="1800" spc="-15" dirty="0">
                <a:latin typeface="Times New Roman" panose="02020603050405020304" pitchFamily="18" charset="0"/>
                <a:cs typeface="Times New Roman" panose="02020603050405020304" pitchFamily="18" charset="0"/>
              </a:rPr>
              <a:t>easy</a:t>
            </a:r>
            <a:r>
              <a:rPr lang="en-IN" sz="1800" spc="-5"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to</a:t>
            </a:r>
            <a:r>
              <a:rPr lang="en-IN" sz="180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implement</a:t>
            </a:r>
            <a:r>
              <a:rPr lang="en-IN" sz="1800" spc="-5" dirty="0">
                <a:latin typeface="Times New Roman" panose="02020603050405020304" pitchFamily="18" charset="0"/>
                <a:cs typeface="Times New Roman" panose="02020603050405020304" pitchFamily="18" charset="0"/>
              </a:rPr>
              <a:t> by </a:t>
            </a:r>
            <a:r>
              <a:rPr lang="en-IN" sz="1800" spc="-10" dirty="0">
                <a:latin typeface="Times New Roman" panose="02020603050405020304" pitchFamily="18" charset="0"/>
                <a:cs typeface="Times New Roman" panose="02020603050405020304" pitchFamily="18" charset="0"/>
              </a:rPr>
              <a:t>providing </a:t>
            </a:r>
            <a:r>
              <a:rPr lang="en-IN" sz="1800" spc="-415"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the inbuilt </a:t>
            </a:r>
            <a:r>
              <a:rPr lang="en-IN" sz="1800" spc="-10" dirty="0">
                <a:latin typeface="Times New Roman" panose="02020603050405020304" pitchFamily="18" charset="0"/>
                <a:cs typeface="Times New Roman" panose="02020603050405020304" pitchFamily="18" charset="0"/>
              </a:rPr>
              <a:t>methods</a:t>
            </a:r>
            <a:r>
              <a:rPr lang="en-IN" sz="1800" spc="-5" dirty="0">
                <a:latin typeface="Times New Roman" panose="02020603050405020304" pitchFamily="18" charset="0"/>
                <a:cs typeface="Times New Roman" panose="02020603050405020304" pitchFamily="18" charset="0"/>
              </a:rPr>
              <a:t> </a:t>
            </a:r>
            <a:r>
              <a:rPr lang="en-IN" sz="1800" spc="-15" dirty="0">
                <a:latin typeface="Times New Roman" panose="02020603050405020304" pitchFamily="18" charset="0"/>
                <a:cs typeface="Times New Roman" panose="02020603050405020304" pitchFamily="18" charset="0"/>
              </a:rPr>
              <a:t>for</a:t>
            </a:r>
            <a:r>
              <a:rPr lang="en-IN" sz="180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every</a:t>
            </a:r>
            <a:r>
              <a:rPr lang="en-IN" sz="1800" spc="-5" dirty="0">
                <a:latin typeface="Times New Roman" panose="02020603050405020304" pitchFamily="18" charset="0"/>
                <a:cs typeface="Times New Roman" panose="02020603050405020304" pitchFamily="18" charset="0"/>
              </a:rPr>
              <a:t> ML algorithm</a:t>
            </a:r>
            <a:r>
              <a:rPr lang="en-IN" sz="1800" dirty="0">
                <a:latin typeface="Times New Roman" panose="02020603050405020304" pitchFamily="18" charset="0"/>
                <a:cs typeface="Times New Roman" panose="02020603050405020304" pitchFamily="18" charset="0"/>
              </a:rPr>
              <a:t> </a:t>
            </a:r>
            <a:r>
              <a:rPr lang="en-IN" sz="1800" spc="-5" dirty="0">
                <a:latin typeface="Times New Roman" panose="02020603050405020304" pitchFamily="18" charset="0"/>
                <a:cs typeface="Times New Roman" panose="02020603050405020304" pitchFamily="18" charset="0"/>
              </a:rPr>
              <a:t>such </a:t>
            </a:r>
            <a:r>
              <a:rPr lang="en-IN" sz="1800" dirty="0">
                <a:latin typeface="Times New Roman" panose="02020603050405020304" pitchFamily="18" charset="0"/>
                <a:cs typeface="Times New Roman" panose="02020603050405020304" pitchFamily="18" charset="0"/>
              </a:rPr>
              <a:t>as</a:t>
            </a:r>
            <a:r>
              <a:rPr lang="en-IN" sz="1800" spc="-5" dirty="0">
                <a:latin typeface="Times New Roman" panose="02020603050405020304" pitchFamily="18" charset="0"/>
                <a:cs typeface="Times New Roman" panose="02020603050405020304" pitchFamily="18" charset="0"/>
              </a:rPr>
              <a:t> decision</a:t>
            </a:r>
            <a:r>
              <a:rPr lang="en-IN" sz="1800" dirty="0">
                <a:latin typeface="Times New Roman" panose="02020603050405020304" pitchFamily="18" charset="0"/>
                <a:cs typeface="Times New Roman" panose="02020603050405020304" pitchFamily="18" charset="0"/>
              </a:rPr>
              <a:t> </a:t>
            </a:r>
            <a:r>
              <a:rPr lang="en-IN" sz="1800" spc="-10" dirty="0">
                <a:latin typeface="Times New Roman" panose="02020603050405020304" pitchFamily="18" charset="0"/>
                <a:cs typeface="Times New Roman" panose="02020603050405020304" pitchFamily="18" charset="0"/>
              </a:rPr>
              <a:t>trees, random</a:t>
            </a:r>
            <a:r>
              <a:rPr lang="en-IN" sz="1800" spc="-5" dirty="0">
                <a:latin typeface="Times New Roman" panose="02020603050405020304" pitchFamily="18" charset="0"/>
                <a:cs typeface="Times New Roman" panose="02020603050405020304" pitchFamily="18" charset="0"/>
              </a:rPr>
              <a:t> </a:t>
            </a:r>
            <a:r>
              <a:rPr lang="en-IN" sz="1800" spc="-20" dirty="0">
                <a:latin typeface="Times New Roman" panose="02020603050405020304" pitchFamily="18" charset="0"/>
                <a:cs typeface="Times New Roman" panose="02020603050405020304" pitchFamily="18" charset="0"/>
              </a:rPr>
              <a:t>forest </a:t>
            </a:r>
            <a:r>
              <a:rPr lang="en-IN" sz="1800" spc="-15" dirty="0">
                <a:latin typeface="Times New Roman" panose="02020603050405020304" pitchFamily="18" charset="0"/>
                <a:cs typeface="Times New Roman" panose="02020603050405020304" pitchFamily="18" charset="0"/>
              </a:rPr>
              <a:t> etc.</a:t>
            </a:r>
            <a:endParaRPr lang="en-IN" sz="1800" dirty="0">
              <a:latin typeface="Times New Roman" panose="02020603050405020304" pitchFamily="18" charset="0"/>
              <a:cs typeface="Times New Roman" panose="02020603050405020304" pitchFamily="18" charset="0"/>
            </a:endParaRPr>
          </a:p>
          <a:p>
            <a:pPr marL="554355" lvl="1" indent="0">
              <a:lnSpc>
                <a:spcPct val="100000"/>
              </a:lnSpc>
              <a:buNone/>
            </a:pPr>
            <a:endParaRPr lang="en-IN" sz="2200" b="1" spc="-15" dirty="0">
              <a:solidFill>
                <a:srgbClr val="00B0F0"/>
              </a:solidFill>
              <a:latin typeface="Times New Roman" panose="02020603050405020304" pitchFamily="18" charset="0"/>
              <a:cs typeface="Times New Roman" panose="02020603050405020304" pitchFamily="18" charset="0"/>
            </a:endParaRPr>
          </a:p>
          <a:p>
            <a:pPr marL="554355" lvl="1" indent="0">
              <a:lnSpc>
                <a:spcPct val="100000"/>
              </a:lnSpc>
              <a:buNone/>
            </a:pPr>
            <a:r>
              <a:rPr lang="en-IN" sz="2000" b="1" spc="-15" dirty="0">
                <a:solidFill>
                  <a:srgbClr val="00B0F0"/>
                </a:solidFill>
                <a:latin typeface="Times New Roman" panose="02020603050405020304" pitchFamily="18" charset="0"/>
                <a:cs typeface="Times New Roman" panose="02020603050405020304" pitchFamily="18" charset="0"/>
              </a:rPr>
              <a:t>Hardware</a:t>
            </a:r>
            <a:r>
              <a:rPr lang="en-IN" sz="2000" b="1" spc="-35" dirty="0">
                <a:solidFill>
                  <a:srgbClr val="00B0F0"/>
                </a:solidFill>
                <a:latin typeface="Times New Roman" panose="02020603050405020304" pitchFamily="18" charset="0"/>
                <a:cs typeface="Times New Roman" panose="02020603050405020304" pitchFamily="18" charset="0"/>
              </a:rPr>
              <a:t> </a:t>
            </a:r>
            <a:r>
              <a:rPr lang="en-IN" sz="2000" b="1" spc="-10" dirty="0">
                <a:solidFill>
                  <a:srgbClr val="00B0F0"/>
                </a:solidFill>
                <a:latin typeface="Times New Roman" panose="02020603050405020304" pitchFamily="18" charset="0"/>
                <a:cs typeface="Times New Roman" panose="02020603050405020304" pitchFamily="18" charset="0"/>
              </a:rPr>
              <a:t>requirements:</a:t>
            </a:r>
            <a:endParaRPr lang="en-IN" sz="2000" dirty="0">
              <a:solidFill>
                <a:srgbClr val="00B0F0"/>
              </a:solidFill>
              <a:latin typeface="Times New Roman" panose="02020603050405020304" pitchFamily="18" charset="0"/>
              <a:cs typeface="Times New Roman" panose="02020603050405020304" pitchFamily="18" charset="0"/>
            </a:endParaRPr>
          </a:p>
          <a:p>
            <a:pPr marL="812800" lvl="1" indent="-342900">
              <a:lnSpc>
                <a:spcPct val="100000"/>
              </a:lnSpc>
              <a:buFont typeface="Wingdings" panose="05000000000000000000" pitchFamily="2" charset="2"/>
              <a:buChar char="Ø"/>
              <a:tabLst>
                <a:tab pos="325120" algn="l"/>
                <a:tab pos="325755" algn="l"/>
              </a:tabLst>
            </a:pPr>
            <a:r>
              <a:rPr lang="en-IN" sz="2000" spc="-10" dirty="0">
                <a:latin typeface="Times New Roman" panose="02020603050405020304" pitchFamily="18" charset="0"/>
                <a:cs typeface="Times New Roman" panose="02020603050405020304" pitchFamily="18" charset="0"/>
              </a:rPr>
              <a:t>Laptop/</a:t>
            </a:r>
            <a:r>
              <a:rPr lang="en-IN" sz="2000" spc="-15" dirty="0">
                <a:latin typeface="Times New Roman" panose="02020603050405020304" pitchFamily="18" charset="0"/>
                <a:cs typeface="Times New Roman" panose="02020603050405020304" pitchFamily="18" charset="0"/>
              </a:rPr>
              <a:t> Personal</a:t>
            </a:r>
            <a:r>
              <a:rPr lang="en-IN" sz="2000" spc="-10" dirty="0">
                <a:latin typeface="Times New Roman" panose="02020603050405020304" pitchFamily="18" charset="0"/>
                <a:cs typeface="Times New Roman" panose="02020603050405020304" pitchFamily="18" charset="0"/>
              </a:rPr>
              <a:t> Computer </a:t>
            </a:r>
            <a:r>
              <a:rPr lang="en-IN" sz="2000" spc="-5" dirty="0">
                <a:latin typeface="Times New Roman" panose="02020603050405020304" pitchFamily="18" charset="0"/>
                <a:cs typeface="Times New Roman" panose="02020603050405020304" pitchFamily="18" charset="0"/>
              </a:rPr>
              <a:t>(PC)</a:t>
            </a:r>
            <a:endParaRPr lang="en-IN" sz="2000" dirty="0">
              <a:latin typeface="Times New Roman" panose="02020603050405020304" pitchFamily="18" charset="0"/>
              <a:cs typeface="Times New Roman" panose="02020603050405020304" pitchFamily="18" charset="0"/>
            </a:endParaRPr>
          </a:p>
          <a:p>
            <a:pPr marL="812800" lvl="1" indent="-342900">
              <a:lnSpc>
                <a:spcPct val="100000"/>
              </a:lnSpc>
              <a:buFont typeface="Wingdings" panose="05000000000000000000" pitchFamily="2" charset="2"/>
              <a:buChar char="Ø"/>
              <a:tabLst>
                <a:tab pos="325120" algn="l"/>
                <a:tab pos="325755" algn="l"/>
              </a:tabLst>
            </a:pPr>
            <a:r>
              <a:rPr lang="en-IN" sz="2000" spc="-10" dirty="0">
                <a:latin typeface="Times New Roman" panose="02020603050405020304" pitchFamily="18" charset="0"/>
                <a:cs typeface="Times New Roman" panose="02020603050405020304" pitchFamily="18" charset="0"/>
              </a:rPr>
              <a:t>Internet</a:t>
            </a:r>
            <a:endParaRPr lang="en-IN" sz="2000" dirty="0">
              <a:latin typeface="Times New Roman" panose="02020603050405020304" pitchFamily="18" charset="0"/>
              <a:cs typeface="Times New Roman" panose="02020603050405020304" pitchFamily="18" charset="0"/>
            </a:endParaRPr>
          </a:p>
          <a:p>
            <a:pPr marL="812800" lvl="1" indent="-342900">
              <a:lnSpc>
                <a:spcPct val="100000"/>
              </a:lnSpc>
              <a:buFont typeface="Wingdings" panose="05000000000000000000" pitchFamily="2" charset="2"/>
              <a:buChar char="Ø"/>
              <a:tabLst>
                <a:tab pos="325120" algn="l"/>
                <a:tab pos="325755" algn="l"/>
              </a:tabLst>
            </a:pPr>
            <a:r>
              <a:rPr lang="en-IN" sz="2000" spc="-10" dirty="0">
                <a:latin typeface="Times New Roman" panose="02020603050405020304" pitchFamily="18" charset="0"/>
                <a:cs typeface="Times New Roman" panose="02020603050405020304" pitchFamily="18" charset="0"/>
              </a:rPr>
              <a:t>Processor: </a:t>
            </a:r>
            <a:r>
              <a:rPr lang="en-IN" sz="2000" spc="-5" dirty="0">
                <a:latin typeface="Times New Roman" panose="02020603050405020304" pitchFamily="18" charset="0"/>
                <a:cs typeface="Times New Roman" panose="02020603050405020304" pitchFamily="18" charset="0"/>
              </a:rPr>
              <a:t>1.7</a:t>
            </a:r>
            <a:r>
              <a:rPr lang="en-IN" sz="2000" spc="-10" dirty="0">
                <a:latin typeface="Times New Roman" panose="02020603050405020304" pitchFamily="18" charset="0"/>
                <a:cs typeface="Times New Roman" panose="02020603050405020304" pitchFamily="18" charset="0"/>
              </a:rPr>
              <a:t> </a:t>
            </a:r>
            <a:r>
              <a:rPr lang="en-IN" sz="2000" spc="-5" dirty="0">
                <a:latin typeface="Times New Roman" panose="02020603050405020304" pitchFamily="18" charset="0"/>
                <a:cs typeface="Times New Roman" panose="02020603050405020304" pitchFamily="18" charset="0"/>
              </a:rPr>
              <a:t>GHz</a:t>
            </a:r>
            <a:r>
              <a:rPr lang="en-IN" sz="2000" spc="-10" dirty="0">
                <a:latin typeface="Times New Roman" panose="02020603050405020304" pitchFamily="18" charset="0"/>
                <a:cs typeface="Times New Roman" panose="02020603050405020304" pitchFamily="18" charset="0"/>
              </a:rPr>
              <a:t> Processor </a:t>
            </a:r>
            <a:r>
              <a:rPr lang="en-IN" sz="2000" dirty="0">
                <a:latin typeface="Times New Roman" panose="02020603050405020304" pitchFamily="18" charset="0"/>
                <a:cs typeface="Times New Roman" panose="02020603050405020304" pitchFamily="18" charset="0"/>
              </a:rPr>
              <a:t>and</a:t>
            </a:r>
            <a:r>
              <a:rPr lang="en-IN" sz="2000" spc="-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above</a:t>
            </a:r>
            <a:endParaRPr lang="en-IN" sz="2000" dirty="0">
              <a:latin typeface="Times New Roman" panose="02020603050405020304" pitchFamily="18" charset="0"/>
              <a:cs typeface="Times New Roman" panose="02020603050405020304" pitchFamily="18" charset="0"/>
            </a:endParaRPr>
          </a:p>
          <a:p>
            <a:pPr marL="812800" lvl="1" indent="-342900">
              <a:lnSpc>
                <a:spcPct val="100000"/>
              </a:lnSpc>
              <a:buFont typeface="Wingdings" panose="05000000000000000000" pitchFamily="2" charset="2"/>
              <a:buChar char="Ø"/>
              <a:tabLst>
                <a:tab pos="325120" algn="l"/>
                <a:tab pos="325755" algn="l"/>
              </a:tabLst>
            </a:pPr>
            <a:r>
              <a:rPr lang="en-IN" sz="2000" spc="-5" dirty="0">
                <a:latin typeface="Times New Roman" panose="02020603050405020304" pitchFamily="18" charset="0"/>
                <a:cs typeface="Times New Roman" panose="02020603050405020304" pitchFamily="18" charset="0"/>
              </a:rPr>
              <a:t>Random</a:t>
            </a:r>
            <a:r>
              <a:rPr lang="en-IN" sz="2000" spc="-15" dirty="0">
                <a:latin typeface="Times New Roman" panose="02020603050405020304" pitchFamily="18" charset="0"/>
                <a:cs typeface="Times New Roman" panose="02020603050405020304" pitchFamily="18" charset="0"/>
              </a:rPr>
              <a:t> </a:t>
            </a:r>
            <a:r>
              <a:rPr lang="en-IN" sz="2000" spc="-5" dirty="0">
                <a:latin typeface="Times New Roman" panose="02020603050405020304" pitchFamily="18" charset="0"/>
                <a:cs typeface="Times New Roman" panose="02020603050405020304" pitchFamily="18" charset="0"/>
              </a:rPr>
              <a:t>Access</a:t>
            </a:r>
            <a:r>
              <a:rPr lang="en-IN" sz="2000" spc="-10" dirty="0">
                <a:latin typeface="Times New Roman" panose="02020603050405020304" pitchFamily="18" charset="0"/>
                <a:cs typeface="Times New Roman" panose="02020603050405020304" pitchFamily="18" charset="0"/>
              </a:rPr>
              <a:t> </a:t>
            </a:r>
            <a:r>
              <a:rPr lang="en-IN" sz="2000" spc="-5" dirty="0">
                <a:latin typeface="Times New Roman" panose="02020603050405020304" pitchFamily="18" charset="0"/>
                <a:cs typeface="Times New Roman" panose="02020603050405020304" pitchFamily="18" charset="0"/>
              </a:rPr>
              <a:t>Memory</a:t>
            </a:r>
            <a:r>
              <a:rPr lang="en-IN" sz="2000" spc="-15" dirty="0">
                <a:latin typeface="Times New Roman" panose="02020603050405020304" pitchFamily="18" charset="0"/>
                <a:cs typeface="Times New Roman" panose="02020603050405020304" pitchFamily="18" charset="0"/>
              </a:rPr>
              <a:t> </a:t>
            </a:r>
            <a:r>
              <a:rPr lang="en-IN" sz="2000" spc="-5" dirty="0">
                <a:latin typeface="Times New Roman" panose="02020603050405020304" pitchFamily="18" charset="0"/>
                <a:cs typeface="Times New Roman" panose="02020603050405020304" pitchFamily="18" charset="0"/>
              </a:rPr>
              <a:t>(RAM):</a:t>
            </a:r>
            <a:r>
              <a:rPr lang="en-IN" sz="2000" spc="-1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1</a:t>
            </a:r>
            <a:r>
              <a:rPr lang="en-IN" sz="2000" spc="-15" dirty="0">
                <a:latin typeface="Times New Roman" panose="02020603050405020304" pitchFamily="18" charset="0"/>
                <a:cs typeface="Times New Roman" panose="02020603050405020304" pitchFamily="18" charset="0"/>
              </a:rPr>
              <a:t> </a:t>
            </a:r>
            <a:r>
              <a:rPr lang="en-IN" sz="2000" spc="-5" dirty="0">
                <a:latin typeface="Times New Roman" panose="02020603050405020304" pitchFamily="18" charset="0"/>
                <a:cs typeface="Times New Roman" panose="02020603050405020304" pitchFamily="18" charset="0"/>
              </a:rPr>
              <a:t>GB</a:t>
            </a:r>
            <a:r>
              <a:rPr lang="en-IN" sz="2000" spc="-10" dirty="0">
                <a:latin typeface="Times New Roman" panose="02020603050405020304" pitchFamily="18" charset="0"/>
                <a:cs typeface="Times New Roman" panose="02020603050405020304" pitchFamily="18" charset="0"/>
              </a:rPr>
              <a:t> ,Hard </a:t>
            </a:r>
            <a:r>
              <a:rPr lang="en-IN" sz="2000" spc="-5" dirty="0">
                <a:latin typeface="Times New Roman" panose="02020603050405020304" pitchFamily="18" charset="0"/>
                <a:cs typeface="Times New Roman" panose="02020603050405020304" pitchFamily="18" charset="0"/>
              </a:rPr>
              <a:t>disk:2GB</a:t>
            </a: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919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2A6B-9886-5C16-37A7-3F62E28C0044}"/>
              </a:ext>
            </a:extLst>
          </p:cNvPr>
          <p:cNvSpPr>
            <a:spLocks noGrp="1"/>
          </p:cNvSpPr>
          <p:nvPr>
            <p:ph type="title"/>
          </p:nvPr>
        </p:nvSpPr>
        <p:spPr>
          <a:xfrm>
            <a:off x="2096609" y="80792"/>
            <a:ext cx="8610600" cy="1293028"/>
          </a:xfrm>
          <a:ln>
            <a:solidFill>
              <a:schemeClr val="accent2">
                <a:lumMod val="60000"/>
                <a:lumOff val="40000"/>
              </a:schemeClr>
            </a:solidFill>
          </a:ln>
        </p:spPr>
        <p:txBody>
          <a:bodyPr>
            <a:normAutofit/>
          </a:bodyPr>
          <a:lstStyle/>
          <a:p>
            <a:pPr algn="l"/>
            <a:r>
              <a:rPr lang="en-IN" sz="3600" b="1" spc="5" dirty="0">
                <a:solidFill>
                  <a:srgbClr val="C00000"/>
                </a:solidFill>
                <a:latin typeface="Times New Roman" panose="02020603050405020304" pitchFamily="18" charset="0"/>
                <a:cs typeface="Times New Roman" panose="02020603050405020304" pitchFamily="18" charset="0"/>
              </a:rPr>
              <a:t>ARCHITECTURAL</a:t>
            </a:r>
            <a:r>
              <a:rPr lang="en-IN" sz="3600" b="1" spc="-15" dirty="0">
                <a:solidFill>
                  <a:srgbClr val="C00000"/>
                </a:solidFill>
                <a:latin typeface="Times New Roman" panose="02020603050405020304" pitchFamily="18" charset="0"/>
                <a:cs typeface="Times New Roman" panose="02020603050405020304" pitchFamily="18" charset="0"/>
              </a:rPr>
              <a:t> </a:t>
            </a:r>
            <a:r>
              <a:rPr lang="en-IN" sz="3600" b="1" spc="5" dirty="0">
                <a:solidFill>
                  <a:srgbClr val="C00000"/>
                </a:solidFill>
                <a:latin typeface="Times New Roman" panose="02020603050405020304" pitchFamily="18" charset="0"/>
                <a:cs typeface="Times New Roman" panose="02020603050405020304" pitchFamily="18" charset="0"/>
              </a:rPr>
              <a:t>DIAGRAM</a:t>
            </a:r>
            <a:endParaRPr lang="en-IN" sz="3600" b="1" dirty="0">
              <a:solidFill>
                <a:srgbClr val="C0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9AB2D78-3DFA-F83A-DAA6-5017219D2801}"/>
              </a:ext>
            </a:extLst>
          </p:cNvPr>
          <p:cNvPicPr>
            <a:picLocks noGrp="1" noChangeAspect="1"/>
          </p:cNvPicPr>
          <p:nvPr>
            <p:ph idx="1"/>
          </p:nvPr>
        </p:nvPicPr>
        <p:blipFill>
          <a:blip r:embed="rId2"/>
          <a:stretch>
            <a:fillRect/>
          </a:stretch>
        </p:blipFill>
        <p:spPr>
          <a:xfrm>
            <a:off x="763480" y="1373819"/>
            <a:ext cx="10724225" cy="5231167"/>
          </a:xfrm>
          <a:prstGeom prst="rect">
            <a:avLst/>
          </a:prstGeom>
        </p:spPr>
      </p:pic>
    </p:spTree>
    <p:extLst>
      <p:ext uri="{BB962C8B-B14F-4D97-AF65-F5344CB8AC3E}">
        <p14:creationId xmlns:p14="http://schemas.microsoft.com/office/powerpoint/2010/main" val="18303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45F1-01F0-8181-8885-20563C765185}"/>
              </a:ext>
            </a:extLst>
          </p:cNvPr>
          <p:cNvSpPr>
            <a:spLocks noGrp="1"/>
          </p:cNvSpPr>
          <p:nvPr>
            <p:ph type="title"/>
          </p:nvPr>
        </p:nvSpPr>
        <p:spPr>
          <a:xfrm>
            <a:off x="919119" y="1"/>
            <a:ext cx="10353761" cy="692458"/>
          </a:xfrm>
          <a:ln>
            <a:solidFill>
              <a:schemeClr val="accent2">
                <a:lumMod val="60000"/>
                <a:lumOff val="40000"/>
              </a:schemeClr>
            </a:solidFill>
          </a:ln>
        </p:spPr>
        <p:txBody>
          <a:bodyPr>
            <a:noAutofit/>
          </a:bodyPr>
          <a:lstStyle/>
          <a:p>
            <a:pPr algn="ctr"/>
            <a:r>
              <a:rPr lang="en-US" sz="3600" b="1" dirty="0">
                <a:solidFill>
                  <a:srgbClr val="C00000"/>
                </a:solidFill>
                <a:latin typeface="Times New Roman" panose="02020603050405020304" pitchFamily="18" charset="0"/>
                <a:cs typeface="Times New Roman" panose="02020603050405020304" pitchFamily="18" charset="0"/>
              </a:rPr>
              <a:t>Use Case Diagram</a:t>
            </a:r>
            <a:endParaRPr lang="en-IN" sz="3600" b="1" dirty="0">
              <a:solidFill>
                <a:srgbClr val="C00000"/>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ED92FA9-5580-659B-AE41-0C6625C918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9120" y="692459"/>
            <a:ext cx="10353760" cy="6044213"/>
          </a:xfrm>
        </p:spPr>
      </p:pic>
    </p:spTree>
    <p:extLst>
      <p:ext uri="{BB962C8B-B14F-4D97-AF65-F5344CB8AC3E}">
        <p14:creationId xmlns:p14="http://schemas.microsoft.com/office/powerpoint/2010/main" val="3727465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231</TotalTime>
  <Words>2458</Words>
  <Application>Microsoft Office PowerPoint</Application>
  <PresentationFormat>Widescreen</PresentationFormat>
  <Paragraphs>131</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MT</vt:lpstr>
      <vt:lpstr>Calibri</vt:lpstr>
      <vt:lpstr>Gill Sans MT</vt:lpstr>
      <vt:lpstr>Times New Roman</vt:lpstr>
      <vt:lpstr>Wingdings</vt:lpstr>
      <vt:lpstr>Parcel</vt:lpstr>
      <vt:lpstr>    VIDYA JYOTHI INSTITUTE OF TECHNOLOGY</vt:lpstr>
      <vt:lpstr>PowerPoint Presentation</vt:lpstr>
      <vt:lpstr>EXISTING SYSTEM VS PROPOSED</vt:lpstr>
      <vt:lpstr>EXISTING SYSTEM VS PROPOSED</vt:lpstr>
      <vt:lpstr>PROPOSED PROJECT OBJECTIVES</vt:lpstr>
      <vt:lpstr>PROPOSED PROJECT OUTCOMES</vt:lpstr>
      <vt:lpstr>SOFTWARE AND HARDWARE REQUIREMENTS</vt:lpstr>
      <vt:lpstr>ARCHITECTURAL DIAGRAM</vt:lpstr>
      <vt:lpstr>Use Case Diagram</vt:lpstr>
      <vt:lpstr>Activity Diagram</vt:lpstr>
      <vt:lpstr>Sequence DIAGRAM</vt:lpstr>
      <vt:lpstr>PROPOSED METHODS AND ALGORITHMS</vt:lpstr>
      <vt:lpstr>PROPOSED METHODS AND ALGORITHMS</vt:lpstr>
      <vt:lpstr>PROPOSED METHODS AND ALGORITHMS</vt:lpstr>
      <vt:lpstr>PROPOSED METHODS AND ALGORITHMS</vt:lpstr>
      <vt:lpstr>PROPOSED METHODS AND ALGORITHMS</vt:lpstr>
      <vt:lpstr>TEST CASES</vt:lpstr>
      <vt:lpstr>TEST CASES  </vt:lpstr>
      <vt:lpstr>OUTPUT SCREENS</vt:lpstr>
      <vt:lpstr>OUTPUT SCREENS</vt:lpstr>
      <vt:lpstr>OUTPUT SCREENS</vt:lpstr>
      <vt:lpstr>OUTPUT SCREENS</vt:lpstr>
      <vt:lpstr>RESULT ANALYSIS</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VIDYA JYOTHI INSTITUTE OF TECHNOLOGY</dc:title>
  <dc:creator>vamshi krishna</dc:creator>
  <cp:lastModifiedBy>vamshi krishna</cp:lastModifiedBy>
  <cp:revision>13</cp:revision>
  <dcterms:created xsi:type="dcterms:W3CDTF">2023-02-24T05:03:16Z</dcterms:created>
  <dcterms:modified xsi:type="dcterms:W3CDTF">2023-03-23T08:55:36Z</dcterms:modified>
</cp:coreProperties>
</file>