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Playfair Display"/>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524485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785080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5962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9015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Hamza</a:t>
            </a:r>
          </a:p>
        </p:txBody>
      </p:sp>
    </p:spTree>
    <p:extLst>
      <p:ext uri="{BB962C8B-B14F-4D97-AF65-F5344CB8AC3E}">
        <p14:creationId xmlns:p14="http://schemas.microsoft.com/office/powerpoint/2010/main" val="4142679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Andrew</a:t>
            </a:r>
          </a:p>
        </p:txBody>
      </p:sp>
    </p:spTree>
    <p:extLst>
      <p:ext uri="{BB962C8B-B14F-4D97-AF65-F5344CB8AC3E}">
        <p14:creationId xmlns:p14="http://schemas.microsoft.com/office/powerpoint/2010/main" val="33889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Hamza</a:t>
            </a:r>
          </a:p>
        </p:txBody>
      </p:sp>
    </p:spTree>
    <p:extLst>
      <p:ext uri="{BB962C8B-B14F-4D97-AF65-F5344CB8AC3E}">
        <p14:creationId xmlns:p14="http://schemas.microsoft.com/office/powerpoint/2010/main" val="2228791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Andrew</a:t>
            </a:r>
          </a:p>
        </p:txBody>
      </p:sp>
    </p:spTree>
    <p:extLst>
      <p:ext uri="{BB962C8B-B14F-4D97-AF65-F5344CB8AC3E}">
        <p14:creationId xmlns:p14="http://schemas.microsoft.com/office/powerpoint/2010/main" val="80820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Hamza</a:t>
            </a:r>
          </a:p>
        </p:txBody>
      </p:sp>
    </p:spTree>
    <p:extLst>
      <p:ext uri="{BB962C8B-B14F-4D97-AF65-F5344CB8AC3E}">
        <p14:creationId xmlns:p14="http://schemas.microsoft.com/office/powerpoint/2010/main" val="74264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Andrew</a:t>
            </a:r>
          </a:p>
        </p:txBody>
      </p:sp>
    </p:spTree>
    <p:extLst>
      <p:ext uri="{BB962C8B-B14F-4D97-AF65-F5344CB8AC3E}">
        <p14:creationId xmlns:p14="http://schemas.microsoft.com/office/powerpoint/2010/main" val="2602185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Hamza</a:t>
            </a:r>
          </a:p>
        </p:txBody>
      </p:sp>
    </p:spTree>
    <p:extLst>
      <p:ext uri="{BB962C8B-B14F-4D97-AF65-F5344CB8AC3E}">
        <p14:creationId xmlns:p14="http://schemas.microsoft.com/office/powerpoint/2010/main" val="344142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Andrew</a:t>
            </a:r>
          </a:p>
        </p:txBody>
      </p:sp>
    </p:spTree>
    <p:extLst>
      <p:ext uri="{BB962C8B-B14F-4D97-AF65-F5344CB8AC3E}">
        <p14:creationId xmlns:p14="http://schemas.microsoft.com/office/powerpoint/2010/main" val="3974744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096250" y="1627200"/>
            <a:ext cx="2951400" cy="1584300"/>
          </a:xfrm>
          <a:prstGeom prst="rect">
            <a:avLst/>
          </a:prstGeom>
        </p:spPr>
        <p:txBody>
          <a:bodyPr lIns="91425" tIns="91425" rIns="91425" bIns="91425" anchor="ctr" anchorCtr="0"/>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2" y="3266930"/>
            <a:ext cx="2951400" cy="701400"/>
          </a:xfrm>
          <a:prstGeom prst="rect">
            <a:avLst/>
          </a:prstGeom>
        </p:spPr>
        <p:txBody>
          <a:bodyPr lIns="91425" tIns="91425" rIns="91425" bIns="91425" anchor="b" anchorCtr="0"/>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1" name="Shape 51"/>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200"/>
          </a:xfrm>
          <a:prstGeom prst="rect">
            <a:avLst/>
          </a:prstGeom>
        </p:spPr>
        <p:txBody>
          <a:bodyPr lIns="91425" tIns="91425" rIns="91425" bIns="91425" anchor="ctr" anchorCtr="0"/>
          <a:lstStyle>
            <a:lvl1pPr lvl="0" algn="ctr">
              <a:spcBef>
                <a:spcPts val="0"/>
              </a:spcBef>
              <a:buClr>
                <a:schemeClr val="lt1"/>
              </a:buClr>
              <a:buSzPct val="100000"/>
              <a:buFont typeface="Lato"/>
              <a:defRPr sz="4800" b="0">
                <a:solidFill>
                  <a:schemeClr val="lt1"/>
                </a:solidFill>
                <a:latin typeface="Lato"/>
                <a:ea typeface="Lato"/>
                <a:cs typeface="Lato"/>
                <a:sym typeface="Lato"/>
              </a:defRPr>
            </a:lvl1pPr>
            <a:lvl2pPr lvl="1" algn="ctr">
              <a:spcBef>
                <a:spcPts val="0"/>
              </a:spcBef>
              <a:buClr>
                <a:schemeClr val="lt1"/>
              </a:buClr>
              <a:buSzPct val="100000"/>
              <a:buFont typeface="Lato"/>
              <a:defRPr sz="4800" b="0">
                <a:solidFill>
                  <a:schemeClr val="lt1"/>
                </a:solidFill>
                <a:latin typeface="Lato"/>
                <a:ea typeface="Lato"/>
                <a:cs typeface="Lato"/>
                <a:sym typeface="Lato"/>
              </a:defRPr>
            </a:lvl2pPr>
            <a:lvl3pPr lvl="2" algn="ctr">
              <a:spcBef>
                <a:spcPts val="0"/>
              </a:spcBef>
              <a:buClr>
                <a:schemeClr val="lt1"/>
              </a:buClr>
              <a:buSzPct val="100000"/>
              <a:buFont typeface="Lato"/>
              <a:defRPr sz="4800" b="0">
                <a:solidFill>
                  <a:schemeClr val="lt1"/>
                </a:solidFill>
                <a:latin typeface="Lato"/>
                <a:ea typeface="Lato"/>
                <a:cs typeface="Lato"/>
                <a:sym typeface="Lato"/>
              </a:defRPr>
            </a:lvl3pPr>
            <a:lvl4pPr lvl="3" algn="ctr">
              <a:spcBef>
                <a:spcPts val="0"/>
              </a:spcBef>
              <a:buClr>
                <a:schemeClr val="lt1"/>
              </a:buClr>
              <a:buSzPct val="100000"/>
              <a:buFont typeface="Lato"/>
              <a:defRPr sz="4800" b="0">
                <a:solidFill>
                  <a:schemeClr val="lt1"/>
                </a:solidFill>
                <a:latin typeface="Lato"/>
                <a:ea typeface="Lato"/>
                <a:cs typeface="Lato"/>
                <a:sym typeface="Lato"/>
              </a:defRPr>
            </a:lvl4pPr>
            <a:lvl5pPr lvl="4" algn="ctr">
              <a:spcBef>
                <a:spcPts val="0"/>
              </a:spcBef>
              <a:buClr>
                <a:schemeClr val="lt1"/>
              </a:buClr>
              <a:buSzPct val="100000"/>
              <a:buFont typeface="Lato"/>
              <a:defRPr sz="4800" b="0">
                <a:solidFill>
                  <a:schemeClr val="lt1"/>
                </a:solidFill>
                <a:latin typeface="Lato"/>
                <a:ea typeface="Lato"/>
                <a:cs typeface="Lato"/>
                <a:sym typeface="Lato"/>
              </a:defRPr>
            </a:lvl5pPr>
            <a:lvl6pPr lvl="5" algn="ctr">
              <a:spcBef>
                <a:spcPts val="0"/>
              </a:spcBef>
              <a:buClr>
                <a:schemeClr val="lt1"/>
              </a:buClr>
              <a:buSzPct val="100000"/>
              <a:buFont typeface="Lato"/>
              <a:defRPr sz="4800" b="0">
                <a:solidFill>
                  <a:schemeClr val="lt1"/>
                </a:solidFill>
                <a:latin typeface="Lato"/>
                <a:ea typeface="Lato"/>
                <a:cs typeface="Lato"/>
                <a:sym typeface="Lato"/>
              </a:defRPr>
            </a:lvl6pPr>
            <a:lvl7pPr lvl="6" algn="ctr">
              <a:spcBef>
                <a:spcPts val="0"/>
              </a:spcBef>
              <a:buClr>
                <a:schemeClr val="lt1"/>
              </a:buClr>
              <a:buSzPct val="100000"/>
              <a:buFont typeface="Lato"/>
              <a:defRPr sz="4800" b="0">
                <a:solidFill>
                  <a:schemeClr val="lt1"/>
                </a:solidFill>
                <a:latin typeface="Lato"/>
                <a:ea typeface="Lato"/>
                <a:cs typeface="Lato"/>
                <a:sym typeface="Lato"/>
              </a:defRPr>
            </a:lvl7pPr>
            <a:lvl8pPr lvl="7" algn="ctr">
              <a:spcBef>
                <a:spcPts val="0"/>
              </a:spcBef>
              <a:buClr>
                <a:schemeClr val="lt1"/>
              </a:buClr>
              <a:buSzPct val="100000"/>
              <a:buFont typeface="Lato"/>
              <a:defRPr sz="4800" b="0">
                <a:solidFill>
                  <a:schemeClr val="lt1"/>
                </a:solidFill>
                <a:latin typeface="Lato"/>
                <a:ea typeface="Lato"/>
                <a:cs typeface="Lato"/>
                <a:sym typeface="Lato"/>
              </a:defRPr>
            </a:lvl8pPr>
            <a:lvl9pPr lvl="8" algn="ctr">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1" name="Shape 41"/>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096250" y="1627200"/>
            <a:ext cx="2951400" cy="1584300"/>
          </a:xfrm>
          <a:prstGeom prst="rect">
            <a:avLst/>
          </a:prstGeom>
        </p:spPr>
        <p:txBody>
          <a:bodyPr lIns="91425" tIns="91425" rIns="91425" bIns="91425" anchor="ctr" anchorCtr="0">
            <a:noAutofit/>
          </a:bodyPr>
          <a:lstStyle/>
          <a:p>
            <a:pPr lvl="0">
              <a:spcBef>
                <a:spcPts val="0"/>
              </a:spcBef>
              <a:buNone/>
            </a:pPr>
            <a:r>
              <a:rPr lang="en"/>
              <a:t>AprioriHybrid</a:t>
            </a:r>
          </a:p>
        </p:txBody>
      </p:sp>
      <p:sp>
        <p:nvSpPr>
          <p:cNvPr id="60" name="Shape 60"/>
          <p:cNvSpPr txBox="1">
            <a:spLocks noGrp="1"/>
          </p:cNvSpPr>
          <p:nvPr>
            <p:ph type="subTitle" idx="1"/>
          </p:nvPr>
        </p:nvSpPr>
        <p:spPr>
          <a:xfrm>
            <a:off x="3096362" y="3266930"/>
            <a:ext cx="2951400" cy="701400"/>
          </a:xfrm>
          <a:prstGeom prst="rect">
            <a:avLst/>
          </a:prstGeom>
        </p:spPr>
        <p:txBody>
          <a:bodyPr lIns="91425" tIns="91425" rIns="91425" bIns="91425" anchor="b" anchorCtr="0">
            <a:noAutofit/>
          </a:bodyPr>
          <a:lstStyle/>
          <a:p>
            <a:pPr lvl="0">
              <a:spcBef>
                <a:spcPts val="0"/>
              </a:spcBef>
              <a:buNone/>
            </a:pPr>
            <a:r>
              <a:rPr lang="en"/>
              <a:t>Finding association rules with limited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Implementation</a:t>
            </a:r>
          </a:p>
        </p:txBody>
      </p:sp>
      <p:sp>
        <p:nvSpPr>
          <p:cNvPr id="115" name="Shape 11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spcAft>
                <a:spcPts val="1000"/>
              </a:spcAft>
              <a:buChar char="-"/>
            </a:pPr>
            <a:r>
              <a:rPr lang="en"/>
              <a:t>Each of the 3 algorithms is developed in python 2.7. Python will be used due to ease of development and the languages dictionary/list implementations (very easy to create and modify). </a:t>
            </a:r>
          </a:p>
          <a:p>
            <a:pPr marL="457200" lvl="0" indent="-228600">
              <a:spcBef>
                <a:spcPts val="0"/>
              </a:spcBef>
              <a:spcAft>
                <a:spcPts val="1000"/>
              </a:spcAft>
              <a:buChar char="-"/>
            </a:pPr>
            <a:r>
              <a:rPr lang="en"/>
              <a:t>The environment that runs the algorithm solutions will be bluenose.</a:t>
            </a:r>
          </a:p>
          <a:p>
            <a:pPr marL="457200" lvl="0" indent="-228600">
              <a:spcBef>
                <a:spcPts val="0"/>
              </a:spcBef>
              <a:spcAft>
                <a:spcPts val="1000"/>
              </a:spcAft>
              <a:buChar char="-"/>
            </a:pPr>
            <a:r>
              <a:rPr lang="en"/>
              <a:t>Each algorithms program will be run on different levels of memory constraints using the ‘ulimit -v’ command. This command reduces the amount of virtual memory available to the users session.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Contributions</a:t>
            </a:r>
          </a:p>
        </p:txBody>
      </p:sp>
      <p:sp>
        <p:nvSpPr>
          <p:cNvPr id="121" name="Shape 12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a:p>
            <a:pPr lvl="0">
              <a:spcBef>
                <a:spcPts val="0"/>
              </a:spcBef>
              <a:buNone/>
            </a:pPr>
            <a:endParaRPr/>
          </a:p>
          <a:p>
            <a:pPr lvl="0">
              <a:spcBef>
                <a:spcPts val="0"/>
              </a:spcBef>
              <a:buNone/>
            </a:pPr>
            <a:r>
              <a:rPr lang="en"/>
              <a:t>Once complete, the project’s work will be evenly distributed by Andrew and Hamza with both working on each section of the project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Project Details</a:t>
            </a:r>
          </a:p>
        </p:txBody>
      </p:sp>
      <p:sp>
        <p:nvSpPr>
          <p:cNvPr id="66" name="Shape 6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spcAft>
                <a:spcPts val="1000"/>
              </a:spcAft>
              <a:buChar char="-"/>
            </a:pPr>
            <a:r>
              <a:rPr lang="en"/>
              <a:t>The paper “Fast Algorithms for Mining Association Rules” by Rakesh Agrawal and Ramakrishnan Srikant (1994), attempts to offer better solutions for mining association rules by introducing two slightly different Apriori methods as replacement to the SETM and AIS algorithms.</a:t>
            </a:r>
          </a:p>
          <a:p>
            <a:pPr marL="457200" lvl="0" indent="-228600">
              <a:spcBef>
                <a:spcPts val="0"/>
              </a:spcBef>
              <a:spcAft>
                <a:spcPts val="1000"/>
              </a:spcAft>
              <a:buChar char="-"/>
            </a:pPr>
            <a:r>
              <a:rPr lang="en"/>
              <a:t>In addition to showing that the Apriori and AprioriTid algo</a:t>
            </a:r>
            <a:r>
              <a:rPr lang="en">
                <a:solidFill>
                  <a:srgbClr val="666666"/>
                </a:solidFill>
              </a:rPr>
              <a:t>rithms outperform the other two methods, they show how the best features of the two proposed algorithms can be combined into a hybrid algorithm, the AprioriHybrid algorithm. The AprioriHybrid algorithm seems to be faster than both algorithms Agrawal and Srikant offer in the paper according to comparison of completion time given a minimum support. </a:t>
            </a:r>
          </a:p>
          <a:p>
            <a:pPr lvl="0">
              <a:spcBef>
                <a:spcPts val="0"/>
              </a:spcBef>
              <a:buNone/>
            </a:pPr>
            <a:endParaRPr/>
          </a:p>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Objectives</a:t>
            </a:r>
          </a:p>
          <a:p>
            <a:pPr lvl="0">
              <a:spcBef>
                <a:spcPts val="0"/>
              </a:spcBef>
              <a:buNone/>
            </a:pPr>
            <a:endParaRPr/>
          </a:p>
        </p:txBody>
      </p:sp>
      <p:sp>
        <p:nvSpPr>
          <p:cNvPr id="72" name="Shape 7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1000"/>
              </a:spcAft>
              <a:buChar char="-"/>
            </a:pPr>
            <a:r>
              <a:rPr lang="en"/>
              <a:t>Find rules that will predict the occurrence of an item based on the occurrences of the other items in the list of transactions. </a:t>
            </a:r>
          </a:p>
          <a:p>
            <a:pPr marL="457200" lvl="0" indent="-228600" rtl="0">
              <a:spcBef>
                <a:spcPts val="0"/>
              </a:spcBef>
              <a:spcAft>
                <a:spcPts val="1000"/>
              </a:spcAft>
              <a:buChar char="-"/>
            </a:pPr>
            <a:r>
              <a:rPr lang="en"/>
              <a:t>Minimize the the computation time for generating the association rules used for prediction using AprioriHybrid given limited memory resources.</a:t>
            </a:r>
          </a:p>
          <a:p>
            <a:pPr marL="457200" lvl="0" indent="-228600">
              <a:spcBef>
                <a:spcPts val="0"/>
              </a:spcBef>
              <a:spcAft>
                <a:spcPts val="1000"/>
              </a:spcAft>
              <a:buChar char="-"/>
            </a:pPr>
            <a:r>
              <a:rPr lang="en"/>
              <a:t>Show that our implementation of AprioriHybrid would results in a better runtime speed than  the Apriori and AprioriTid algorithms described in the paper.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Apriori </a:t>
            </a:r>
          </a:p>
        </p:txBody>
      </p:sp>
      <p:sp>
        <p:nvSpPr>
          <p:cNvPr id="78" name="Shape 7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1000"/>
              </a:spcAft>
              <a:buChar char="-"/>
            </a:pPr>
            <a:r>
              <a:rPr lang="en"/>
              <a:t>In the Apriori algorithm, candidate itemsets are generated using only the frequent itemsets of the previous pass without considering the transactions in the database.</a:t>
            </a:r>
          </a:p>
          <a:p>
            <a:pPr marL="457200" lvl="0" indent="-228600" rtl="0">
              <a:spcBef>
                <a:spcPts val="0"/>
              </a:spcBef>
              <a:spcAft>
                <a:spcPts val="1000"/>
              </a:spcAft>
              <a:buChar char="-"/>
            </a:pPr>
            <a:r>
              <a:rPr lang="en"/>
              <a:t>The frequent itemset of the previous pass is joined with itself to generate all itemsets with size greater than 1.</a:t>
            </a:r>
          </a:p>
          <a:p>
            <a:pPr marL="457200" lvl="0" indent="-228600">
              <a:spcBef>
                <a:spcPts val="0"/>
              </a:spcBef>
              <a:spcAft>
                <a:spcPts val="1000"/>
              </a:spcAft>
              <a:buChar char="-"/>
            </a:pPr>
            <a:r>
              <a:rPr lang="en"/>
              <a:t>Finally, each generated itemset that has a subset which is not frequent is deleted. The remaining itemsets are the candidate itemsets.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AprioriTid</a:t>
            </a:r>
          </a:p>
        </p:txBody>
      </p:sp>
      <p:sp>
        <p:nvSpPr>
          <p:cNvPr id="84" name="Shape 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1000"/>
              </a:spcAft>
              <a:buChar char="-"/>
            </a:pPr>
            <a:r>
              <a:rPr lang="en"/>
              <a:t>In the AprioriTid algorithm, candidate itemsets are generated in the same manner as in the Apriori algorithm.</a:t>
            </a:r>
          </a:p>
          <a:p>
            <a:pPr marL="457200" lvl="0" indent="-228600" rtl="0">
              <a:spcBef>
                <a:spcPts val="0"/>
              </a:spcBef>
              <a:spcAft>
                <a:spcPts val="1000"/>
              </a:spcAft>
              <a:buChar char="-"/>
            </a:pPr>
            <a:r>
              <a:rPr lang="en"/>
              <a:t>However, it does not use the database for counting the support of candidate itemsets after the first pass.</a:t>
            </a:r>
          </a:p>
          <a:p>
            <a:pPr marL="457200" lvl="0" indent="-228600">
              <a:spcBef>
                <a:spcPts val="0"/>
              </a:spcBef>
              <a:spcAft>
                <a:spcPts val="1000"/>
              </a:spcAft>
              <a:buChar char="-"/>
            </a:pPr>
            <a:r>
              <a:rPr lang="en"/>
              <a:t>Another set C’ is generated, of which each member has the TID of each transaction and the frequent itemsets present in this transaction. This set is then used to count the support of each candidate itemset.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AprioriHybrid</a:t>
            </a:r>
          </a:p>
        </p:txBody>
      </p:sp>
      <p:sp>
        <p:nvSpPr>
          <p:cNvPr id="90" name="Shape 9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spcAft>
                <a:spcPts val="1000"/>
              </a:spcAft>
              <a:buChar char="-"/>
            </a:pPr>
            <a:r>
              <a:rPr lang="en" dirty="0"/>
              <a:t>AprioriHybrid is a combination of both the Apriori and AprioriTid algorithms. It functions by using Apriori when there is insufficient memory to hold all tuples that have the minimum support required. </a:t>
            </a:r>
          </a:p>
          <a:p>
            <a:pPr marL="457200" lvl="0" indent="-228600">
              <a:spcBef>
                <a:spcPts val="0"/>
              </a:spcBef>
              <a:spcAft>
                <a:spcPts val="1000"/>
              </a:spcAft>
              <a:buChar char="-"/>
            </a:pPr>
            <a:r>
              <a:rPr lang="en" dirty="0"/>
              <a:t>When the amount of tuples is inevitable reduced by the apriori generation, the memory will eventually be able to handle the load. </a:t>
            </a:r>
          </a:p>
          <a:p>
            <a:pPr marL="457200" lvl="0" indent="-228600">
              <a:spcBef>
                <a:spcPts val="0"/>
              </a:spcBef>
              <a:spcAft>
                <a:spcPts val="1000"/>
              </a:spcAft>
              <a:buChar char="-"/>
            </a:pPr>
            <a:r>
              <a:rPr lang="en" dirty="0"/>
              <a:t>When this occurs we can make the switch from the Apriori algorithm to the AprioriTid algorithm. </a:t>
            </a:r>
          </a:p>
          <a:p>
            <a:pPr marL="457200" lvl="0" indent="-228600">
              <a:spcBef>
                <a:spcPts val="1000"/>
              </a:spcBef>
              <a:spcAft>
                <a:spcPts val="1000"/>
              </a:spcAft>
              <a:buChar char="-"/>
            </a:pPr>
            <a:r>
              <a:rPr lang="en" dirty="0"/>
              <a:t>Given large sets or insufficient memory, </a:t>
            </a:r>
            <a:r>
              <a:rPr lang="en" dirty="0" smtClean="0"/>
              <a:t>the </a:t>
            </a:r>
            <a:r>
              <a:rPr lang="en" dirty="0"/>
              <a:t>algorithm will run faster than both algorithms above.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Evaluation</a:t>
            </a:r>
          </a:p>
        </p:txBody>
      </p:sp>
      <p:sp>
        <p:nvSpPr>
          <p:cNvPr id="96" name="Shape 9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1000"/>
              </a:spcAft>
              <a:buChar char="-"/>
            </a:pPr>
            <a:r>
              <a:rPr lang="en"/>
              <a:t>To compare the results we need a sufficiently large database, or sufficiently small memory allocation for the programs. </a:t>
            </a:r>
          </a:p>
          <a:p>
            <a:pPr marL="457200" lvl="0" indent="-228600" rtl="0">
              <a:spcBef>
                <a:spcPts val="0"/>
              </a:spcBef>
              <a:spcAft>
                <a:spcPts val="1000"/>
              </a:spcAft>
              <a:buChar char="-"/>
            </a:pPr>
            <a:r>
              <a:rPr lang="en"/>
              <a:t>The paper was written in 1994, meaning total memory available would have been much smaller compared to what we have today. </a:t>
            </a:r>
          </a:p>
          <a:p>
            <a:pPr marL="457200" lvl="0" indent="-228600" rtl="0">
              <a:spcBef>
                <a:spcPts val="0"/>
              </a:spcBef>
              <a:spcAft>
                <a:spcPts val="1000"/>
              </a:spcAft>
              <a:buChar char="-"/>
            </a:pPr>
            <a:r>
              <a:rPr lang="en"/>
              <a:t>Finding a sufficiently large dataset to fill a large amount of RAM is a difficult task compared to limiting total amount of RAM available to a program.</a:t>
            </a:r>
          </a:p>
          <a:p>
            <a:pPr marL="457200" lvl="0" indent="-228600" rtl="0">
              <a:spcBef>
                <a:spcPts val="0"/>
              </a:spcBef>
              <a:spcAft>
                <a:spcPts val="1000"/>
              </a:spcAft>
              <a:buChar char="-"/>
            </a:pPr>
            <a:r>
              <a:rPr lang="en"/>
              <a:t>Limiting memory resource will be necessary for testing the programs.</a:t>
            </a:r>
          </a:p>
          <a:p>
            <a:pPr marL="457200" lvl="0" indent="-228600" rtl="0">
              <a:spcBef>
                <a:spcPts val="0"/>
              </a:spcBef>
              <a:spcAft>
                <a:spcPts val="1000"/>
              </a:spcAft>
              <a:buChar char="-"/>
            </a:pPr>
            <a:r>
              <a:rPr lang="en"/>
              <a:t>Once a limit is set, checking the amount of time it takes to complete an iteration over the data (there will be multiple passes) will give an idea of the details behind the execution for each 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Dataset</a:t>
            </a:r>
          </a:p>
        </p:txBody>
      </p:sp>
      <p:sp>
        <p:nvSpPr>
          <p:cNvPr id="102" name="Shape 10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spcAft>
                <a:spcPts val="1000"/>
              </a:spcAft>
              <a:buChar char="-"/>
            </a:pPr>
            <a:r>
              <a:rPr lang="en"/>
              <a:t>The dataset is a csv file containing approximately 1000 tuples with 32 attributes surrounding the details of a student's life and drinking habits. </a:t>
            </a:r>
          </a:p>
          <a:p>
            <a:pPr marL="457200" lvl="0" indent="-228600">
              <a:spcBef>
                <a:spcPts val="0"/>
              </a:spcBef>
              <a:spcAft>
                <a:spcPts val="1000"/>
              </a:spcAft>
              <a:buChar char="-"/>
            </a:pPr>
            <a:r>
              <a:rPr lang="en"/>
              <a:t>The attributes include things such as the students school, time spent studying, reason for attending school, weekend alcohol consumption, etc.</a:t>
            </a:r>
          </a:p>
          <a:p>
            <a:pPr marL="457200" lvl="0" indent="-228600">
              <a:spcBef>
                <a:spcPts val="0"/>
              </a:spcBef>
              <a:spcAft>
                <a:spcPts val="1000"/>
              </a:spcAft>
              <a:buChar char="-"/>
            </a:pPr>
            <a:r>
              <a:rPr lang="en"/>
              <a:t>For Apriori-based algorithms, this data set seemed appropriate due to the useful rules that could be generated from it.</a:t>
            </a:r>
          </a:p>
          <a:p>
            <a:pPr marL="457200" lvl="0" indent="-228600" rtl="0">
              <a:spcBef>
                <a:spcPts val="0"/>
              </a:spcBef>
              <a:spcAft>
                <a:spcPts val="1000"/>
              </a:spcAft>
              <a:buChar char="-"/>
            </a:pPr>
            <a:r>
              <a:rPr lang="en"/>
              <a:t>The datasets size would be too small if we were not controlling the amount of memory available to the program.</a:t>
            </a:r>
          </a:p>
          <a:p>
            <a:pPr lvl="0">
              <a:spcBef>
                <a:spcPts val="0"/>
              </a:spcBef>
              <a:buNone/>
            </a:pPr>
            <a:r>
              <a:rPr lang="en"/>
              <a:t>Dataset can be found at : https://archive.ics.uci.edu/ml/datasets/STUDENT+ALCOHOL+CONSUMPTION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11700" y="391350"/>
            <a:ext cx="8520600" cy="626100"/>
          </a:xfrm>
          <a:prstGeom prst="rect">
            <a:avLst/>
          </a:prstGeom>
        </p:spPr>
        <p:txBody>
          <a:bodyPr lIns="91425" tIns="91425" rIns="91425" bIns="91425" anchor="t" anchorCtr="0">
            <a:noAutofit/>
          </a:bodyPr>
          <a:lstStyle/>
          <a:p>
            <a:pPr lvl="0">
              <a:spcBef>
                <a:spcPts val="0"/>
              </a:spcBef>
              <a:buNone/>
            </a:pPr>
            <a:r>
              <a:rPr lang="en"/>
              <a:t>Validation</a:t>
            </a:r>
          </a:p>
        </p:txBody>
      </p:sp>
      <p:sp>
        <p:nvSpPr>
          <p:cNvPr id="108" name="Shape 10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spcBef>
                <a:spcPts val="0"/>
              </a:spcBef>
              <a:spcAft>
                <a:spcPts val="1000"/>
              </a:spcAft>
              <a:buChar char="-"/>
            </a:pPr>
            <a:r>
              <a:rPr lang="en"/>
              <a:t>To validate our results, we will compare the run time over the dataset for each of the 3 algorithms. From the results graphs that will better describe the results, changing the amount of available memory each time.</a:t>
            </a:r>
          </a:p>
          <a:p>
            <a:pPr marL="457200" lvl="0" indent="-228600">
              <a:spcBef>
                <a:spcPts val="0"/>
              </a:spcBef>
              <a:spcAft>
                <a:spcPts val="1000"/>
              </a:spcAft>
              <a:buChar char="-"/>
            </a:pPr>
            <a:r>
              <a:rPr lang="en"/>
              <a:t>The Apriori paper gives results that can be compared against the testing results, lts helping to verify correct results versus incorrect results.</a:t>
            </a:r>
          </a:p>
          <a:p>
            <a:pPr lvl="0">
              <a:spcBef>
                <a:spcPts val="0"/>
              </a:spcBef>
              <a:buNone/>
            </a:pPr>
            <a:r>
              <a:rPr lang="en"/>
              <a:t> </a:t>
            </a:r>
          </a:p>
        </p:txBody>
      </p:sp>
      <p:pic>
        <p:nvPicPr>
          <p:cNvPr id="109" name="Shape 109" descr="apriori.PNG"/>
          <p:cNvPicPr preferRelativeResize="0"/>
          <p:nvPr/>
        </p:nvPicPr>
        <p:blipFill>
          <a:blip r:embed="rId3">
            <a:alphaModFix/>
          </a:blip>
          <a:stretch>
            <a:fillRect/>
          </a:stretch>
        </p:blipFill>
        <p:spPr>
          <a:xfrm>
            <a:off x="3020524" y="3061225"/>
            <a:ext cx="2958249" cy="1932849"/>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Lato</vt:lpstr>
      <vt:lpstr>Arial</vt:lpstr>
      <vt:lpstr>Playfair Display</vt:lpstr>
      <vt:lpstr>coral</vt:lpstr>
      <vt:lpstr>AprioriHybrid</vt:lpstr>
      <vt:lpstr>Project Details</vt:lpstr>
      <vt:lpstr>Objectives </vt:lpstr>
      <vt:lpstr>Apriori </vt:lpstr>
      <vt:lpstr>AprioriTid</vt:lpstr>
      <vt:lpstr>AprioriHybrid</vt:lpstr>
      <vt:lpstr>Evaluation</vt:lpstr>
      <vt:lpstr>Dataset</vt:lpstr>
      <vt:lpstr>Validation</vt:lpstr>
      <vt:lpstr>Implementation</vt:lpstr>
      <vt:lpstr>Contributions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AprioriHybrid</dc:title>
  <cp:lastModifiedBy>Andrew Kenny</cp:lastModifiedBy>
  <cp:revision>1</cp:revision>
  <dcterms:modified xsi:type="dcterms:W3CDTF">2017-04-03T03:35:00Z</dcterms:modified>
</cp:coreProperties>
</file>