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6" r:id="rId5"/>
    <p:sldId id="259" r:id="rId6"/>
    <p:sldId id="260" r:id="rId7"/>
    <p:sldId id="261" r:id="rId8"/>
    <p:sldId id="262" r:id="rId9"/>
    <p:sldId id="263" r:id="rId10"/>
    <p:sldId id="265"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11/07/2025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12781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584ED-1AF0-446A-9045-69EABBD17802}" type="datetimeFigureOut">
              <a:rPr lang="id-ID" smtClean="0"/>
              <a:t>11/07/2025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318053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30584ED-1AF0-446A-9045-69EABBD17802}" type="datetimeFigureOut">
              <a:rPr lang="id-ID" smtClean="0"/>
              <a:t>11/07/2025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191722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30584ED-1AF0-446A-9045-69EABBD17802}" type="datetimeFigureOut">
              <a:rPr lang="id-ID" smtClean="0"/>
              <a:t>11/07/2025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837815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11/07/2025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88811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11/07/2025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59080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11/07/2025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95437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584ED-1AF0-446A-9045-69EABBD17802}" type="datetimeFigureOut">
              <a:rPr lang="id-ID" smtClean="0"/>
              <a:t>11/07/2025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41970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0584ED-1AF0-446A-9045-69EABBD17802}" type="datetimeFigureOut">
              <a:rPr lang="id-ID" smtClean="0"/>
              <a:t>11/07/2025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292098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0584ED-1AF0-446A-9045-69EABBD17802}" type="datetimeFigureOut">
              <a:rPr lang="id-ID" smtClean="0"/>
              <a:t>11/07/2025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206448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584ED-1AF0-446A-9045-69EABBD17802}" type="datetimeFigureOut">
              <a:rPr lang="id-ID" smtClean="0"/>
              <a:t>11/07/2025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429179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584ED-1AF0-446A-9045-69EABBD17802}" type="datetimeFigureOut">
              <a:rPr lang="id-ID" smtClean="0"/>
              <a:t>11/07/2025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4782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584ED-1AF0-446A-9045-69EABBD17802}" type="datetimeFigureOut">
              <a:rPr lang="id-ID" smtClean="0"/>
              <a:t>11/07/2025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252990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30584ED-1AF0-446A-9045-69EABBD17802}" type="datetimeFigureOut">
              <a:rPr lang="id-ID" smtClean="0"/>
              <a:t>11/07/2025</a:t>
            </a:fld>
            <a:endParaRPr lang="id-ID"/>
          </a:p>
        </p:txBody>
      </p:sp>
      <p:sp>
        <p:nvSpPr>
          <p:cNvPr id="6" name="Footer Placeholder 5"/>
          <p:cNvSpPr>
            <a:spLocks noGrp="1"/>
          </p:cNvSpPr>
          <p:nvPr>
            <p:ph type="ftr" sz="quarter" idx="11"/>
          </p:nvPr>
        </p:nvSpPr>
        <p:spPr>
          <a:xfrm>
            <a:off x="590396" y="6041362"/>
            <a:ext cx="3295413" cy="365125"/>
          </a:xfrm>
        </p:spPr>
        <p:txBody>
          <a:bodyPr/>
          <a:lstStyle/>
          <a:p>
            <a:endParaRPr lang="id-ID"/>
          </a:p>
        </p:txBody>
      </p:sp>
      <p:sp>
        <p:nvSpPr>
          <p:cNvPr id="7" name="Slide Number Placeholder 6"/>
          <p:cNvSpPr>
            <a:spLocks noGrp="1"/>
          </p:cNvSpPr>
          <p:nvPr>
            <p:ph type="sldNum" sz="quarter" idx="12"/>
          </p:nvPr>
        </p:nvSpPr>
        <p:spPr>
          <a:xfrm>
            <a:off x="4862689" y="5915888"/>
            <a:ext cx="1062155" cy="490599"/>
          </a:xfrm>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113219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d-ID"/>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30584ED-1AF0-446A-9045-69EABBD17802}" type="datetimeFigureOut">
              <a:rPr lang="id-ID" smtClean="0"/>
              <a:t>11/07/2025</a:t>
            </a:fld>
            <a:endParaRPr lang="id-ID"/>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D3CFB93-EF14-4549-951D-A9BCF6C3E7F7}" type="slidenum">
              <a:rPr lang="id-ID" smtClean="0"/>
              <a:t>‹#›</a:t>
            </a:fld>
            <a:endParaRPr lang="id-ID"/>
          </a:p>
        </p:txBody>
      </p:sp>
    </p:spTree>
    <p:extLst>
      <p:ext uri="{BB962C8B-B14F-4D97-AF65-F5344CB8AC3E}">
        <p14:creationId xmlns:p14="http://schemas.microsoft.com/office/powerpoint/2010/main" val="371594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6C05-740C-A8D8-7411-1918E59AD8EF}"/>
              </a:ext>
            </a:extLst>
          </p:cNvPr>
          <p:cNvSpPr>
            <a:spLocks noGrp="1"/>
          </p:cNvSpPr>
          <p:nvPr>
            <p:ph type="ctrTitle"/>
          </p:nvPr>
        </p:nvSpPr>
        <p:spPr/>
        <p:txBody>
          <a:bodyPr/>
          <a:lstStyle/>
          <a:p>
            <a:r>
              <a:rPr lang="en-US" dirty="0"/>
              <a:t>I</a:t>
            </a:r>
            <a:r>
              <a:rPr lang="id-ID" dirty="0"/>
              <a:t>mplementasi Algoritma </a:t>
            </a:r>
            <a:r>
              <a:rPr lang="en-US" dirty="0"/>
              <a:t>Random Forest </a:t>
            </a:r>
            <a:r>
              <a:rPr lang="id-ID" dirty="0"/>
              <a:t>untuk Prediksi Risiko Diabetes</a:t>
            </a:r>
            <a:r>
              <a:rPr lang="en-US" dirty="0"/>
              <a:t> </a:t>
            </a:r>
            <a:r>
              <a:rPr lang="id-ID" dirty="0"/>
              <a:t>Berbasis Web</a:t>
            </a:r>
          </a:p>
        </p:txBody>
      </p:sp>
      <p:sp>
        <p:nvSpPr>
          <p:cNvPr id="3" name="Subtitle 2">
            <a:extLst>
              <a:ext uri="{FF2B5EF4-FFF2-40B4-BE49-F238E27FC236}">
                <a16:creationId xmlns:a16="http://schemas.microsoft.com/office/drawing/2014/main" id="{B2F56262-C4FE-B930-3088-C6D7EAEAA954}"/>
              </a:ext>
            </a:extLst>
          </p:cNvPr>
          <p:cNvSpPr>
            <a:spLocks noGrp="1"/>
          </p:cNvSpPr>
          <p:nvPr>
            <p:ph type="subTitle" idx="1"/>
          </p:nvPr>
        </p:nvSpPr>
        <p:spPr>
          <a:xfrm>
            <a:off x="810001" y="5280846"/>
            <a:ext cx="10572000" cy="989325"/>
          </a:xfrm>
        </p:spPr>
        <p:txBody>
          <a:bodyPr>
            <a:normAutofit/>
          </a:bodyPr>
          <a:lstStyle/>
          <a:p>
            <a:r>
              <a:rPr lang="en-US" dirty="0"/>
              <a:t>Oleh: </a:t>
            </a:r>
          </a:p>
          <a:p>
            <a:r>
              <a:rPr lang="en-US" dirty="0"/>
              <a:t>Dandi Hendika - 222310005</a:t>
            </a:r>
            <a:endParaRPr lang="id-ID" dirty="0"/>
          </a:p>
        </p:txBody>
      </p:sp>
    </p:spTree>
    <p:extLst>
      <p:ext uri="{BB962C8B-B14F-4D97-AF65-F5344CB8AC3E}">
        <p14:creationId xmlns:p14="http://schemas.microsoft.com/office/powerpoint/2010/main" val="14491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9721-6742-8D39-47AB-E3389B7468D4}"/>
              </a:ext>
            </a:extLst>
          </p:cNvPr>
          <p:cNvSpPr>
            <a:spLocks noGrp="1"/>
          </p:cNvSpPr>
          <p:nvPr>
            <p:ph type="title"/>
          </p:nvPr>
        </p:nvSpPr>
        <p:spPr/>
        <p:txBody>
          <a:bodyPr/>
          <a:lstStyle/>
          <a:p>
            <a:r>
              <a:rPr lang="en-US" dirty="0"/>
              <a:t>SYSTEM DESIGN</a:t>
            </a:r>
            <a:endParaRPr lang="id-ID" dirty="0"/>
          </a:p>
        </p:txBody>
      </p:sp>
      <p:sp>
        <p:nvSpPr>
          <p:cNvPr id="3" name="Content Placeholder 2">
            <a:extLst>
              <a:ext uri="{FF2B5EF4-FFF2-40B4-BE49-F238E27FC236}">
                <a16:creationId xmlns:a16="http://schemas.microsoft.com/office/drawing/2014/main" id="{9774AAA4-153F-8F5B-BF38-75432BA164FF}"/>
              </a:ext>
            </a:extLst>
          </p:cNvPr>
          <p:cNvSpPr>
            <a:spLocks noGrp="1"/>
          </p:cNvSpPr>
          <p:nvPr>
            <p:ph sz="half" idx="1"/>
          </p:nvPr>
        </p:nvSpPr>
        <p:spPr>
          <a:xfrm>
            <a:off x="594935" y="2222287"/>
            <a:ext cx="5185873" cy="3638763"/>
          </a:xfrm>
        </p:spPr>
        <p:txBody>
          <a:bodyPr/>
          <a:lstStyle/>
          <a:p>
            <a:pPr marL="0" indent="0" algn="just">
              <a:buNone/>
            </a:pPr>
            <a:r>
              <a:rPr lang="en-US" dirty="0"/>
              <a:t>Karena </a:t>
            </a:r>
            <a:r>
              <a:rPr lang="en-US" dirty="0" err="1"/>
              <a:t>ini</a:t>
            </a:r>
            <a:r>
              <a:rPr lang="en-US" dirty="0"/>
              <a:t> </a:t>
            </a:r>
            <a:r>
              <a:rPr lang="en-US" dirty="0" err="1"/>
              <a:t>adalah</a:t>
            </a:r>
            <a:r>
              <a:rPr lang="en-US" dirty="0"/>
              <a:t> website yang </a:t>
            </a:r>
            <a:r>
              <a:rPr lang="en-US" dirty="0" err="1"/>
              <a:t>sederhana</a:t>
            </a:r>
            <a:r>
              <a:rPr lang="en-US" dirty="0"/>
              <a:t> </a:t>
            </a:r>
            <a:r>
              <a:rPr lang="en-US" dirty="0" err="1"/>
              <a:t>maka</a:t>
            </a:r>
            <a:r>
              <a:rPr lang="en-US" dirty="0"/>
              <a:t> </a:t>
            </a:r>
            <a:r>
              <a:rPr lang="en-US" dirty="0" err="1"/>
              <a:t>hanya</a:t>
            </a:r>
            <a:r>
              <a:rPr lang="en-US" dirty="0"/>
              <a:t> </a:t>
            </a:r>
            <a:r>
              <a:rPr lang="en-US" dirty="0" err="1"/>
              <a:t>ada</a:t>
            </a:r>
            <a:r>
              <a:rPr lang="en-US" dirty="0"/>
              <a:t> 2 </a:t>
            </a:r>
            <a:r>
              <a:rPr lang="en-US" dirty="0" err="1"/>
              <a:t>tabel</a:t>
            </a:r>
            <a:r>
              <a:rPr lang="en-US" dirty="0"/>
              <a:t> yang </a:t>
            </a:r>
            <a:r>
              <a:rPr lang="en-US" dirty="0" err="1"/>
              <a:t>digunakan</a:t>
            </a:r>
            <a:r>
              <a:rPr lang="en-US" dirty="0"/>
              <a:t> </a:t>
            </a:r>
            <a:r>
              <a:rPr lang="en-US" dirty="0" err="1"/>
              <a:t>yaitu</a:t>
            </a:r>
            <a:r>
              <a:rPr lang="en-US" dirty="0"/>
              <a:t> user yang </a:t>
            </a:r>
            <a:r>
              <a:rPr lang="en-US" dirty="0" err="1"/>
              <a:t>berisi</a:t>
            </a:r>
            <a:r>
              <a:rPr lang="en-US" dirty="0"/>
              <a:t> data </a:t>
            </a:r>
            <a:r>
              <a:rPr lang="en-US" dirty="0" err="1"/>
              <a:t>dari</a:t>
            </a:r>
            <a:r>
              <a:rPr lang="en-US" dirty="0"/>
              <a:t> </a:t>
            </a:r>
            <a:r>
              <a:rPr lang="en-US" dirty="0" err="1"/>
              <a:t>akun</a:t>
            </a:r>
            <a:r>
              <a:rPr lang="en-US" dirty="0"/>
              <a:t> user dan </a:t>
            </a:r>
            <a:r>
              <a:rPr lang="en-US" dirty="0" err="1"/>
              <a:t>tabel</a:t>
            </a:r>
            <a:r>
              <a:rPr lang="en-US" dirty="0"/>
              <a:t> </a:t>
            </a:r>
            <a:r>
              <a:rPr lang="en-US" dirty="0" err="1"/>
              <a:t>prediksi_diabetes</a:t>
            </a:r>
            <a:r>
              <a:rPr lang="en-US" dirty="0"/>
              <a:t> </a:t>
            </a:r>
            <a:r>
              <a:rPr lang="en-US" dirty="0" err="1"/>
              <a:t>dimana</a:t>
            </a:r>
            <a:r>
              <a:rPr lang="en-US" dirty="0"/>
              <a:t> </a:t>
            </a:r>
            <a:r>
              <a:rPr lang="en-US" dirty="0" err="1"/>
              <a:t>tabel</a:t>
            </a:r>
            <a:r>
              <a:rPr lang="en-US" dirty="0"/>
              <a:t> </a:t>
            </a:r>
            <a:r>
              <a:rPr lang="en-US" dirty="0" err="1"/>
              <a:t>ini</a:t>
            </a:r>
            <a:r>
              <a:rPr lang="en-US" dirty="0"/>
              <a:t> </a:t>
            </a:r>
            <a:r>
              <a:rPr lang="en-US" dirty="0" err="1"/>
              <a:t>digunakan</a:t>
            </a:r>
            <a:r>
              <a:rPr lang="en-US" dirty="0"/>
              <a:t> </a:t>
            </a:r>
            <a:r>
              <a:rPr lang="en-US" dirty="0" err="1"/>
              <a:t>sebagai</a:t>
            </a:r>
            <a:r>
              <a:rPr lang="en-US" dirty="0"/>
              <a:t> </a:t>
            </a:r>
            <a:r>
              <a:rPr lang="en-US" dirty="0" err="1"/>
              <a:t>patokan</a:t>
            </a:r>
            <a:r>
              <a:rPr lang="en-US" dirty="0"/>
              <a:t> </a:t>
            </a:r>
            <a:r>
              <a:rPr lang="en-US" dirty="0" err="1"/>
              <a:t>prediksi</a:t>
            </a:r>
            <a:r>
              <a:rPr lang="en-US" dirty="0"/>
              <a:t> </a:t>
            </a:r>
            <a:r>
              <a:rPr lang="en-US" dirty="0" err="1"/>
              <a:t>resiko</a:t>
            </a:r>
            <a:r>
              <a:rPr lang="en-US" dirty="0"/>
              <a:t> diabetes. </a:t>
            </a:r>
            <a:r>
              <a:rPr lang="en-US" dirty="0" err="1"/>
              <a:t>Dengan</a:t>
            </a:r>
            <a:r>
              <a:rPr lang="en-US" dirty="0"/>
              <a:t> </a:t>
            </a:r>
            <a:r>
              <a:rPr lang="en-US" dirty="0" err="1"/>
              <a:t>relasi</a:t>
            </a:r>
            <a:r>
              <a:rPr lang="en-US" dirty="0"/>
              <a:t> user </a:t>
            </a:r>
            <a:r>
              <a:rPr lang="en-US" dirty="0" err="1"/>
              <a:t>bisa</a:t>
            </a:r>
            <a:r>
              <a:rPr lang="en-US" dirty="0"/>
              <a:t> </a:t>
            </a:r>
            <a:r>
              <a:rPr lang="en-US" dirty="0" err="1"/>
              <a:t>melakukan</a:t>
            </a:r>
            <a:r>
              <a:rPr lang="en-US" dirty="0"/>
              <a:t> </a:t>
            </a:r>
            <a:r>
              <a:rPr lang="en-US" dirty="0" err="1"/>
              <a:t>banyak</a:t>
            </a:r>
            <a:r>
              <a:rPr lang="en-US" dirty="0"/>
              <a:t> </a:t>
            </a:r>
            <a:r>
              <a:rPr lang="en-US" dirty="0" err="1"/>
              <a:t>prediksi</a:t>
            </a:r>
            <a:r>
              <a:rPr lang="en-US" dirty="0"/>
              <a:t> </a:t>
            </a:r>
            <a:r>
              <a:rPr lang="en-US" dirty="0" err="1"/>
              <a:t>tapi</a:t>
            </a:r>
            <a:r>
              <a:rPr lang="en-US" dirty="0"/>
              <a:t> </a:t>
            </a:r>
            <a:r>
              <a:rPr lang="en-US" dirty="0" err="1"/>
              <a:t>satu</a:t>
            </a:r>
            <a:r>
              <a:rPr lang="en-US" dirty="0"/>
              <a:t> </a:t>
            </a:r>
            <a:r>
              <a:rPr lang="en-US" dirty="0" err="1"/>
              <a:t>prediksi</a:t>
            </a:r>
            <a:r>
              <a:rPr lang="en-US" dirty="0"/>
              <a:t> </a:t>
            </a:r>
            <a:r>
              <a:rPr lang="en-US" dirty="0" err="1"/>
              <a:t>hanya</a:t>
            </a:r>
            <a:r>
              <a:rPr lang="en-US" dirty="0"/>
              <a:t> </a:t>
            </a:r>
            <a:r>
              <a:rPr lang="en-US" dirty="0" err="1"/>
              <a:t>dimiliki</a:t>
            </a:r>
            <a:r>
              <a:rPr lang="en-US" dirty="0"/>
              <a:t> oleh </a:t>
            </a:r>
            <a:r>
              <a:rPr lang="en-US" dirty="0" err="1"/>
              <a:t>satu</a:t>
            </a:r>
            <a:r>
              <a:rPr lang="en-US" dirty="0"/>
              <a:t> user</a:t>
            </a:r>
            <a:endParaRPr lang="id-ID" dirty="0"/>
          </a:p>
        </p:txBody>
      </p:sp>
      <p:pic>
        <p:nvPicPr>
          <p:cNvPr id="6" name="Content Placeholder 5">
            <a:extLst>
              <a:ext uri="{FF2B5EF4-FFF2-40B4-BE49-F238E27FC236}">
                <a16:creationId xmlns:a16="http://schemas.microsoft.com/office/drawing/2014/main" id="{D2BF5433-ABD3-6737-32F5-E17A49C2ED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096000" y="2270125"/>
            <a:ext cx="5428527" cy="3882965"/>
          </a:xfrm>
        </p:spPr>
      </p:pic>
    </p:spTree>
    <p:extLst>
      <p:ext uri="{BB962C8B-B14F-4D97-AF65-F5344CB8AC3E}">
        <p14:creationId xmlns:p14="http://schemas.microsoft.com/office/powerpoint/2010/main" val="20897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9D97-17F4-5A8B-6F02-6D1B7883C27B}"/>
              </a:ext>
            </a:extLst>
          </p:cNvPr>
          <p:cNvSpPr>
            <a:spLocks noGrp="1"/>
          </p:cNvSpPr>
          <p:nvPr>
            <p:ph type="title"/>
          </p:nvPr>
        </p:nvSpPr>
        <p:spPr/>
        <p:txBody>
          <a:bodyPr/>
          <a:lstStyle/>
          <a:p>
            <a:r>
              <a:rPr lang="en-US" dirty="0"/>
              <a:t>TECHNOLOGY STACK</a:t>
            </a:r>
            <a:endParaRPr lang="id-ID" dirty="0"/>
          </a:p>
        </p:txBody>
      </p:sp>
      <p:sp>
        <p:nvSpPr>
          <p:cNvPr id="3" name="Content Placeholder 2">
            <a:extLst>
              <a:ext uri="{FF2B5EF4-FFF2-40B4-BE49-F238E27FC236}">
                <a16:creationId xmlns:a16="http://schemas.microsoft.com/office/drawing/2014/main" id="{0C471204-9BDD-9B8E-B56B-72F08DE00233}"/>
              </a:ext>
            </a:extLst>
          </p:cNvPr>
          <p:cNvSpPr>
            <a:spLocks noGrp="1"/>
          </p:cNvSpPr>
          <p:nvPr>
            <p:ph idx="1"/>
          </p:nvPr>
        </p:nvSpPr>
        <p:spPr/>
        <p:txBody>
          <a:bodyPr/>
          <a:lstStyle/>
          <a:p>
            <a:pPr marL="0" indent="0">
              <a:buNone/>
            </a:pPr>
            <a:r>
              <a:rPr lang="en-US" dirty="0"/>
              <a:t>Frontend : React, Bootstrap</a:t>
            </a:r>
          </a:p>
          <a:p>
            <a:pPr marL="0" indent="0">
              <a:buNone/>
            </a:pPr>
            <a:r>
              <a:rPr lang="en-US" dirty="0"/>
              <a:t>Backend : Python</a:t>
            </a:r>
          </a:p>
          <a:p>
            <a:pPr marL="0" indent="0">
              <a:buNone/>
            </a:pPr>
            <a:r>
              <a:rPr lang="en-US" dirty="0"/>
              <a:t>Database : </a:t>
            </a:r>
            <a:r>
              <a:rPr lang="en-US" dirty="0" err="1"/>
              <a:t>Mysql</a:t>
            </a:r>
            <a:endParaRPr lang="en-US" dirty="0"/>
          </a:p>
          <a:p>
            <a:pPr marL="0" indent="0">
              <a:buNone/>
            </a:pPr>
            <a:r>
              <a:rPr lang="en-US" dirty="0"/>
              <a:t>OS : Windows</a:t>
            </a:r>
            <a:endParaRPr lang="id-ID" dirty="0"/>
          </a:p>
        </p:txBody>
      </p:sp>
    </p:spTree>
    <p:extLst>
      <p:ext uri="{BB962C8B-B14F-4D97-AF65-F5344CB8AC3E}">
        <p14:creationId xmlns:p14="http://schemas.microsoft.com/office/powerpoint/2010/main" val="121344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11302D-890D-596E-9B00-A2D0CCC310D4}"/>
              </a:ext>
            </a:extLst>
          </p:cNvPr>
          <p:cNvSpPr txBox="1"/>
          <p:nvPr/>
        </p:nvSpPr>
        <p:spPr>
          <a:xfrm>
            <a:off x="1981200" y="2644170"/>
            <a:ext cx="8229600" cy="1569660"/>
          </a:xfrm>
          <a:prstGeom prst="rect">
            <a:avLst/>
          </a:prstGeom>
          <a:noFill/>
        </p:spPr>
        <p:txBody>
          <a:bodyPr wrap="square" rtlCol="0">
            <a:spAutoFit/>
          </a:bodyPr>
          <a:lstStyle/>
          <a:p>
            <a:r>
              <a:rPr lang="en-US" sz="9600" b="1" dirty="0"/>
              <a:t>TERIMA KASIH</a:t>
            </a:r>
            <a:endParaRPr lang="id-ID" sz="9600" b="1" dirty="0"/>
          </a:p>
        </p:txBody>
      </p:sp>
    </p:spTree>
    <p:extLst>
      <p:ext uri="{BB962C8B-B14F-4D97-AF65-F5344CB8AC3E}">
        <p14:creationId xmlns:p14="http://schemas.microsoft.com/office/powerpoint/2010/main" val="118100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A36E-AEEA-453E-9152-271BECFABB05}"/>
              </a:ext>
            </a:extLst>
          </p:cNvPr>
          <p:cNvSpPr>
            <a:spLocks noGrp="1"/>
          </p:cNvSpPr>
          <p:nvPr>
            <p:ph type="title"/>
          </p:nvPr>
        </p:nvSpPr>
        <p:spPr/>
        <p:txBody>
          <a:bodyPr/>
          <a:lstStyle/>
          <a:p>
            <a:r>
              <a:rPr lang="en-US" dirty="0"/>
              <a:t>PROJECT RESEARCH</a:t>
            </a:r>
            <a:endParaRPr lang="id-ID" dirty="0"/>
          </a:p>
        </p:txBody>
      </p:sp>
      <p:sp>
        <p:nvSpPr>
          <p:cNvPr id="3" name="Content Placeholder 2">
            <a:extLst>
              <a:ext uri="{FF2B5EF4-FFF2-40B4-BE49-F238E27FC236}">
                <a16:creationId xmlns:a16="http://schemas.microsoft.com/office/drawing/2014/main" id="{FFBA0D62-924F-B52D-10BA-8FAC9FCF7C4D}"/>
              </a:ext>
            </a:extLst>
          </p:cNvPr>
          <p:cNvSpPr>
            <a:spLocks noGrp="1"/>
          </p:cNvSpPr>
          <p:nvPr>
            <p:ph idx="1"/>
          </p:nvPr>
        </p:nvSpPr>
        <p:spPr/>
        <p:txBody>
          <a:bodyPr/>
          <a:lstStyle/>
          <a:p>
            <a:pPr marL="0" indent="0" algn="just">
              <a:buNone/>
            </a:pPr>
            <a:r>
              <a:rPr lang="id-ID" dirty="0"/>
              <a:t>Deteksi diabetes umumnya dilakukan melalui pemeriksaan medis klinis yang mahal dan tidak dapat diakses semua orang. Selain itu, keterlambatan dalam diagnosis menyebabkan banyak penderita diabetes baru menyadari penyakitnya di tahap lanjut. Pendekatan manual juga kurang efisien dalam memproses data gejala atau indikator diabetes secara cepat dan masif.</a:t>
            </a:r>
            <a:r>
              <a:rPr lang="en-US" dirty="0"/>
              <a:t> Oleh </a:t>
            </a:r>
            <a:r>
              <a:rPr lang="en-US" dirty="0" err="1"/>
              <a:t>karena</a:t>
            </a:r>
            <a:r>
              <a:rPr lang="en-US" dirty="0"/>
              <a:t> </a:t>
            </a:r>
            <a:r>
              <a:rPr lang="en-US" dirty="0" err="1"/>
              <a:t>itu</a:t>
            </a:r>
            <a:r>
              <a:rPr lang="en-US" dirty="0"/>
              <a:t> </a:t>
            </a:r>
            <a:r>
              <a:rPr lang="en-US" dirty="0" err="1"/>
              <a:t>dibutuhkan</a:t>
            </a:r>
            <a:r>
              <a:rPr lang="en-US" dirty="0"/>
              <a:t> </a:t>
            </a:r>
            <a:r>
              <a:rPr lang="en-US" dirty="0" err="1"/>
              <a:t>sistem</a:t>
            </a:r>
            <a:r>
              <a:rPr lang="en-US" dirty="0"/>
              <a:t> </a:t>
            </a:r>
            <a:r>
              <a:rPr lang="en-US" dirty="0" err="1"/>
              <a:t>deteksi</a:t>
            </a:r>
            <a:r>
              <a:rPr lang="en-US" dirty="0"/>
              <a:t> </a:t>
            </a:r>
            <a:r>
              <a:rPr lang="en-US" dirty="0" err="1"/>
              <a:t>resiko</a:t>
            </a:r>
            <a:r>
              <a:rPr lang="en-US" dirty="0"/>
              <a:t> yang </a:t>
            </a:r>
            <a:r>
              <a:rPr lang="en-US" dirty="0" err="1"/>
              <a:t>cepat</a:t>
            </a:r>
            <a:r>
              <a:rPr lang="en-US" dirty="0"/>
              <a:t> dan </a:t>
            </a:r>
            <a:r>
              <a:rPr lang="en-US" dirty="0" err="1"/>
              <a:t>mudah</a:t>
            </a:r>
            <a:r>
              <a:rPr lang="en-US" dirty="0"/>
              <a:t> </a:t>
            </a:r>
            <a:r>
              <a:rPr lang="en-US" dirty="0" err="1"/>
              <a:t>diakses</a:t>
            </a:r>
            <a:r>
              <a:rPr lang="en-US" dirty="0"/>
              <a:t> oleh </a:t>
            </a:r>
            <a:r>
              <a:rPr lang="en-US" dirty="0" err="1"/>
              <a:t>semua</a:t>
            </a:r>
            <a:r>
              <a:rPr lang="en-US" dirty="0"/>
              <a:t> orang </a:t>
            </a:r>
            <a:r>
              <a:rPr lang="en-US" dirty="0" err="1"/>
              <a:t>sebagai</a:t>
            </a:r>
            <a:r>
              <a:rPr lang="en-US" dirty="0"/>
              <a:t> </a:t>
            </a:r>
            <a:r>
              <a:rPr lang="en-US" dirty="0" err="1"/>
              <a:t>langkah</a:t>
            </a:r>
            <a:r>
              <a:rPr lang="en-US" dirty="0"/>
              <a:t> </a:t>
            </a:r>
            <a:r>
              <a:rPr lang="en-US" dirty="0" err="1"/>
              <a:t>awal</a:t>
            </a:r>
            <a:r>
              <a:rPr lang="en-US" dirty="0"/>
              <a:t> </a:t>
            </a:r>
            <a:r>
              <a:rPr lang="en-US" dirty="0" err="1"/>
              <a:t>penanganan</a:t>
            </a:r>
            <a:r>
              <a:rPr lang="en-US" dirty="0"/>
              <a:t> diabetes.</a:t>
            </a:r>
          </a:p>
        </p:txBody>
      </p:sp>
    </p:spTree>
    <p:extLst>
      <p:ext uri="{BB962C8B-B14F-4D97-AF65-F5344CB8AC3E}">
        <p14:creationId xmlns:p14="http://schemas.microsoft.com/office/powerpoint/2010/main" val="385569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0E4-350E-85BF-6E6F-861395D4CC9D}"/>
              </a:ext>
            </a:extLst>
          </p:cNvPr>
          <p:cNvSpPr>
            <a:spLocks noGrp="1"/>
          </p:cNvSpPr>
          <p:nvPr>
            <p:ph type="title"/>
          </p:nvPr>
        </p:nvSpPr>
        <p:spPr/>
        <p:txBody>
          <a:bodyPr/>
          <a:lstStyle/>
          <a:p>
            <a:r>
              <a:rPr lang="en-US" dirty="0"/>
              <a:t>PROBLEM OBJECTIVES</a:t>
            </a:r>
            <a:endParaRPr lang="id-ID" dirty="0"/>
          </a:p>
        </p:txBody>
      </p:sp>
      <p:sp>
        <p:nvSpPr>
          <p:cNvPr id="6" name="Content Placeholder 5">
            <a:extLst>
              <a:ext uri="{FF2B5EF4-FFF2-40B4-BE49-F238E27FC236}">
                <a16:creationId xmlns:a16="http://schemas.microsoft.com/office/drawing/2014/main" id="{001F4651-7628-6F3C-6EDD-CDD1325B1DF8}"/>
              </a:ext>
            </a:extLst>
          </p:cNvPr>
          <p:cNvSpPr>
            <a:spLocks noGrp="1"/>
          </p:cNvSpPr>
          <p:nvPr>
            <p:ph idx="1"/>
          </p:nvPr>
        </p:nvSpPr>
        <p:spPr/>
        <p:txBody>
          <a:bodyPr/>
          <a:lstStyle/>
          <a:p>
            <a:pPr marL="0" indent="0">
              <a:buNone/>
            </a:pPr>
            <a:r>
              <a:rPr lang="en-US" dirty="0"/>
              <a:t>Problems :</a:t>
            </a:r>
          </a:p>
          <a:p>
            <a:pPr>
              <a:buFont typeface="+mj-lt"/>
              <a:buAutoNum type="arabicPeriod"/>
            </a:pPr>
            <a:r>
              <a:rPr lang="id-ID" dirty="0"/>
              <a:t>Tidak semua orang mendapat akses untuk melakukan tes diabetes.</a:t>
            </a:r>
            <a:endParaRPr lang="en-US" dirty="0"/>
          </a:p>
          <a:p>
            <a:pPr>
              <a:buFont typeface="+mj-lt"/>
              <a:buAutoNum type="arabicPeriod"/>
            </a:pPr>
            <a:r>
              <a:rPr lang="id-ID" dirty="0"/>
              <a:t>Kurangnya kewaspadaan terhadap penyakit diabetes yang menyebabkan penyakit ini tidak terdeteksi dari awal.</a:t>
            </a:r>
            <a:br>
              <a:rPr lang="id-ID" dirty="0"/>
            </a:br>
            <a:endParaRPr lang="id-ID" dirty="0"/>
          </a:p>
        </p:txBody>
      </p:sp>
    </p:spTree>
    <p:extLst>
      <p:ext uri="{BB962C8B-B14F-4D97-AF65-F5344CB8AC3E}">
        <p14:creationId xmlns:p14="http://schemas.microsoft.com/office/powerpoint/2010/main" val="131392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6789F-821C-84FA-C98C-259B46DB1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2A0C2-C5DC-1C5B-59B6-BF6A8F4026B7}"/>
              </a:ext>
            </a:extLst>
          </p:cNvPr>
          <p:cNvSpPr>
            <a:spLocks noGrp="1"/>
          </p:cNvSpPr>
          <p:nvPr>
            <p:ph type="title"/>
          </p:nvPr>
        </p:nvSpPr>
        <p:spPr/>
        <p:txBody>
          <a:bodyPr/>
          <a:lstStyle/>
          <a:p>
            <a:r>
              <a:rPr lang="en-US" dirty="0"/>
              <a:t>PROBLEM OBJECTIVES</a:t>
            </a:r>
            <a:endParaRPr lang="id-ID" dirty="0"/>
          </a:p>
        </p:txBody>
      </p:sp>
      <p:sp>
        <p:nvSpPr>
          <p:cNvPr id="6" name="Content Placeholder 5">
            <a:extLst>
              <a:ext uri="{FF2B5EF4-FFF2-40B4-BE49-F238E27FC236}">
                <a16:creationId xmlns:a16="http://schemas.microsoft.com/office/drawing/2014/main" id="{7C074C4A-D03E-1F4B-E8E4-53EE10980161}"/>
              </a:ext>
            </a:extLst>
          </p:cNvPr>
          <p:cNvSpPr>
            <a:spLocks noGrp="1"/>
          </p:cNvSpPr>
          <p:nvPr>
            <p:ph idx="1"/>
          </p:nvPr>
        </p:nvSpPr>
        <p:spPr/>
        <p:txBody>
          <a:bodyPr/>
          <a:lstStyle/>
          <a:p>
            <a:pPr marL="0" indent="0">
              <a:buNone/>
            </a:pPr>
            <a:r>
              <a:rPr lang="en-US" dirty="0"/>
              <a:t>Objectives :</a:t>
            </a:r>
          </a:p>
          <a:p>
            <a:pPr>
              <a:buFont typeface="+mj-lt"/>
              <a:buAutoNum type="arabicPeriod"/>
            </a:pPr>
            <a:r>
              <a:rPr lang="id-ID" dirty="0"/>
              <a:t>Membangun model prediksi risiko diabetes dengan algoritma </a:t>
            </a:r>
            <a:r>
              <a:rPr lang="en-US" dirty="0"/>
              <a:t>Random Forest</a:t>
            </a:r>
            <a:r>
              <a:rPr lang="id-ID" dirty="0"/>
              <a:t>.</a:t>
            </a:r>
            <a:endParaRPr lang="en-US" dirty="0"/>
          </a:p>
          <a:p>
            <a:pPr>
              <a:buFont typeface="+mj-lt"/>
              <a:buAutoNum type="arabicPeriod"/>
            </a:pPr>
            <a:r>
              <a:rPr lang="id-ID" dirty="0"/>
              <a:t>Mengembangkan aplikasi web sederhana yang dapat digunakan untuk memproses input data kesehatan dan memberikan hasil prediksi risiko diabetes secara langsung.</a:t>
            </a:r>
            <a:endParaRPr lang="en-US" dirty="0"/>
          </a:p>
          <a:p>
            <a:pPr>
              <a:buFont typeface="+mj-lt"/>
              <a:buAutoNum type="arabicPeriod"/>
            </a:pPr>
            <a:r>
              <a:rPr lang="en-US" dirty="0"/>
              <a:t>Dari </a:t>
            </a:r>
            <a:r>
              <a:rPr lang="en-US" dirty="0" err="1"/>
              <a:t>aplikasi</a:t>
            </a:r>
            <a:r>
              <a:rPr lang="en-US" dirty="0"/>
              <a:t> web </a:t>
            </a:r>
            <a:r>
              <a:rPr lang="en-US" dirty="0" err="1"/>
              <a:t>sederhana</a:t>
            </a:r>
            <a:r>
              <a:rPr lang="en-US" dirty="0"/>
              <a:t> yang </a:t>
            </a:r>
            <a:r>
              <a:rPr lang="en-US" dirty="0" err="1"/>
              <a:t>dikembangkan</a:t>
            </a:r>
            <a:r>
              <a:rPr lang="en-US" dirty="0"/>
              <a:t> </a:t>
            </a:r>
            <a:r>
              <a:rPr lang="en-US" dirty="0" err="1"/>
              <a:t>diharapkan</a:t>
            </a:r>
            <a:r>
              <a:rPr lang="en-US" dirty="0"/>
              <a:t> orang </a:t>
            </a:r>
            <a:r>
              <a:rPr lang="en-US" dirty="0" err="1"/>
              <a:t>orang</a:t>
            </a:r>
            <a:r>
              <a:rPr lang="en-US" dirty="0"/>
              <a:t> </a:t>
            </a:r>
            <a:r>
              <a:rPr lang="en-US" dirty="0" err="1"/>
              <a:t>akan</a:t>
            </a:r>
            <a:r>
              <a:rPr lang="en-US" dirty="0"/>
              <a:t> </a:t>
            </a:r>
            <a:r>
              <a:rPr lang="en-US" dirty="0" err="1"/>
              <a:t>lebih</a:t>
            </a:r>
            <a:r>
              <a:rPr lang="en-US" dirty="0"/>
              <a:t> </a:t>
            </a:r>
            <a:r>
              <a:rPr lang="en-US" dirty="0" err="1"/>
              <a:t>waspada</a:t>
            </a:r>
            <a:r>
              <a:rPr lang="en-US" dirty="0"/>
              <a:t> </a:t>
            </a:r>
            <a:r>
              <a:rPr lang="en-US" dirty="0" err="1"/>
              <a:t>terhadap</a:t>
            </a:r>
            <a:r>
              <a:rPr lang="en-US" dirty="0"/>
              <a:t> </a:t>
            </a:r>
            <a:r>
              <a:rPr lang="en-US" dirty="0" err="1"/>
              <a:t>penyakit</a:t>
            </a:r>
            <a:r>
              <a:rPr lang="en-US" dirty="0"/>
              <a:t> diabetes </a:t>
            </a:r>
            <a:r>
              <a:rPr lang="en-US" dirty="0" err="1"/>
              <a:t>ini</a:t>
            </a:r>
            <a:r>
              <a:rPr lang="en-US" dirty="0"/>
              <a:t> dan </a:t>
            </a:r>
            <a:r>
              <a:rPr lang="en-US" dirty="0" err="1"/>
              <a:t>memeriksakan</a:t>
            </a:r>
            <a:r>
              <a:rPr lang="en-US" dirty="0"/>
              <a:t> </a:t>
            </a:r>
            <a:r>
              <a:rPr lang="en-US" dirty="0" err="1"/>
              <a:t>diri</a:t>
            </a:r>
            <a:r>
              <a:rPr lang="en-US" dirty="0"/>
              <a:t> </a:t>
            </a:r>
            <a:r>
              <a:rPr lang="en-US" dirty="0" err="1"/>
              <a:t>ke</a:t>
            </a:r>
            <a:r>
              <a:rPr lang="en-US" dirty="0"/>
              <a:t> </a:t>
            </a:r>
            <a:r>
              <a:rPr lang="en-US" dirty="0" err="1"/>
              <a:t>dokter</a:t>
            </a:r>
            <a:r>
              <a:rPr lang="en-US" dirty="0"/>
              <a:t>.</a:t>
            </a:r>
          </a:p>
        </p:txBody>
      </p:sp>
    </p:spTree>
    <p:extLst>
      <p:ext uri="{BB962C8B-B14F-4D97-AF65-F5344CB8AC3E}">
        <p14:creationId xmlns:p14="http://schemas.microsoft.com/office/powerpoint/2010/main" val="32782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7CD-33D5-49DD-A761-4E65BDEBC6E1}"/>
              </a:ext>
            </a:extLst>
          </p:cNvPr>
          <p:cNvSpPr>
            <a:spLocks noGrp="1"/>
          </p:cNvSpPr>
          <p:nvPr>
            <p:ph type="title"/>
          </p:nvPr>
        </p:nvSpPr>
        <p:spPr/>
        <p:txBody>
          <a:bodyPr/>
          <a:lstStyle/>
          <a:p>
            <a:r>
              <a:rPr lang="en-US" dirty="0"/>
              <a:t>SOLUTION BASED ON JOURNAL</a:t>
            </a:r>
            <a:endParaRPr lang="id-ID" dirty="0"/>
          </a:p>
        </p:txBody>
      </p:sp>
      <p:sp>
        <p:nvSpPr>
          <p:cNvPr id="3" name="Content Placeholder 2">
            <a:extLst>
              <a:ext uri="{FF2B5EF4-FFF2-40B4-BE49-F238E27FC236}">
                <a16:creationId xmlns:a16="http://schemas.microsoft.com/office/drawing/2014/main" id="{7D1D15AC-C6C3-2DD5-F7AC-301943028CEB}"/>
              </a:ext>
            </a:extLst>
          </p:cNvPr>
          <p:cNvSpPr>
            <a:spLocks noGrp="1"/>
          </p:cNvSpPr>
          <p:nvPr>
            <p:ph idx="1"/>
          </p:nvPr>
        </p:nvSpPr>
        <p:spPr>
          <a:xfrm>
            <a:off x="810000" y="2515523"/>
            <a:ext cx="6474717" cy="3895484"/>
          </a:xfrm>
        </p:spPr>
        <p:txBody>
          <a:bodyPr>
            <a:normAutofit/>
          </a:bodyPr>
          <a:lstStyle/>
          <a:p>
            <a:pPr marL="0" indent="0" algn="just">
              <a:buNone/>
            </a:pPr>
            <a:r>
              <a:rPr lang="id-ID" sz="1400" dirty="0"/>
              <a:t>Penelitian pada jurnal mengusulkan penggunaan algoritma supervised machine learning, termasuk </a:t>
            </a:r>
            <a:r>
              <a:rPr lang="en-US" sz="1400" dirty="0"/>
              <a:t>Random Forest</a:t>
            </a:r>
            <a:r>
              <a:rPr lang="id-ID" sz="1400" dirty="0"/>
              <a:t>, untuk membangun model klasifikasi yang memprediksi apakah seseorang memiliki risiko terkena diabetes.</a:t>
            </a:r>
            <a:r>
              <a:rPr lang="en-US" sz="1400" dirty="0"/>
              <a:t> </a:t>
            </a:r>
            <a:r>
              <a:rPr lang="id-ID" sz="1400" dirty="0"/>
              <a:t>Prosesnya mencakup:</a:t>
            </a:r>
          </a:p>
          <a:p>
            <a:pPr algn="just">
              <a:buFont typeface="+mj-lt"/>
              <a:buAutoNum type="arabicPeriod"/>
            </a:pPr>
            <a:r>
              <a:rPr lang="id-ID" sz="1400" dirty="0"/>
              <a:t>Preprocessing dataset klinis (handling missing value, normalisasi, outlier removal).</a:t>
            </a:r>
          </a:p>
          <a:p>
            <a:pPr algn="just">
              <a:buFont typeface="+mj-lt"/>
              <a:buAutoNum type="arabicPeriod"/>
            </a:pPr>
            <a:r>
              <a:rPr lang="id-ID" sz="1400" dirty="0"/>
              <a:t>Training model menggunakan berbagai algoritma.</a:t>
            </a:r>
          </a:p>
          <a:p>
            <a:pPr algn="just">
              <a:buFont typeface="+mj-lt"/>
              <a:buAutoNum type="arabicPeriod"/>
            </a:pPr>
            <a:r>
              <a:rPr lang="id-ID" sz="1400" dirty="0"/>
              <a:t>Integrasi model terbaik ke dalam aplikasi web menggunakan </a:t>
            </a:r>
            <a:r>
              <a:rPr lang="en-US" sz="1400" dirty="0"/>
              <a:t>Python</a:t>
            </a:r>
            <a:r>
              <a:rPr lang="id-ID" sz="1400" dirty="0"/>
              <a:t>.</a:t>
            </a:r>
          </a:p>
          <a:p>
            <a:pPr marL="0" indent="0" algn="just">
              <a:buNone/>
            </a:pPr>
            <a:r>
              <a:rPr lang="id-ID" sz="1400" dirty="0"/>
              <a:t>Khusus dalam tugas akhir ini, hanya algoritma </a:t>
            </a:r>
            <a:r>
              <a:rPr lang="en-US" sz="1400" dirty="0"/>
              <a:t>Random Forest</a:t>
            </a:r>
            <a:r>
              <a:rPr lang="id-ID" sz="1400" dirty="0"/>
              <a:t> yang akan diimplementasikan.</a:t>
            </a:r>
          </a:p>
          <a:p>
            <a:pPr marL="0" indent="0" algn="just">
              <a:buNone/>
            </a:pPr>
            <a:endParaRPr lang="id-ID" sz="1400" dirty="0"/>
          </a:p>
        </p:txBody>
      </p:sp>
      <p:pic>
        <p:nvPicPr>
          <p:cNvPr id="5" name="Picture 4">
            <a:extLst>
              <a:ext uri="{FF2B5EF4-FFF2-40B4-BE49-F238E27FC236}">
                <a16:creationId xmlns:a16="http://schemas.microsoft.com/office/drawing/2014/main" id="{BF17B5E5-A189-A45F-1EC6-9D1B5A48EB1B}"/>
              </a:ext>
            </a:extLst>
          </p:cNvPr>
          <p:cNvPicPr>
            <a:picLocks noChangeAspect="1"/>
          </p:cNvPicPr>
          <p:nvPr/>
        </p:nvPicPr>
        <p:blipFill>
          <a:blip r:embed="rId2"/>
          <a:stretch>
            <a:fillRect/>
          </a:stretch>
        </p:blipFill>
        <p:spPr>
          <a:xfrm>
            <a:off x="7500258" y="2515523"/>
            <a:ext cx="4376210" cy="3264792"/>
          </a:xfrm>
          <a:prstGeom prst="rect">
            <a:avLst/>
          </a:prstGeom>
        </p:spPr>
      </p:pic>
    </p:spTree>
    <p:extLst>
      <p:ext uri="{BB962C8B-B14F-4D97-AF65-F5344CB8AC3E}">
        <p14:creationId xmlns:p14="http://schemas.microsoft.com/office/powerpoint/2010/main" val="242742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CB73-B6C0-6A0F-BB85-0BEA22FE1EA9}"/>
              </a:ext>
            </a:extLst>
          </p:cNvPr>
          <p:cNvSpPr>
            <a:spLocks noGrp="1"/>
          </p:cNvSpPr>
          <p:nvPr>
            <p:ph type="title"/>
          </p:nvPr>
        </p:nvSpPr>
        <p:spPr/>
        <p:txBody>
          <a:bodyPr/>
          <a:lstStyle/>
          <a:p>
            <a:r>
              <a:rPr lang="en-US" dirty="0"/>
              <a:t>HYPOTHESIS BASED ON JOURNAL</a:t>
            </a:r>
            <a:endParaRPr lang="id-ID" dirty="0"/>
          </a:p>
        </p:txBody>
      </p:sp>
      <p:sp>
        <p:nvSpPr>
          <p:cNvPr id="3" name="Content Placeholder 2">
            <a:extLst>
              <a:ext uri="{FF2B5EF4-FFF2-40B4-BE49-F238E27FC236}">
                <a16:creationId xmlns:a16="http://schemas.microsoft.com/office/drawing/2014/main" id="{0ECC5B28-ABC3-76BC-915E-939EA4476334}"/>
              </a:ext>
            </a:extLst>
          </p:cNvPr>
          <p:cNvSpPr>
            <a:spLocks noGrp="1"/>
          </p:cNvSpPr>
          <p:nvPr>
            <p:ph idx="1"/>
          </p:nvPr>
        </p:nvSpPr>
        <p:spPr/>
        <p:txBody>
          <a:bodyPr/>
          <a:lstStyle/>
          <a:p>
            <a:pPr marL="0" indent="0" algn="just">
              <a:buNone/>
            </a:pPr>
            <a:r>
              <a:rPr lang="en-US" dirty="0"/>
              <a:t>M</a:t>
            </a:r>
            <a:r>
              <a:rPr lang="id-ID" dirty="0"/>
              <a:t>odel prediksi risiko diabetes berbasis </a:t>
            </a:r>
            <a:r>
              <a:rPr lang="en-US" dirty="0"/>
              <a:t>Random Forest</a:t>
            </a:r>
            <a:r>
              <a:rPr lang="id-ID" dirty="0"/>
              <a:t> mampu mencapai akurasi di atas 75% dan dapat diintegrasikan secara efektif dalam aplikasi web untuk melakukan diagnosis awal diabetes secara cepat dan efisien.</a:t>
            </a:r>
          </a:p>
        </p:txBody>
      </p:sp>
    </p:spTree>
    <p:extLst>
      <p:ext uri="{BB962C8B-B14F-4D97-AF65-F5344CB8AC3E}">
        <p14:creationId xmlns:p14="http://schemas.microsoft.com/office/powerpoint/2010/main" val="347953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91BD-410B-809F-7067-9022EEB32CA7}"/>
              </a:ext>
            </a:extLst>
          </p:cNvPr>
          <p:cNvSpPr>
            <a:spLocks noGrp="1"/>
          </p:cNvSpPr>
          <p:nvPr>
            <p:ph type="title"/>
          </p:nvPr>
        </p:nvSpPr>
        <p:spPr/>
        <p:txBody>
          <a:bodyPr/>
          <a:lstStyle/>
          <a:p>
            <a:r>
              <a:rPr lang="en-US" dirty="0"/>
              <a:t>PROJECT SCOPE</a:t>
            </a:r>
            <a:endParaRPr lang="id-ID" dirty="0"/>
          </a:p>
        </p:txBody>
      </p:sp>
      <p:sp>
        <p:nvSpPr>
          <p:cNvPr id="3" name="Content Placeholder 2">
            <a:extLst>
              <a:ext uri="{FF2B5EF4-FFF2-40B4-BE49-F238E27FC236}">
                <a16:creationId xmlns:a16="http://schemas.microsoft.com/office/drawing/2014/main" id="{0E0ED2D3-BF6E-664C-682B-5D70964144EC}"/>
              </a:ext>
            </a:extLst>
          </p:cNvPr>
          <p:cNvSpPr>
            <a:spLocks noGrp="1"/>
          </p:cNvSpPr>
          <p:nvPr>
            <p:ph idx="1"/>
          </p:nvPr>
        </p:nvSpPr>
        <p:spPr/>
        <p:txBody>
          <a:bodyPr/>
          <a:lstStyle/>
          <a:p>
            <a:pPr marL="0" indent="0" algn="just">
              <a:buNone/>
            </a:pPr>
            <a:r>
              <a:rPr lang="en-US" dirty="0" err="1"/>
              <a:t>Berikut</a:t>
            </a:r>
            <a:r>
              <a:rPr lang="en-US" dirty="0"/>
              <a:t> </a:t>
            </a:r>
            <a:r>
              <a:rPr lang="en-US" dirty="0" err="1"/>
              <a:t>adalah</a:t>
            </a:r>
            <a:r>
              <a:rPr lang="en-US" dirty="0"/>
              <a:t> Batasan yang </a:t>
            </a:r>
            <a:r>
              <a:rPr lang="en-US" dirty="0" err="1"/>
              <a:t>ditetapkan</a:t>
            </a:r>
            <a:r>
              <a:rPr lang="en-US" dirty="0"/>
              <a:t> </a:t>
            </a:r>
            <a:r>
              <a:rPr lang="en-US" dirty="0" err="1"/>
              <a:t>untuk</a:t>
            </a:r>
            <a:r>
              <a:rPr lang="en-US" dirty="0"/>
              <a:t> project </a:t>
            </a:r>
            <a:r>
              <a:rPr lang="en-US" dirty="0" err="1"/>
              <a:t>ini</a:t>
            </a:r>
            <a:r>
              <a:rPr lang="en-US" dirty="0"/>
              <a:t> </a:t>
            </a:r>
            <a:r>
              <a:rPr lang="en-US" dirty="0" err="1"/>
              <a:t>adalah</a:t>
            </a:r>
            <a:r>
              <a:rPr lang="en-US" dirty="0"/>
              <a:t>:</a:t>
            </a:r>
          </a:p>
          <a:p>
            <a:pPr algn="just">
              <a:buAutoNum type="arabicPeriod"/>
            </a:pPr>
            <a:r>
              <a:rPr lang="en-US" dirty="0"/>
              <a:t>Hanya </a:t>
            </a:r>
            <a:r>
              <a:rPr lang="en-US" dirty="0" err="1"/>
              <a:t>menggunakan</a:t>
            </a:r>
            <a:r>
              <a:rPr lang="en-US" dirty="0"/>
              <a:t> </a:t>
            </a:r>
            <a:r>
              <a:rPr lang="en-US" dirty="0" err="1"/>
              <a:t>algoritma</a:t>
            </a:r>
            <a:r>
              <a:rPr lang="en-US" dirty="0"/>
              <a:t> random forest.</a:t>
            </a:r>
          </a:p>
          <a:p>
            <a:pPr algn="just">
              <a:buAutoNum type="arabicPeriod"/>
            </a:pPr>
            <a:r>
              <a:rPr lang="en-US" dirty="0"/>
              <a:t>Dataset yang </a:t>
            </a:r>
            <a:r>
              <a:rPr lang="en-US" dirty="0" err="1"/>
              <a:t>digunakan</a:t>
            </a:r>
            <a:r>
              <a:rPr lang="en-US" dirty="0"/>
              <a:t> </a:t>
            </a:r>
            <a:r>
              <a:rPr lang="en-US" dirty="0" err="1"/>
              <a:t>adalah</a:t>
            </a:r>
            <a:r>
              <a:rPr lang="en-US" dirty="0"/>
              <a:t> dataset yang </a:t>
            </a:r>
            <a:r>
              <a:rPr lang="en-US" dirty="0" err="1"/>
              <a:t>tersedia</a:t>
            </a:r>
            <a:r>
              <a:rPr lang="en-US" dirty="0"/>
              <a:t> di Kaggle.com.</a:t>
            </a:r>
          </a:p>
          <a:p>
            <a:pPr algn="just">
              <a:buAutoNum type="arabicPeriod"/>
            </a:pPr>
            <a:r>
              <a:rPr lang="en-US" dirty="0"/>
              <a:t>Tidak </a:t>
            </a:r>
            <a:r>
              <a:rPr lang="en-US" dirty="0" err="1"/>
              <a:t>menggunakan</a:t>
            </a:r>
            <a:r>
              <a:rPr lang="en-US" dirty="0"/>
              <a:t> data real-time </a:t>
            </a:r>
            <a:r>
              <a:rPr lang="en-US" dirty="0" err="1"/>
              <a:t>dari</a:t>
            </a:r>
            <a:r>
              <a:rPr lang="en-US" dirty="0"/>
              <a:t> </a:t>
            </a:r>
            <a:r>
              <a:rPr lang="en-US" dirty="0" err="1"/>
              <a:t>alat</a:t>
            </a:r>
            <a:r>
              <a:rPr lang="en-US" dirty="0"/>
              <a:t> </a:t>
            </a:r>
            <a:r>
              <a:rPr lang="en-US" dirty="0" err="1"/>
              <a:t>medis</a:t>
            </a:r>
            <a:r>
              <a:rPr lang="en-US" dirty="0"/>
              <a:t> </a:t>
            </a:r>
            <a:r>
              <a:rPr lang="en-US" dirty="0" err="1"/>
              <a:t>langsung</a:t>
            </a:r>
            <a:r>
              <a:rPr lang="en-US" dirty="0"/>
              <a:t>.</a:t>
            </a:r>
          </a:p>
          <a:p>
            <a:pPr algn="just">
              <a:buAutoNum type="arabicPeriod"/>
            </a:pPr>
            <a:r>
              <a:rPr lang="en-US" dirty="0" err="1"/>
              <a:t>Sistem</a:t>
            </a:r>
            <a:r>
              <a:rPr lang="en-US" dirty="0"/>
              <a:t> </a:t>
            </a:r>
            <a:r>
              <a:rPr lang="en-US" dirty="0" err="1"/>
              <a:t>ditujukan</a:t>
            </a:r>
            <a:r>
              <a:rPr lang="en-US" dirty="0"/>
              <a:t> </a:t>
            </a:r>
            <a:r>
              <a:rPr lang="en-US" dirty="0" err="1"/>
              <a:t>untuk</a:t>
            </a:r>
            <a:r>
              <a:rPr lang="en-US" dirty="0"/>
              <a:t> </a:t>
            </a:r>
            <a:r>
              <a:rPr lang="en-US" dirty="0" err="1"/>
              <a:t>pengguna</a:t>
            </a:r>
            <a:r>
              <a:rPr lang="en-US" dirty="0"/>
              <a:t> </a:t>
            </a:r>
            <a:r>
              <a:rPr lang="en-US" dirty="0" err="1"/>
              <a:t>umum</a:t>
            </a:r>
            <a:r>
              <a:rPr lang="en-US" dirty="0"/>
              <a:t> yang </a:t>
            </a:r>
            <a:r>
              <a:rPr lang="en-US" dirty="0" err="1"/>
              <a:t>ingin</a:t>
            </a:r>
            <a:r>
              <a:rPr lang="en-US" dirty="0"/>
              <a:t> </a:t>
            </a:r>
            <a:r>
              <a:rPr lang="en-US" dirty="0" err="1"/>
              <a:t>memeriksa</a:t>
            </a:r>
            <a:r>
              <a:rPr lang="en-US" dirty="0"/>
              <a:t> </a:t>
            </a:r>
            <a:r>
              <a:rPr lang="en-US" dirty="0" err="1"/>
              <a:t>resiko</a:t>
            </a:r>
            <a:r>
              <a:rPr lang="en-US" dirty="0"/>
              <a:t> </a:t>
            </a:r>
            <a:r>
              <a:rPr lang="en-US" dirty="0" err="1"/>
              <a:t>awal</a:t>
            </a:r>
            <a:r>
              <a:rPr lang="en-US" dirty="0"/>
              <a:t>.</a:t>
            </a:r>
          </a:p>
          <a:p>
            <a:pPr algn="just">
              <a:buAutoNum type="arabicPeriod"/>
            </a:pPr>
            <a:r>
              <a:rPr lang="en-US" dirty="0"/>
              <a:t>Hasil </a:t>
            </a:r>
            <a:r>
              <a:rPr lang="en-US" dirty="0" err="1"/>
              <a:t>prediksi</a:t>
            </a:r>
            <a:r>
              <a:rPr lang="en-US" dirty="0"/>
              <a:t> </a:t>
            </a:r>
            <a:r>
              <a:rPr lang="en-US" dirty="0" err="1"/>
              <a:t>tidak</a:t>
            </a:r>
            <a:r>
              <a:rPr lang="en-US" dirty="0"/>
              <a:t> </a:t>
            </a:r>
            <a:r>
              <a:rPr lang="en-US" dirty="0" err="1"/>
              <a:t>dapat</a:t>
            </a:r>
            <a:r>
              <a:rPr lang="en-US" dirty="0"/>
              <a:t> </a:t>
            </a:r>
            <a:r>
              <a:rPr lang="en-US" dirty="0" err="1"/>
              <a:t>menggantikan</a:t>
            </a:r>
            <a:r>
              <a:rPr lang="en-US" dirty="0"/>
              <a:t> </a:t>
            </a:r>
            <a:r>
              <a:rPr lang="en-US" dirty="0" err="1"/>
              <a:t>hasil</a:t>
            </a:r>
            <a:r>
              <a:rPr lang="en-US" dirty="0"/>
              <a:t> diagnosis </a:t>
            </a:r>
            <a:r>
              <a:rPr lang="en-US" dirty="0" err="1"/>
              <a:t>dokter</a:t>
            </a:r>
            <a:r>
              <a:rPr lang="en-US" dirty="0"/>
              <a:t> yang </a:t>
            </a:r>
            <a:r>
              <a:rPr lang="en-US" dirty="0" err="1"/>
              <a:t>lebih</a:t>
            </a:r>
            <a:r>
              <a:rPr lang="en-US" dirty="0"/>
              <a:t> </a:t>
            </a:r>
            <a:r>
              <a:rPr lang="en-US" dirty="0" err="1"/>
              <a:t>ahli</a:t>
            </a:r>
            <a:r>
              <a:rPr lang="en-US" dirty="0"/>
              <a:t>.</a:t>
            </a:r>
          </a:p>
          <a:p>
            <a:pPr algn="just">
              <a:buAutoNum type="arabicPeriod"/>
            </a:pPr>
            <a:r>
              <a:rPr lang="en-US" dirty="0"/>
              <a:t>Data input </a:t>
            </a:r>
            <a:r>
              <a:rPr lang="en-US" dirty="0" err="1"/>
              <a:t>diambil</a:t>
            </a:r>
            <a:r>
              <a:rPr lang="en-US" dirty="0"/>
              <a:t> </a:t>
            </a:r>
            <a:r>
              <a:rPr lang="en-US" dirty="0" err="1"/>
              <a:t>berdasarkan</a:t>
            </a:r>
            <a:r>
              <a:rPr lang="en-US" dirty="0"/>
              <a:t> features yang </a:t>
            </a:r>
            <a:r>
              <a:rPr lang="en-US" dirty="0" err="1"/>
              <a:t>ada</a:t>
            </a:r>
            <a:r>
              <a:rPr lang="en-US" dirty="0"/>
              <a:t> </a:t>
            </a:r>
            <a:r>
              <a:rPr lang="en-US" dirty="0" err="1"/>
              <a:t>dalam</a:t>
            </a:r>
            <a:r>
              <a:rPr lang="en-US" dirty="0"/>
              <a:t> dataset </a:t>
            </a:r>
            <a:r>
              <a:rPr lang="en-US" dirty="0" err="1"/>
              <a:t>untuk</a:t>
            </a:r>
            <a:r>
              <a:rPr lang="en-US" dirty="0"/>
              <a:t> </a:t>
            </a:r>
            <a:r>
              <a:rPr lang="en-US" dirty="0" err="1"/>
              <a:t>keakuratan</a:t>
            </a:r>
            <a:r>
              <a:rPr lang="en-US" dirty="0"/>
              <a:t> model.</a:t>
            </a:r>
          </a:p>
          <a:p>
            <a:pPr algn="just">
              <a:buAutoNum type="arabicPeriod"/>
            </a:pPr>
            <a:endParaRPr lang="id-ID" dirty="0"/>
          </a:p>
        </p:txBody>
      </p:sp>
    </p:spTree>
    <p:extLst>
      <p:ext uri="{BB962C8B-B14F-4D97-AF65-F5344CB8AC3E}">
        <p14:creationId xmlns:p14="http://schemas.microsoft.com/office/powerpoint/2010/main" val="346522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5974-E09B-076D-3ED7-65CA14788909}"/>
              </a:ext>
            </a:extLst>
          </p:cNvPr>
          <p:cNvSpPr>
            <a:spLocks noGrp="1"/>
          </p:cNvSpPr>
          <p:nvPr>
            <p:ph type="title"/>
          </p:nvPr>
        </p:nvSpPr>
        <p:spPr/>
        <p:txBody>
          <a:bodyPr/>
          <a:lstStyle/>
          <a:p>
            <a:r>
              <a:rPr lang="en-US" dirty="0"/>
              <a:t>USE CASE</a:t>
            </a:r>
            <a:endParaRPr lang="id-ID" dirty="0"/>
          </a:p>
        </p:txBody>
      </p:sp>
      <p:sp>
        <p:nvSpPr>
          <p:cNvPr id="3" name="Content Placeholder 2">
            <a:extLst>
              <a:ext uri="{FF2B5EF4-FFF2-40B4-BE49-F238E27FC236}">
                <a16:creationId xmlns:a16="http://schemas.microsoft.com/office/drawing/2014/main" id="{71306C5C-30F2-DC59-9A52-0D682C85871D}"/>
              </a:ext>
            </a:extLst>
          </p:cNvPr>
          <p:cNvSpPr>
            <a:spLocks noGrp="1"/>
          </p:cNvSpPr>
          <p:nvPr>
            <p:ph sz="half" idx="1"/>
          </p:nvPr>
        </p:nvSpPr>
        <p:spPr>
          <a:xfrm>
            <a:off x="818712" y="2222287"/>
            <a:ext cx="5723602" cy="3638763"/>
          </a:xfrm>
        </p:spPr>
        <p:txBody>
          <a:bodyPr/>
          <a:lstStyle/>
          <a:p>
            <a:pPr marL="0" indent="0" algn="just">
              <a:buNone/>
            </a:pPr>
            <a:r>
              <a:rPr lang="en-US" dirty="0"/>
              <a:t>Dalam use case </a:t>
            </a:r>
            <a:r>
              <a:rPr lang="en-US" dirty="0" err="1"/>
              <a:t>ini</a:t>
            </a:r>
            <a:r>
              <a:rPr lang="en-US" dirty="0"/>
              <a:t> </a:t>
            </a:r>
            <a:r>
              <a:rPr lang="en-US" dirty="0" err="1"/>
              <a:t>pengguna</a:t>
            </a:r>
            <a:r>
              <a:rPr lang="en-US" dirty="0"/>
              <a:t> </a:t>
            </a:r>
            <a:r>
              <a:rPr lang="en-US" dirty="0" err="1"/>
              <a:t>akan</a:t>
            </a:r>
            <a:r>
              <a:rPr lang="en-US" dirty="0"/>
              <a:t> </a:t>
            </a:r>
            <a:r>
              <a:rPr lang="en-US" dirty="0" err="1"/>
              <a:t>menginput</a:t>
            </a:r>
            <a:r>
              <a:rPr lang="en-US" dirty="0"/>
              <a:t> form </a:t>
            </a:r>
            <a:r>
              <a:rPr lang="en-US" dirty="0" err="1"/>
              <a:t>dengan</a:t>
            </a:r>
            <a:r>
              <a:rPr lang="en-US" dirty="0"/>
              <a:t> </a:t>
            </a:r>
            <a:r>
              <a:rPr lang="en-US" dirty="0" err="1"/>
              <a:t>isi</a:t>
            </a:r>
            <a:r>
              <a:rPr lang="en-US" dirty="0"/>
              <a:t> </a:t>
            </a:r>
            <a:r>
              <a:rPr lang="en-US" dirty="0" err="1"/>
              <a:t>seperti</a:t>
            </a:r>
            <a:r>
              <a:rPr lang="en-US" dirty="0"/>
              <a:t> </a:t>
            </a:r>
            <a:r>
              <a:rPr lang="en-US" dirty="0" err="1"/>
              <a:t>usia</a:t>
            </a:r>
            <a:r>
              <a:rPr lang="en-US" dirty="0"/>
              <a:t>, </a:t>
            </a:r>
            <a:r>
              <a:rPr lang="en-US" dirty="0" err="1"/>
              <a:t>tekanan</a:t>
            </a:r>
            <a:r>
              <a:rPr lang="en-US" dirty="0"/>
              <a:t> </a:t>
            </a:r>
            <a:r>
              <a:rPr lang="en-US" dirty="0" err="1"/>
              <a:t>darah</a:t>
            </a:r>
            <a:r>
              <a:rPr lang="en-US" dirty="0"/>
              <a:t>, dan gula </a:t>
            </a:r>
            <a:r>
              <a:rPr lang="en-US" dirty="0" err="1"/>
              <a:t>darah</a:t>
            </a:r>
            <a:r>
              <a:rPr lang="en-US" dirty="0"/>
              <a:t> </a:t>
            </a:r>
            <a:r>
              <a:rPr lang="en-US" dirty="0" err="1"/>
              <a:t>kemudian</a:t>
            </a:r>
            <a:r>
              <a:rPr lang="en-US" dirty="0"/>
              <a:t> </a:t>
            </a:r>
            <a:r>
              <a:rPr lang="en-US" dirty="0" err="1"/>
              <a:t>sistem</a:t>
            </a:r>
            <a:r>
              <a:rPr lang="en-US" dirty="0"/>
              <a:t> </a:t>
            </a:r>
            <a:r>
              <a:rPr lang="en-US" dirty="0" err="1"/>
              <a:t>akan</a:t>
            </a:r>
            <a:r>
              <a:rPr lang="en-US" dirty="0"/>
              <a:t> </a:t>
            </a:r>
            <a:r>
              <a:rPr lang="en-US" dirty="0" err="1"/>
              <a:t>melakukan</a:t>
            </a:r>
            <a:r>
              <a:rPr lang="en-US" dirty="0"/>
              <a:t> </a:t>
            </a:r>
            <a:r>
              <a:rPr lang="en-US" dirty="0" err="1"/>
              <a:t>prediksi</a:t>
            </a:r>
            <a:r>
              <a:rPr lang="en-US" dirty="0"/>
              <a:t> </a:t>
            </a:r>
            <a:r>
              <a:rPr lang="en-US" dirty="0" err="1"/>
              <a:t>menggunakan</a:t>
            </a:r>
            <a:r>
              <a:rPr lang="en-US" dirty="0"/>
              <a:t> random forest dan </a:t>
            </a:r>
            <a:r>
              <a:rPr lang="en-US" dirty="0" err="1"/>
              <a:t>pengguna</a:t>
            </a:r>
            <a:r>
              <a:rPr lang="en-US" dirty="0"/>
              <a:t> </a:t>
            </a:r>
            <a:r>
              <a:rPr lang="en-US" dirty="0" err="1"/>
              <a:t>akan</a:t>
            </a:r>
            <a:r>
              <a:rPr lang="en-US" dirty="0"/>
              <a:t> </a:t>
            </a:r>
            <a:r>
              <a:rPr lang="en-US" dirty="0" err="1"/>
              <a:t>langsung</a:t>
            </a:r>
            <a:r>
              <a:rPr lang="en-US" dirty="0"/>
              <a:t> </a:t>
            </a:r>
            <a:r>
              <a:rPr lang="en-US" dirty="0" err="1"/>
              <a:t>melihat</a:t>
            </a:r>
            <a:r>
              <a:rPr lang="en-US" dirty="0"/>
              <a:t> </a:t>
            </a:r>
            <a:r>
              <a:rPr lang="en-US" dirty="0" err="1"/>
              <a:t>hasilnya</a:t>
            </a:r>
            <a:r>
              <a:rPr lang="en-US" dirty="0"/>
              <a:t> dan </a:t>
            </a:r>
            <a:r>
              <a:rPr lang="en-US" dirty="0" err="1"/>
              <a:t>pengguna</a:t>
            </a:r>
            <a:r>
              <a:rPr lang="en-US" dirty="0"/>
              <a:t> juga </a:t>
            </a:r>
            <a:r>
              <a:rPr lang="en-US" dirty="0" err="1"/>
              <a:t>bisa</a:t>
            </a:r>
            <a:r>
              <a:rPr lang="en-US" dirty="0"/>
              <a:t> </a:t>
            </a:r>
            <a:r>
              <a:rPr lang="en-US" dirty="0" err="1"/>
              <a:t>melihat</a:t>
            </a:r>
            <a:r>
              <a:rPr lang="en-US" dirty="0"/>
              <a:t> Riwayat </a:t>
            </a:r>
            <a:r>
              <a:rPr lang="en-US" dirty="0" err="1"/>
              <a:t>prediksi</a:t>
            </a:r>
            <a:r>
              <a:rPr lang="en-US" dirty="0"/>
              <a:t> </a:t>
            </a:r>
            <a:r>
              <a:rPr lang="en-US" dirty="0" err="1"/>
              <a:t>sebelumnya</a:t>
            </a:r>
            <a:r>
              <a:rPr lang="en-US" dirty="0"/>
              <a:t>.</a:t>
            </a:r>
            <a:endParaRPr lang="id-ID" dirty="0"/>
          </a:p>
        </p:txBody>
      </p:sp>
      <p:pic>
        <p:nvPicPr>
          <p:cNvPr id="6" name="Content Placeholder 5">
            <a:extLst>
              <a:ext uri="{FF2B5EF4-FFF2-40B4-BE49-F238E27FC236}">
                <a16:creationId xmlns:a16="http://schemas.microsoft.com/office/drawing/2014/main" id="{94B2CBDE-FAC1-DD13-BDC6-3BC0A13EE6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1356" y="2222500"/>
            <a:ext cx="2427738" cy="3638550"/>
          </a:xfrm>
        </p:spPr>
      </p:pic>
    </p:spTree>
    <p:extLst>
      <p:ext uri="{BB962C8B-B14F-4D97-AF65-F5344CB8AC3E}">
        <p14:creationId xmlns:p14="http://schemas.microsoft.com/office/powerpoint/2010/main" val="185395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2AAB-213D-661B-E103-09919107668C}"/>
              </a:ext>
            </a:extLst>
          </p:cNvPr>
          <p:cNvSpPr>
            <a:spLocks noGrp="1"/>
          </p:cNvSpPr>
          <p:nvPr>
            <p:ph type="title"/>
          </p:nvPr>
        </p:nvSpPr>
        <p:spPr/>
        <p:txBody>
          <a:bodyPr/>
          <a:lstStyle/>
          <a:p>
            <a:r>
              <a:rPr lang="en-US" dirty="0"/>
              <a:t>SDLC</a:t>
            </a:r>
            <a:endParaRPr lang="id-ID" dirty="0"/>
          </a:p>
        </p:txBody>
      </p:sp>
      <p:sp>
        <p:nvSpPr>
          <p:cNvPr id="3" name="Content Placeholder 2">
            <a:extLst>
              <a:ext uri="{FF2B5EF4-FFF2-40B4-BE49-F238E27FC236}">
                <a16:creationId xmlns:a16="http://schemas.microsoft.com/office/drawing/2014/main" id="{62B68D90-CDB3-28F0-F330-6DAE9D7DF571}"/>
              </a:ext>
            </a:extLst>
          </p:cNvPr>
          <p:cNvSpPr>
            <a:spLocks noGrp="1"/>
          </p:cNvSpPr>
          <p:nvPr>
            <p:ph sz="half" idx="1"/>
          </p:nvPr>
        </p:nvSpPr>
        <p:spPr>
          <a:xfrm>
            <a:off x="818712" y="2222287"/>
            <a:ext cx="4798317" cy="3638763"/>
          </a:xfrm>
        </p:spPr>
        <p:txBody>
          <a:bodyPr/>
          <a:lstStyle/>
          <a:p>
            <a:pPr marL="0" indent="0" algn="just">
              <a:buNone/>
            </a:pPr>
            <a:r>
              <a:rPr lang="en-US" dirty="0"/>
              <a:t>SDLC yang </a:t>
            </a:r>
            <a:r>
              <a:rPr lang="en-US" dirty="0" err="1"/>
              <a:t>digunakan</a:t>
            </a:r>
            <a:r>
              <a:rPr lang="en-US" dirty="0"/>
              <a:t> </a:t>
            </a:r>
            <a:r>
              <a:rPr lang="en-US" dirty="0" err="1"/>
              <a:t>adalah</a:t>
            </a:r>
            <a:r>
              <a:rPr lang="en-US" dirty="0"/>
              <a:t> agile </a:t>
            </a:r>
            <a:r>
              <a:rPr lang="en-US" dirty="0" err="1"/>
              <a:t>karena</a:t>
            </a:r>
            <a:r>
              <a:rPr lang="en-US" dirty="0"/>
              <a:t> </a:t>
            </a:r>
            <a:r>
              <a:rPr lang="en-US" dirty="0" err="1"/>
              <a:t>waktu</a:t>
            </a:r>
            <a:r>
              <a:rPr lang="en-US" dirty="0"/>
              <a:t> </a:t>
            </a:r>
            <a:r>
              <a:rPr lang="en-US" dirty="0" err="1"/>
              <a:t>untuk</a:t>
            </a:r>
            <a:r>
              <a:rPr lang="en-US" dirty="0"/>
              <a:t> </a:t>
            </a:r>
            <a:r>
              <a:rPr lang="en-US" dirty="0" err="1"/>
              <a:t>pengembangan</a:t>
            </a:r>
            <a:r>
              <a:rPr lang="en-US" dirty="0"/>
              <a:t> </a:t>
            </a:r>
            <a:r>
              <a:rPr lang="en-US" dirty="0" err="1"/>
              <a:t>tidak</a:t>
            </a:r>
            <a:r>
              <a:rPr lang="en-US" dirty="0"/>
              <a:t> </a:t>
            </a:r>
            <a:r>
              <a:rPr lang="en-US" dirty="0" err="1"/>
              <a:t>terlalu</a:t>
            </a:r>
            <a:r>
              <a:rPr lang="en-US" dirty="0"/>
              <a:t> lama.</a:t>
            </a:r>
            <a:endParaRPr lang="id-ID" dirty="0"/>
          </a:p>
        </p:txBody>
      </p:sp>
      <p:pic>
        <p:nvPicPr>
          <p:cNvPr id="4" name="Picture 3">
            <a:extLst>
              <a:ext uri="{FF2B5EF4-FFF2-40B4-BE49-F238E27FC236}">
                <a16:creationId xmlns:a16="http://schemas.microsoft.com/office/drawing/2014/main" id="{5528F671-6F61-10B1-CB17-9F1D5EA7D5DA}"/>
              </a:ext>
            </a:extLst>
          </p:cNvPr>
          <p:cNvPicPr>
            <a:picLocks noChangeAspect="1"/>
          </p:cNvPicPr>
          <p:nvPr/>
        </p:nvPicPr>
        <p:blipFill>
          <a:blip r:embed="rId2"/>
          <a:stretch>
            <a:fillRect/>
          </a:stretch>
        </p:blipFill>
        <p:spPr>
          <a:xfrm>
            <a:off x="6250555" y="2316413"/>
            <a:ext cx="5131443" cy="3848583"/>
          </a:xfrm>
          <a:prstGeom prst="rect">
            <a:avLst/>
          </a:prstGeom>
        </p:spPr>
      </p:pic>
    </p:spTree>
    <p:extLst>
      <p:ext uri="{BB962C8B-B14F-4D97-AF65-F5344CB8AC3E}">
        <p14:creationId xmlns:p14="http://schemas.microsoft.com/office/powerpoint/2010/main" val="4284092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257</TotalTime>
  <Words>495</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Implementasi Algoritma Random Forest untuk Prediksi Risiko Diabetes Berbasis Web</vt:lpstr>
      <vt:lpstr>PROJECT RESEARCH</vt:lpstr>
      <vt:lpstr>PROBLEM OBJECTIVES</vt:lpstr>
      <vt:lpstr>PROBLEM OBJECTIVES</vt:lpstr>
      <vt:lpstr>SOLUTION BASED ON JOURNAL</vt:lpstr>
      <vt:lpstr>HYPOTHESIS BASED ON JOURNAL</vt:lpstr>
      <vt:lpstr>PROJECT SCOPE</vt:lpstr>
      <vt:lpstr>USE CASE</vt:lpstr>
      <vt:lpstr>SDLC</vt:lpstr>
      <vt:lpstr>SYSTEM DESIGN</vt:lpstr>
      <vt:lpstr>TECHNOLOGY STACK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Dandi Hendika</dc:creator>
  <cp:lastModifiedBy>Dandi Hendika</cp:lastModifiedBy>
  <cp:revision>4</cp:revision>
  <dcterms:created xsi:type="dcterms:W3CDTF">2025-06-13T12:10:52Z</dcterms:created>
  <dcterms:modified xsi:type="dcterms:W3CDTF">2025-07-11T15:51:41Z</dcterms:modified>
</cp:coreProperties>
</file>