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Bangers" charset="1" panose="00000500000000000000"/>
      <p:regular r:id="rId18"/>
    </p:embeddedFont>
    <p:embeddedFont>
      <p:font typeface="Poppins Bold" charset="1" panose="00000800000000000000"/>
      <p:regular r:id="rId19"/>
    </p:embeddedFont>
    <p:embeddedFont>
      <p:font typeface="Canva Sans" charset="1" panose="020B0503030501040103"/>
      <p:regular r:id="rId20"/>
    </p:embeddedFont>
    <p:embeddedFont>
      <p:font typeface="Hammersmith One" charset="1" panose="02010703030501060504"/>
      <p:regular r:id="rId21"/>
    </p:embeddedFont>
    <p:embeddedFont>
      <p:font typeface="Open Sans" charset="1" panose="020B0606030504020204"/>
      <p:regular r:id="rId22"/>
    </p:embeddedFont>
    <p:embeddedFont>
      <p:font typeface="Poppins" charset="1" panose="00000500000000000000"/>
      <p:regular r:id="rId23"/>
    </p:embeddedFont>
    <p:embeddedFont>
      <p:font typeface="Open Sauce" charset="1" panose="000005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9.png" Type="http://schemas.openxmlformats.org/officeDocument/2006/relationships/image"/><Relationship Id="rId11" Target="../media/image50.svg" Type="http://schemas.openxmlformats.org/officeDocument/2006/relationships/image"/><Relationship Id="rId12" Target="../media/image51.png" Type="http://schemas.openxmlformats.org/officeDocument/2006/relationships/image"/><Relationship Id="rId13" Target="../media/image52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56.png" Type="http://schemas.openxmlformats.org/officeDocument/2006/relationships/image"/><Relationship Id="rId17" Target="../media/image57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7.png" Type="http://schemas.openxmlformats.org/officeDocument/2006/relationships/image"/><Relationship Id="rId5" Target="../media/image48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9.png" Type="http://schemas.openxmlformats.org/officeDocument/2006/relationships/image"/><Relationship Id="rId11" Target="../media/image50.svg" Type="http://schemas.openxmlformats.org/officeDocument/2006/relationships/image"/><Relationship Id="rId12" Target="../media/image51.png" Type="http://schemas.openxmlformats.org/officeDocument/2006/relationships/image"/><Relationship Id="rId13" Target="../media/image52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7.png" Type="http://schemas.openxmlformats.org/officeDocument/2006/relationships/image"/><Relationship Id="rId5" Target="../media/image48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25.png" Type="http://schemas.openxmlformats.org/officeDocument/2006/relationships/image"/><Relationship Id="rId17" Target="../media/image2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jpeg" Type="http://schemas.openxmlformats.org/officeDocument/2006/relationships/image"/><Relationship Id="rId11" Target="../media/image30.jpeg" Type="http://schemas.openxmlformats.org/officeDocument/2006/relationships/image"/><Relationship Id="rId12" Target="../media/image31.jpeg" Type="http://schemas.openxmlformats.org/officeDocument/2006/relationships/image"/><Relationship Id="rId13" Target="../media/image32.png" Type="http://schemas.openxmlformats.org/officeDocument/2006/relationships/image"/><Relationship Id="rId14" Target="../media/image33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jpeg" Type="http://schemas.openxmlformats.org/officeDocument/2006/relationships/image"/><Relationship Id="rId11" Target="../media/image5.png" Type="http://schemas.openxmlformats.org/officeDocument/2006/relationships/image"/><Relationship Id="rId12" Target="../media/image6.svg" Type="http://schemas.openxmlformats.org/officeDocument/2006/relationships/image"/><Relationship Id="rId13" Target="../media/image17.png" Type="http://schemas.openxmlformats.org/officeDocument/2006/relationships/image"/><Relationship Id="rId14" Target="../media/image18.svg" Type="http://schemas.openxmlformats.org/officeDocument/2006/relationships/image"/><Relationship Id="rId15" Target="../media/image39.png" Type="http://schemas.openxmlformats.org/officeDocument/2006/relationships/image"/><Relationship Id="rId16" Target="../media/image4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36.png" Type="http://schemas.openxmlformats.org/officeDocument/2006/relationships/image"/><Relationship Id="rId9" Target="../media/image3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14" Target="../media/image39.png" Type="http://schemas.openxmlformats.org/officeDocument/2006/relationships/image"/><Relationship Id="rId15" Target="../media/image4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36.png" Type="http://schemas.openxmlformats.org/officeDocument/2006/relationships/image"/><Relationship Id="rId9" Target="../media/image3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1.png" Type="http://schemas.openxmlformats.org/officeDocument/2006/relationships/image"/><Relationship Id="rId11" Target="../media/image42.svg" Type="http://schemas.openxmlformats.org/officeDocument/2006/relationships/image"/><Relationship Id="rId12" Target="../media/image43.png" Type="http://schemas.openxmlformats.org/officeDocument/2006/relationships/image"/><Relationship Id="rId13" Target="../media/image44.svg" Type="http://schemas.openxmlformats.org/officeDocument/2006/relationships/image"/><Relationship Id="rId14" Target="../media/image45.png" Type="http://schemas.openxmlformats.org/officeDocument/2006/relationships/image"/><Relationship Id="rId15" Target="../media/image46.sv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1.png" Type="http://schemas.openxmlformats.org/officeDocument/2006/relationships/image"/><Relationship Id="rId11" Target="../media/image52.svg" Type="http://schemas.openxmlformats.org/officeDocument/2006/relationships/image"/><Relationship Id="rId2" Target="../media/image47.png" Type="http://schemas.openxmlformats.org/officeDocument/2006/relationships/image"/><Relationship Id="rId3" Target="../media/image4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49.png" Type="http://schemas.openxmlformats.org/officeDocument/2006/relationships/image"/><Relationship Id="rId9" Target="../media/image5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53.png" Type="http://schemas.openxmlformats.org/officeDocument/2006/relationships/image"/><Relationship Id="rId13" Target="../media/image54.svg" Type="http://schemas.openxmlformats.org/officeDocument/2006/relationships/image"/><Relationship Id="rId14" Target="../media/image55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0150066" y="2740183"/>
            <a:ext cx="11493008" cy="5033502"/>
          </a:xfrm>
          <a:custGeom>
            <a:avLst/>
            <a:gdLst/>
            <a:ahLst/>
            <a:cxnLst/>
            <a:rect r="r" b="b" t="t" l="l"/>
            <a:pathLst>
              <a:path h="5033502" w="11493008">
                <a:moveTo>
                  <a:pt x="0" y="0"/>
                </a:moveTo>
                <a:lnTo>
                  <a:pt x="11493008" y="0"/>
                </a:lnTo>
                <a:lnTo>
                  <a:pt x="11493008" y="5033502"/>
                </a:lnTo>
                <a:lnTo>
                  <a:pt x="0" y="50335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57" b="-9410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2894871" y="7576035"/>
            <a:ext cx="6416842" cy="4114800"/>
          </a:xfrm>
          <a:custGeom>
            <a:avLst/>
            <a:gdLst/>
            <a:ahLst/>
            <a:cxnLst/>
            <a:rect r="r" b="b" t="t" l="l"/>
            <a:pathLst>
              <a:path h="4114800" w="6416842">
                <a:moveTo>
                  <a:pt x="6416842" y="0"/>
                </a:moveTo>
                <a:lnTo>
                  <a:pt x="0" y="0"/>
                </a:lnTo>
                <a:lnTo>
                  <a:pt x="0" y="4114800"/>
                </a:lnTo>
                <a:lnTo>
                  <a:pt x="6416842" y="4114800"/>
                </a:lnTo>
                <a:lnTo>
                  <a:pt x="641684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2894871" y="-1028700"/>
            <a:ext cx="6989045" cy="4114800"/>
          </a:xfrm>
          <a:custGeom>
            <a:avLst/>
            <a:gdLst/>
            <a:ahLst/>
            <a:cxnLst/>
            <a:rect r="r" b="b" t="t" l="l"/>
            <a:pathLst>
              <a:path h="4114800" w="6989045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-3867114" y="2379374"/>
            <a:ext cx="11994842" cy="5253286"/>
          </a:xfrm>
          <a:custGeom>
            <a:avLst/>
            <a:gdLst/>
            <a:ahLst/>
            <a:cxnLst/>
            <a:rect r="r" b="b" t="t" l="l"/>
            <a:pathLst>
              <a:path h="5253286" w="11994842">
                <a:moveTo>
                  <a:pt x="0" y="0"/>
                </a:moveTo>
                <a:lnTo>
                  <a:pt x="11994842" y="0"/>
                </a:lnTo>
                <a:lnTo>
                  <a:pt x="11994842" y="5253286"/>
                </a:lnTo>
                <a:lnTo>
                  <a:pt x="0" y="5253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57" b="-9410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10800000">
            <a:off x="-2020397" y="-443550"/>
            <a:ext cx="8301408" cy="3569605"/>
          </a:xfrm>
          <a:custGeom>
            <a:avLst/>
            <a:gdLst/>
            <a:ahLst/>
            <a:cxnLst/>
            <a:rect r="r" b="b" t="t" l="l"/>
            <a:pathLst>
              <a:path h="3569605" w="8301408">
                <a:moveTo>
                  <a:pt x="8301408" y="0"/>
                </a:moveTo>
                <a:lnTo>
                  <a:pt x="0" y="0"/>
                </a:lnTo>
                <a:lnTo>
                  <a:pt x="0" y="3569605"/>
                </a:lnTo>
                <a:lnTo>
                  <a:pt x="8301408" y="3569605"/>
                </a:lnTo>
                <a:lnTo>
                  <a:pt x="830140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-3522505" y="4386439"/>
            <a:ext cx="6826223" cy="3131530"/>
          </a:xfrm>
          <a:custGeom>
            <a:avLst/>
            <a:gdLst/>
            <a:ahLst/>
            <a:cxnLst/>
            <a:rect r="r" b="b" t="t" l="l"/>
            <a:pathLst>
              <a:path h="3131530" w="6826223">
                <a:moveTo>
                  <a:pt x="0" y="0"/>
                </a:moveTo>
                <a:lnTo>
                  <a:pt x="6826223" y="0"/>
                </a:lnTo>
                <a:lnTo>
                  <a:pt x="6826223" y="3131530"/>
                </a:lnTo>
                <a:lnTo>
                  <a:pt x="0" y="313153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675158" y="8439912"/>
            <a:ext cx="7315200" cy="3694176"/>
          </a:xfrm>
          <a:custGeom>
            <a:avLst/>
            <a:gdLst/>
            <a:ahLst/>
            <a:cxnLst/>
            <a:rect r="r" b="b" t="t" l="l"/>
            <a:pathLst>
              <a:path h="3694176" w="7315200">
                <a:moveTo>
                  <a:pt x="0" y="0"/>
                </a:moveTo>
                <a:lnTo>
                  <a:pt x="7315200" y="0"/>
                </a:lnTo>
                <a:lnTo>
                  <a:pt x="7315200" y="3694176"/>
                </a:lnTo>
                <a:lnTo>
                  <a:pt x="0" y="369417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6033237">
            <a:off x="14262543" y="4173119"/>
            <a:ext cx="6826223" cy="3558169"/>
          </a:xfrm>
          <a:custGeom>
            <a:avLst/>
            <a:gdLst/>
            <a:ahLst/>
            <a:cxnLst/>
            <a:rect r="r" b="b" t="t" l="l"/>
            <a:pathLst>
              <a:path h="3558169" w="6826223">
                <a:moveTo>
                  <a:pt x="0" y="0"/>
                </a:moveTo>
                <a:lnTo>
                  <a:pt x="6826223" y="0"/>
                </a:lnTo>
                <a:lnTo>
                  <a:pt x="6826223" y="3558169"/>
                </a:lnTo>
                <a:lnTo>
                  <a:pt x="0" y="35581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520570">
            <a:off x="512802" y="180908"/>
            <a:ext cx="2182868" cy="3307376"/>
          </a:xfrm>
          <a:custGeom>
            <a:avLst/>
            <a:gdLst/>
            <a:ahLst/>
            <a:cxnLst/>
            <a:rect r="r" b="b" t="t" l="l"/>
            <a:pathLst>
              <a:path h="3307376" w="2182868">
                <a:moveTo>
                  <a:pt x="0" y="0"/>
                </a:moveTo>
                <a:lnTo>
                  <a:pt x="2182869" y="0"/>
                </a:lnTo>
                <a:lnTo>
                  <a:pt x="2182869" y="3307376"/>
                </a:lnTo>
                <a:lnTo>
                  <a:pt x="0" y="330737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972795">
            <a:off x="14974874" y="7747378"/>
            <a:ext cx="2829038" cy="2746739"/>
          </a:xfrm>
          <a:custGeom>
            <a:avLst/>
            <a:gdLst/>
            <a:ahLst/>
            <a:cxnLst/>
            <a:rect r="r" b="b" t="t" l="l"/>
            <a:pathLst>
              <a:path h="2746739" w="2829038">
                <a:moveTo>
                  <a:pt x="2829038" y="0"/>
                </a:moveTo>
                <a:lnTo>
                  <a:pt x="0" y="0"/>
                </a:lnTo>
                <a:lnTo>
                  <a:pt x="0" y="2746739"/>
                </a:lnTo>
                <a:lnTo>
                  <a:pt x="2829038" y="2746739"/>
                </a:lnTo>
                <a:lnTo>
                  <a:pt x="2829038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269763" y="1392989"/>
            <a:ext cx="9748475" cy="7226057"/>
          </a:xfrm>
          <a:custGeom>
            <a:avLst/>
            <a:gdLst/>
            <a:ahLst/>
            <a:cxnLst/>
            <a:rect r="r" b="b" t="t" l="l"/>
            <a:pathLst>
              <a:path h="7226057" w="9748475">
                <a:moveTo>
                  <a:pt x="0" y="0"/>
                </a:moveTo>
                <a:lnTo>
                  <a:pt x="9748474" y="0"/>
                </a:lnTo>
                <a:lnTo>
                  <a:pt x="9748474" y="7226057"/>
                </a:lnTo>
                <a:lnTo>
                  <a:pt x="0" y="7226057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-376114">
            <a:off x="5164282" y="2204034"/>
            <a:ext cx="8096437" cy="2637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440"/>
              </a:lnSpc>
            </a:pPr>
            <a:r>
              <a:rPr lang="en-US" sz="15314" spc="1041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rPr>
              <a:t>proposal</a:t>
            </a:r>
          </a:p>
        </p:txBody>
      </p:sp>
      <p:sp>
        <p:nvSpPr>
          <p:cNvPr name="TextBox 14" id="14"/>
          <p:cNvSpPr txBox="true"/>
          <p:nvPr/>
        </p:nvSpPr>
        <p:spPr>
          <a:xfrm rot="-376114">
            <a:off x="4167952" y="4086393"/>
            <a:ext cx="9863099" cy="2631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440"/>
              </a:lnSpc>
            </a:pPr>
            <a:r>
              <a:rPr lang="en-US" sz="15314" spc="551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rPr>
              <a:t>bisnis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9991159" y="8085960"/>
            <a:ext cx="2903712" cy="1568004"/>
          </a:xfrm>
          <a:custGeom>
            <a:avLst/>
            <a:gdLst/>
            <a:ahLst/>
            <a:cxnLst/>
            <a:rect r="r" b="b" t="t" l="l"/>
            <a:pathLst>
              <a:path h="1568004" w="2903712">
                <a:moveTo>
                  <a:pt x="0" y="0"/>
                </a:moveTo>
                <a:lnTo>
                  <a:pt x="2903712" y="0"/>
                </a:lnTo>
                <a:lnTo>
                  <a:pt x="2903712" y="1568005"/>
                </a:lnTo>
                <a:lnTo>
                  <a:pt x="0" y="1568005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6079582">
            <a:off x="5190746" y="2541283"/>
            <a:ext cx="982032" cy="1089633"/>
          </a:xfrm>
          <a:custGeom>
            <a:avLst/>
            <a:gdLst/>
            <a:ahLst/>
            <a:cxnLst/>
            <a:rect r="r" b="b" t="t" l="l"/>
            <a:pathLst>
              <a:path h="1089633" w="982032">
                <a:moveTo>
                  <a:pt x="0" y="0"/>
                </a:moveTo>
                <a:lnTo>
                  <a:pt x="982032" y="0"/>
                </a:lnTo>
                <a:lnTo>
                  <a:pt x="982032" y="1089634"/>
                </a:lnTo>
                <a:lnTo>
                  <a:pt x="0" y="1089634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355520">
            <a:off x="10932066" y="6064346"/>
            <a:ext cx="2183623" cy="212903"/>
          </a:xfrm>
          <a:custGeom>
            <a:avLst/>
            <a:gdLst/>
            <a:ahLst/>
            <a:cxnLst/>
            <a:rect r="r" b="b" t="t" l="l"/>
            <a:pathLst>
              <a:path h="212903" w="2183623">
                <a:moveTo>
                  <a:pt x="0" y="0"/>
                </a:moveTo>
                <a:lnTo>
                  <a:pt x="2183623" y="0"/>
                </a:lnTo>
                <a:lnTo>
                  <a:pt x="2183623" y="212903"/>
                </a:lnTo>
                <a:lnTo>
                  <a:pt x="0" y="212903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6713397" y="6860671"/>
            <a:ext cx="4861207" cy="502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4"/>
              </a:lnSpc>
            </a:pPr>
            <a:r>
              <a:rPr lang="en-US" sz="3202" spc="-13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santi handayani bali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290048">
            <a:off x="-3357919" y="860768"/>
            <a:ext cx="7737056" cy="3388537"/>
          </a:xfrm>
          <a:custGeom>
            <a:avLst/>
            <a:gdLst/>
            <a:ahLst/>
            <a:cxnLst/>
            <a:rect r="r" b="b" t="t" l="l"/>
            <a:pathLst>
              <a:path h="3388537" w="7737056">
                <a:moveTo>
                  <a:pt x="0" y="0"/>
                </a:moveTo>
                <a:lnTo>
                  <a:pt x="7737056" y="0"/>
                </a:lnTo>
                <a:lnTo>
                  <a:pt x="7737056" y="3388537"/>
                </a:lnTo>
                <a:lnTo>
                  <a:pt x="0" y="33885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57" b="-9410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0609" y="8390822"/>
            <a:ext cx="4501003" cy="2396784"/>
          </a:xfrm>
          <a:custGeom>
            <a:avLst/>
            <a:gdLst/>
            <a:ahLst/>
            <a:cxnLst/>
            <a:rect r="r" b="b" t="t" l="l"/>
            <a:pathLst>
              <a:path h="2396784" w="4501003">
                <a:moveTo>
                  <a:pt x="0" y="0"/>
                </a:moveTo>
                <a:lnTo>
                  <a:pt x="4501003" y="0"/>
                </a:lnTo>
                <a:lnTo>
                  <a:pt x="4501003" y="2396784"/>
                </a:lnTo>
                <a:lnTo>
                  <a:pt x="0" y="23967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972795">
            <a:off x="125731" y="4803079"/>
            <a:ext cx="3287860" cy="3192214"/>
          </a:xfrm>
          <a:custGeom>
            <a:avLst/>
            <a:gdLst/>
            <a:ahLst/>
            <a:cxnLst/>
            <a:rect r="r" b="b" t="t" l="l"/>
            <a:pathLst>
              <a:path h="3192214" w="3287860">
                <a:moveTo>
                  <a:pt x="3287861" y="0"/>
                </a:moveTo>
                <a:lnTo>
                  <a:pt x="0" y="0"/>
                </a:lnTo>
                <a:lnTo>
                  <a:pt x="0" y="3192214"/>
                </a:lnTo>
                <a:lnTo>
                  <a:pt x="3287861" y="3192214"/>
                </a:lnTo>
                <a:lnTo>
                  <a:pt x="328786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595092">
            <a:off x="-2628900" y="7018794"/>
            <a:ext cx="7315200" cy="3694176"/>
          </a:xfrm>
          <a:custGeom>
            <a:avLst/>
            <a:gdLst/>
            <a:ahLst/>
            <a:cxnLst/>
            <a:rect r="r" b="b" t="t" l="l"/>
            <a:pathLst>
              <a:path h="3694176" w="7315200">
                <a:moveTo>
                  <a:pt x="0" y="0"/>
                </a:moveTo>
                <a:lnTo>
                  <a:pt x="7315200" y="0"/>
                </a:lnTo>
                <a:lnTo>
                  <a:pt x="7315200" y="3694176"/>
                </a:lnTo>
                <a:lnTo>
                  <a:pt x="0" y="36941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4502690">
            <a:off x="13599280" y="710504"/>
            <a:ext cx="8423252" cy="3689065"/>
          </a:xfrm>
          <a:custGeom>
            <a:avLst/>
            <a:gdLst/>
            <a:ahLst/>
            <a:cxnLst/>
            <a:rect r="r" b="b" t="t" l="l"/>
            <a:pathLst>
              <a:path h="3689065" w="8423252">
                <a:moveTo>
                  <a:pt x="8423252" y="3689065"/>
                </a:moveTo>
                <a:lnTo>
                  <a:pt x="0" y="3689065"/>
                </a:lnTo>
                <a:lnTo>
                  <a:pt x="0" y="0"/>
                </a:lnTo>
                <a:lnTo>
                  <a:pt x="8423252" y="0"/>
                </a:lnTo>
                <a:lnTo>
                  <a:pt x="8423252" y="368906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57" b="-9410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0037256">
            <a:off x="-1437850" y="-801018"/>
            <a:ext cx="7315200" cy="2139696"/>
          </a:xfrm>
          <a:custGeom>
            <a:avLst/>
            <a:gdLst/>
            <a:ahLst/>
            <a:cxnLst/>
            <a:rect r="r" b="b" t="t" l="l"/>
            <a:pathLst>
              <a:path h="2139696" w="7315200">
                <a:moveTo>
                  <a:pt x="0" y="0"/>
                </a:moveTo>
                <a:lnTo>
                  <a:pt x="7315200" y="0"/>
                </a:lnTo>
                <a:lnTo>
                  <a:pt x="7315200" y="2139696"/>
                </a:lnTo>
                <a:lnTo>
                  <a:pt x="0" y="213969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3659414" y="-758229"/>
            <a:ext cx="6187761" cy="2407602"/>
          </a:xfrm>
          <a:custGeom>
            <a:avLst/>
            <a:gdLst/>
            <a:ahLst/>
            <a:cxnLst/>
            <a:rect r="r" b="b" t="t" l="l"/>
            <a:pathLst>
              <a:path h="2407602" w="6187761">
                <a:moveTo>
                  <a:pt x="0" y="0"/>
                </a:moveTo>
                <a:lnTo>
                  <a:pt x="6187761" y="0"/>
                </a:lnTo>
                <a:lnTo>
                  <a:pt x="6187761" y="2407601"/>
                </a:lnTo>
                <a:lnTo>
                  <a:pt x="0" y="240760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1127149">
            <a:off x="1624743" y="186855"/>
            <a:ext cx="1447711" cy="2193502"/>
          </a:xfrm>
          <a:custGeom>
            <a:avLst/>
            <a:gdLst/>
            <a:ahLst/>
            <a:cxnLst/>
            <a:rect r="r" b="b" t="t" l="l"/>
            <a:pathLst>
              <a:path h="2193502" w="1447711">
                <a:moveTo>
                  <a:pt x="1447711" y="0"/>
                </a:moveTo>
                <a:lnTo>
                  <a:pt x="0" y="0"/>
                </a:lnTo>
                <a:lnTo>
                  <a:pt x="0" y="2193502"/>
                </a:lnTo>
                <a:lnTo>
                  <a:pt x="1447711" y="2193502"/>
                </a:lnTo>
                <a:lnTo>
                  <a:pt x="1447711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93865" y="969613"/>
            <a:ext cx="10700269" cy="1019860"/>
            <a:chOff x="0" y="0"/>
            <a:chExt cx="2913022" cy="27764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913022" cy="277645"/>
            </a:xfrm>
            <a:custGeom>
              <a:avLst/>
              <a:gdLst/>
              <a:ahLst/>
              <a:cxnLst/>
              <a:rect r="r" b="b" t="t" l="l"/>
              <a:pathLst>
                <a:path h="277645" w="2913022">
                  <a:moveTo>
                    <a:pt x="36900" y="0"/>
                  </a:moveTo>
                  <a:lnTo>
                    <a:pt x="2876123" y="0"/>
                  </a:lnTo>
                  <a:cubicBezTo>
                    <a:pt x="2896502" y="0"/>
                    <a:pt x="2913022" y="16521"/>
                    <a:pt x="2913022" y="36900"/>
                  </a:cubicBezTo>
                  <a:lnTo>
                    <a:pt x="2913022" y="240745"/>
                  </a:lnTo>
                  <a:cubicBezTo>
                    <a:pt x="2913022" y="250532"/>
                    <a:pt x="2909135" y="259917"/>
                    <a:pt x="2902215" y="266837"/>
                  </a:cubicBezTo>
                  <a:cubicBezTo>
                    <a:pt x="2895295" y="273757"/>
                    <a:pt x="2885909" y="277645"/>
                    <a:pt x="2876123" y="277645"/>
                  </a:cubicBezTo>
                  <a:lnTo>
                    <a:pt x="36900" y="277645"/>
                  </a:lnTo>
                  <a:cubicBezTo>
                    <a:pt x="16521" y="277645"/>
                    <a:pt x="0" y="261124"/>
                    <a:pt x="0" y="240745"/>
                  </a:cubicBezTo>
                  <a:lnTo>
                    <a:pt x="0" y="36900"/>
                  </a:lnTo>
                  <a:cubicBezTo>
                    <a:pt x="0" y="16521"/>
                    <a:pt x="16521" y="0"/>
                    <a:pt x="36900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913022" cy="315745"/>
            </a:xfrm>
            <a:prstGeom prst="rect">
              <a:avLst/>
            </a:prstGeom>
          </p:spPr>
          <p:txBody>
            <a:bodyPr anchor="ctr" rtlCol="false" tIns="49146" lIns="49146" bIns="49146" rIns="4914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138837" y="2125630"/>
            <a:ext cx="12076313" cy="5468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1"/>
              </a:lnSpc>
            </a:pPr>
            <a:r>
              <a:rPr lang="en-US" sz="257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Goal 1 (Tahun 1-2):</a:t>
            </a:r>
          </a:p>
          <a:p>
            <a:pPr algn="just" marL="555388" indent="-277694" lvl="1">
              <a:lnSpc>
                <a:spcPts val="3601"/>
              </a:lnSpc>
              <a:buFont typeface="Arial"/>
              <a:buChar char="•"/>
            </a:pPr>
            <a:r>
              <a:rPr lang="en-US" sz="257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Meningkatkan kapasitas produksi dengan investasi pada teknologi manufaktur terbaru.</a:t>
            </a:r>
          </a:p>
          <a:p>
            <a:pPr algn="just" marL="555388" indent="-277694" lvl="1">
              <a:lnSpc>
                <a:spcPts val="3601"/>
              </a:lnSpc>
              <a:buFont typeface="Arial"/>
              <a:buChar char="•"/>
            </a:pPr>
            <a:r>
              <a:rPr lang="en-US" sz="257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Memperluas jaringan distribusi nasional dengan membuka gudang baru di wilayah strategis.</a:t>
            </a:r>
          </a:p>
          <a:p>
            <a:pPr algn="just">
              <a:lnSpc>
                <a:spcPts val="3601"/>
              </a:lnSpc>
            </a:pPr>
          </a:p>
          <a:p>
            <a:pPr algn="just">
              <a:lnSpc>
                <a:spcPts val="3601"/>
              </a:lnSpc>
            </a:pPr>
            <a:r>
              <a:rPr lang="en-US" sz="257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Goal 2 (Tahun 3-5):</a:t>
            </a:r>
          </a:p>
          <a:p>
            <a:pPr algn="just" marL="555388" indent="-277694" lvl="1">
              <a:lnSpc>
                <a:spcPts val="3601"/>
              </a:lnSpc>
              <a:buFont typeface="Arial"/>
              <a:buChar char="•"/>
            </a:pPr>
            <a:r>
              <a:rPr lang="en-US" sz="257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Ekspansi internasional ke pasar Asia Tenggara dan Timur Tengah.</a:t>
            </a:r>
          </a:p>
          <a:p>
            <a:pPr algn="just" marL="555388" indent="-277694" lvl="1">
              <a:lnSpc>
                <a:spcPts val="3601"/>
              </a:lnSpc>
              <a:buFont typeface="Arial"/>
              <a:buChar char="•"/>
            </a:pPr>
            <a:r>
              <a:rPr lang="en-US" sz="257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Meningkatkan inovasi produk dengan mengembangkan divisi R&amp;D (Research and Development).</a:t>
            </a:r>
          </a:p>
          <a:p>
            <a:pPr algn="just">
              <a:lnSpc>
                <a:spcPts val="3601"/>
              </a:lnSpc>
            </a:pPr>
          </a:p>
          <a:p>
            <a:pPr algn="just">
              <a:lnSpc>
                <a:spcPts val="3601"/>
              </a:lnSpc>
            </a:pP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3990080" y="6728400"/>
            <a:ext cx="1621911" cy="1242878"/>
          </a:xfrm>
          <a:custGeom>
            <a:avLst/>
            <a:gdLst/>
            <a:ahLst/>
            <a:cxnLst/>
            <a:rect r="r" b="b" t="t" l="l"/>
            <a:pathLst>
              <a:path h="1242878" w="1621911">
                <a:moveTo>
                  <a:pt x="0" y="0"/>
                </a:moveTo>
                <a:lnTo>
                  <a:pt x="1621912" y="0"/>
                </a:lnTo>
                <a:lnTo>
                  <a:pt x="1621912" y="1242877"/>
                </a:lnTo>
                <a:lnTo>
                  <a:pt x="0" y="124287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484587" y="1120129"/>
            <a:ext cx="9318826" cy="737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1"/>
              </a:lnSpc>
            </a:pPr>
            <a:r>
              <a:rPr lang="en-US" sz="4992" spc="554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rPr>
              <a:t>roadmap pengembangan bisnis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290048">
            <a:off x="-3357919" y="860768"/>
            <a:ext cx="7737056" cy="3388537"/>
          </a:xfrm>
          <a:custGeom>
            <a:avLst/>
            <a:gdLst/>
            <a:ahLst/>
            <a:cxnLst/>
            <a:rect r="r" b="b" t="t" l="l"/>
            <a:pathLst>
              <a:path h="3388537" w="7737056">
                <a:moveTo>
                  <a:pt x="0" y="0"/>
                </a:moveTo>
                <a:lnTo>
                  <a:pt x="7737056" y="0"/>
                </a:lnTo>
                <a:lnTo>
                  <a:pt x="7737056" y="3388537"/>
                </a:lnTo>
                <a:lnTo>
                  <a:pt x="0" y="33885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57" b="-9410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0609" y="8390822"/>
            <a:ext cx="4501003" cy="2396784"/>
          </a:xfrm>
          <a:custGeom>
            <a:avLst/>
            <a:gdLst/>
            <a:ahLst/>
            <a:cxnLst/>
            <a:rect r="r" b="b" t="t" l="l"/>
            <a:pathLst>
              <a:path h="2396784" w="4501003">
                <a:moveTo>
                  <a:pt x="0" y="0"/>
                </a:moveTo>
                <a:lnTo>
                  <a:pt x="4501003" y="0"/>
                </a:lnTo>
                <a:lnTo>
                  <a:pt x="4501003" y="2396784"/>
                </a:lnTo>
                <a:lnTo>
                  <a:pt x="0" y="23967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972795">
            <a:off x="125731" y="4803079"/>
            <a:ext cx="3287860" cy="3192214"/>
          </a:xfrm>
          <a:custGeom>
            <a:avLst/>
            <a:gdLst/>
            <a:ahLst/>
            <a:cxnLst/>
            <a:rect r="r" b="b" t="t" l="l"/>
            <a:pathLst>
              <a:path h="3192214" w="3287860">
                <a:moveTo>
                  <a:pt x="3287861" y="0"/>
                </a:moveTo>
                <a:lnTo>
                  <a:pt x="0" y="0"/>
                </a:lnTo>
                <a:lnTo>
                  <a:pt x="0" y="3192214"/>
                </a:lnTo>
                <a:lnTo>
                  <a:pt x="3287861" y="3192214"/>
                </a:lnTo>
                <a:lnTo>
                  <a:pt x="328786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595092">
            <a:off x="-2628900" y="7018794"/>
            <a:ext cx="7315200" cy="3694176"/>
          </a:xfrm>
          <a:custGeom>
            <a:avLst/>
            <a:gdLst/>
            <a:ahLst/>
            <a:cxnLst/>
            <a:rect r="r" b="b" t="t" l="l"/>
            <a:pathLst>
              <a:path h="3694176" w="7315200">
                <a:moveTo>
                  <a:pt x="0" y="0"/>
                </a:moveTo>
                <a:lnTo>
                  <a:pt x="7315200" y="0"/>
                </a:lnTo>
                <a:lnTo>
                  <a:pt x="7315200" y="3694176"/>
                </a:lnTo>
                <a:lnTo>
                  <a:pt x="0" y="36941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4502690">
            <a:off x="13599280" y="710504"/>
            <a:ext cx="8423252" cy="3689065"/>
          </a:xfrm>
          <a:custGeom>
            <a:avLst/>
            <a:gdLst/>
            <a:ahLst/>
            <a:cxnLst/>
            <a:rect r="r" b="b" t="t" l="l"/>
            <a:pathLst>
              <a:path h="3689065" w="8423252">
                <a:moveTo>
                  <a:pt x="8423252" y="3689065"/>
                </a:moveTo>
                <a:lnTo>
                  <a:pt x="0" y="3689065"/>
                </a:lnTo>
                <a:lnTo>
                  <a:pt x="0" y="0"/>
                </a:lnTo>
                <a:lnTo>
                  <a:pt x="8423252" y="0"/>
                </a:lnTo>
                <a:lnTo>
                  <a:pt x="8423252" y="368906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57" b="-9410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0037256">
            <a:off x="-1437850" y="-801018"/>
            <a:ext cx="7315200" cy="2139696"/>
          </a:xfrm>
          <a:custGeom>
            <a:avLst/>
            <a:gdLst/>
            <a:ahLst/>
            <a:cxnLst/>
            <a:rect r="r" b="b" t="t" l="l"/>
            <a:pathLst>
              <a:path h="2139696" w="7315200">
                <a:moveTo>
                  <a:pt x="0" y="0"/>
                </a:moveTo>
                <a:lnTo>
                  <a:pt x="7315200" y="0"/>
                </a:lnTo>
                <a:lnTo>
                  <a:pt x="7315200" y="2139696"/>
                </a:lnTo>
                <a:lnTo>
                  <a:pt x="0" y="213969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3659414" y="-758229"/>
            <a:ext cx="6187761" cy="2407602"/>
          </a:xfrm>
          <a:custGeom>
            <a:avLst/>
            <a:gdLst/>
            <a:ahLst/>
            <a:cxnLst/>
            <a:rect r="r" b="b" t="t" l="l"/>
            <a:pathLst>
              <a:path h="2407602" w="6187761">
                <a:moveTo>
                  <a:pt x="0" y="0"/>
                </a:moveTo>
                <a:lnTo>
                  <a:pt x="6187761" y="0"/>
                </a:lnTo>
                <a:lnTo>
                  <a:pt x="6187761" y="2407601"/>
                </a:lnTo>
                <a:lnTo>
                  <a:pt x="0" y="240760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1127149">
            <a:off x="1624743" y="186855"/>
            <a:ext cx="1447711" cy="2193502"/>
          </a:xfrm>
          <a:custGeom>
            <a:avLst/>
            <a:gdLst/>
            <a:ahLst/>
            <a:cxnLst/>
            <a:rect r="r" b="b" t="t" l="l"/>
            <a:pathLst>
              <a:path h="2193502" w="1447711">
                <a:moveTo>
                  <a:pt x="1447711" y="0"/>
                </a:moveTo>
                <a:lnTo>
                  <a:pt x="0" y="0"/>
                </a:lnTo>
                <a:lnTo>
                  <a:pt x="0" y="2193502"/>
                </a:lnTo>
                <a:lnTo>
                  <a:pt x="1447711" y="2193502"/>
                </a:lnTo>
                <a:lnTo>
                  <a:pt x="1447711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93865" y="969613"/>
            <a:ext cx="10700269" cy="1019860"/>
            <a:chOff x="0" y="0"/>
            <a:chExt cx="2913022" cy="27764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913022" cy="277645"/>
            </a:xfrm>
            <a:custGeom>
              <a:avLst/>
              <a:gdLst/>
              <a:ahLst/>
              <a:cxnLst/>
              <a:rect r="r" b="b" t="t" l="l"/>
              <a:pathLst>
                <a:path h="277645" w="2913022">
                  <a:moveTo>
                    <a:pt x="36900" y="0"/>
                  </a:moveTo>
                  <a:lnTo>
                    <a:pt x="2876123" y="0"/>
                  </a:lnTo>
                  <a:cubicBezTo>
                    <a:pt x="2896502" y="0"/>
                    <a:pt x="2913022" y="16521"/>
                    <a:pt x="2913022" y="36900"/>
                  </a:cubicBezTo>
                  <a:lnTo>
                    <a:pt x="2913022" y="240745"/>
                  </a:lnTo>
                  <a:cubicBezTo>
                    <a:pt x="2913022" y="250532"/>
                    <a:pt x="2909135" y="259917"/>
                    <a:pt x="2902215" y="266837"/>
                  </a:cubicBezTo>
                  <a:cubicBezTo>
                    <a:pt x="2895295" y="273757"/>
                    <a:pt x="2885909" y="277645"/>
                    <a:pt x="2876123" y="277645"/>
                  </a:cubicBezTo>
                  <a:lnTo>
                    <a:pt x="36900" y="277645"/>
                  </a:lnTo>
                  <a:cubicBezTo>
                    <a:pt x="16521" y="277645"/>
                    <a:pt x="0" y="261124"/>
                    <a:pt x="0" y="240745"/>
                  </a:cubicBezTo>
                  <a:lnTo>
                    <a:pt x="0" y="36900"/>
                  </a:lnTo>
                  <a:cubicBezTo>
                    <a:pt x="0" y="16521"/>
                    <a:pt x="16521" y="0"/>
                    <a:pt x="36900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913022" cy="315745"/>
            </a:xfrm>
            <a:prstGeom prst="rect">
              <a:avLst/>
            </a:prstGeom>
          </p:spPr>
          <p:txBody>
            <a:bodyPr anchor="ctr" rtlCol="false" tIns="49146" lIns="49146" bIns="49146" rIns="4914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138837" y="2125630"/>
            <a:ext cx="12076313" cy="5925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1"/>
              </a:lnSpc>
            </a:pPr>
            <a:r>
              <a:rPr lang="en-US" sz="257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Goal 3 (Tahun 6-10):</a:t>
            </a:r>
          </a:p>
          <a:p>
            <a:pPr algn="just" marL="555388" indent="-277694" lvl="1">
              <a:lnSpc>
                <a:spcPts val="3601"/>
              </a:lnSpc>
              <a:buFont typeface="Arial"/>
              <a:buChar char="•"/>
            </a:pPr>
            <a:r>
              <a:rPr lang="en-US" sz="257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Menjadi pemain global dalam industri manufaktur dan distribusi.</a:t>
            </a:r>
          </a:p>
          <a:p>
            <a:pPr algn="just" marL="555388" indent="-277694" lvl="1">
              <a:lnSpc>
                <a:spcPts val="3601"/>
              </a:lnSpc>
              <a:buFont typeface="Arial"/>
              <a:buChar char="•"/>
            </a:pPr>
            <a:r>
              <a:rPr lang="en-US" sz="257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Div</a:t>
            </a:r>
            <a:r>
              <a:rPr lang="en-US" sz="257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ersifikasi produk dengan masuk ke pasar industri baru yang relevan.</a:t>
            </a:r>
          </a:p>
          <a:p>
            <a:pPr algn="just">
              <a:lnSpc>
                <a:spcPts val="3601"/>
              </a:lnSpc>
            </a:pPr>
            <a:r>
              <a:rPr lang="en-US" sz="257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Business Development Roadmap:</a:t>
            </a:r>
          </a:p>
          <a:p>
            <a:pPr algn="just" marL="555388" indent="-277694" lvl="1">
              <a:lnSpc>
                <a:spcPts val="3601"/>
              </a:lnSpc>
              <a:buAutoNum type="arabicPeriod" startAt="1"/>
            </a:pPr>
            <a:r>
              <a:rPr lang="en-US" sz="257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Tahun 1-2: Modernisasi fasilitas produksi dan peningkatan efisiensi operasional.</a:t>
            </a:r>
          </a:p>
          <a:p>
            <a:pPr algn="just" marL="555388" indent="-277694" lvl="1">
              <a:lnSpc>
                <a:spcPts val="3601"/>
              </a:lnSpc>
              <a:buAutoNum type="arabicPeriod" startAt="1"/>
            </a:pPr>
            <a:r>
              <a:rPr lang="en-US" sz="257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Tahun 3-5: Ekspansi ke pasar internasional dan peningkatan layanan purna jual.</a:t>
            </a:r>
          </a:p>
          <a:p>
            <a:pPr algn="just" marL="555388" indent="-277694" lvl="1">
              <a:lnSpc>
                <a:spcPts val="3601"/>
              </a:lnSpc>
              <a:buAutoNum type="arabicPeriod" startAt="1"/>
            </a:pPr>
            <a:r>
              <a:rPr lang="en-US" sz="257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Tahu</a:t>
            </a:r>
            <a:r>
              <a:rPr lang="en-US" sz="257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n 6-10: Penerapan teknologi baru seperti AI dan IoT untuk meningkatkan produktivitas dan keberlanjutan.</a:t>
            </a:r>
          </a:p>
          <a:p>
            <a:pPr algn="just">
              <a:lnSpc>
                <a:spcPts val="3601"/>
              </a:lnSpc>
            </a:pPr>
          </a:p>
          <a:p>
            <a:pPr algn="just">
              <a:lnSpc>
                <a:spcPts val="3601"/>
              </a:lnSpc>
            </a:pPr>
          </a:p>
          <a:p>
            <a:pPr algn="just">
              <a:lnSpc>
                <a:spcPts val="3601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4484587" y="1120129"/>
            <a:ext cx="9318826" cy="737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1"/>
              </a:lnSpc>
            </a:pPr>
            <a:r>
              <a:rPr lang="en-US" sz="4992" spc="554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rPr>
              <a:t>roadmap pengembangan bisnis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BC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0150066" y="2740183"/>
            <a:ext cx="11493008" cy="5033502"/>
          </a:xfrm>
          <a:custGeom>
            <a:avLst/>
            <a:gdLst/>
            <a:ahLst/>
            <a:cxnLst/>
            <a:rect r="r" b="b" t="t" l="l"/>
            <a:pathLst>
              <a:path h="5033502" w="11493008">
                <a:moveTo>
                  <a:pt x="0" y="0"/>
                </a:moveTo>
                <a:lnTo>
                  <a:pt x="11493008" y="0"/>
                </a:lnTo>
                <a:lnTo>
                  <a:pt x="11493008" y="5033502"/>
                </a:lnTo>
                <a:lnTo>
                  <a:pt x="0" y="50335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57" b="-9410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2894871" y="7576035"/>
            <a:ext cx="6416842" cy="4114800"/>
          </a:xfrm>
          <a:custGeom>
            <a:avLst/>
            <a:gdLst/>
            <a:ahLst/>
            <a:cxnLst/>
            <a:rect r="r" b="b" t="t" l="l"/>
            <a:pathLst>
              <a:path h="4114800" w="6416842">
                <a:moveTo>
                  <a:pt x="6416842" y="0"/>
                </a:moveTo>
                <a:lnTo>
                  <a:pt x="0" y="0"/>
                </a:lnTo>
                <a:lnTo>
                  <a:pt x="0" y="4114800"/>
                </a:lnTo>
                <a:lnTo>
                  <a:pt x="6416842" y="4114800"/>
                </a:lnTo>
                <a:lnTo>
                  <a:pt x="641684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2894871" y="-1028700"/>
            <a:ext cx="6989045" cy="4114800"/>
          </a:xfrm>
          <a:custGeom>
            <a:avLst/>
            <a:gdLst/>
            <a:ahLst/>
            <a:cxnLst/>
            <a:rect r="r" b="b" t="t" l="l"/>
            <a:pathLst>
              <a:path h="4114800" w="6989045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-3867114" y="2379374"/>
            <a:ext cx="11994842" cy="5253286"/>
          </a:xfrm>
          <a:custGeom>
            <a:avLst/>
            <a:gdLst/>
            <a:ahLst/>
            <a:cxnLst/>
            <a:rect r="r" b="b" t="t" l="l"/>
            <a:pathLst>
              <a:path h="5253286" w="11994842">
                <a:moveTo>
                  <a:pt x="0" y="0"/>
                </a:moveTo>
                <a:lnTo>
                  <a:pt x="11994842" y="0"/>
                </a:lnTo>
                <a:lnTo>
                  <a:pt x="11994842" y="5253286"/>
                </a:lnTo>
                <a:lnTo>
                  <a:pt x="0" y="5253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57" b="-9410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10800000">
            <a:off x="-2020397" y="-443550"/>
            <a:ext cx="8301408" cy="3569605"/>
          </a:xfrm>
          <a:custGeom>
            <a:avLst/>
            <a:gdLst/>
            <a:ahLst/>
            <a:cxnLst/>
            <a:rect r="r" b="b" t="t" l="l"/>
            <a:pathLst>
              <a:path h="3569605" w="8301408">
                <a:moveTo>
                  <a:pt x="8301408" y="0"/>
                </a:moveTo>
                <a:lnTo>
                  <a:pt x="0" y="0"/>
                </a:lnTo>
                <a:lnTo>
                  <a:pt x="0" y="3569605"/>
                </a:lnTo>
                <a:lnTo>
                  <a:pt x="8301408" y="3569605"/>
                </a:lnTo>
                <a:lnTo>
                  <a:pt x="830140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-3522505" y="4386439"/>
            <a:ext cx="6826223" cy="3131530"/>
          </a:xfrm>
          <a:custGeom>
            <a:avLst/>
            <a:gdLst/>
            <a:ahLst/>
            <a:cxnLst/>
            <a:rect r="r" b="b" t="t" l="l"/>
            <a:pathLst>
              <a:path h="3131530" w="6826223">
                <a:moveTo>
                  <a:pt x="0" y="0"/>
                </a:moveTo>
                <a:lnTo>
                  <a:pt x="6826223" y="0"/>
                </a:lnTo>
                <a:lnTo>
                  <a:pt x="6826223" y="3131530"/>
                </a:lnTo>
                <a:lnTo>
                  <a:pt x="0" y="313153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675158" y="8439912"/>
            <a:ext cx="7315200" cy="3694176"/>
          </a:xfrm>
          <a:custGeom>
            <a:avLst/>
            <a:gdLst/>
            <a:ahLst/>
            <a:cxnLst/>
            <a:rect r="r" b="b" t="t" l="l"/>
            <a:pathLst>
              <a:path h="3694176" w="7315200">
                <a:moveTo>
                  <a:pt x="0" y="0"/>
                </a:moveTo>
                <a:lnTo>
                  <a:pt x="7315200" y="0"/>
                </a:lnTo>
                <a:lnTo>
                  <a:pt x="7315200" y="3694176"/>
                </a:lnTo>
                <a:lnTo>
                  <a:pt x="0" y="369417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6033237">
            <a:off x="14262543" y="4173119"/>
            <a:ext cx="6826223" cy="3558169"/>
          </a:xfrm>
          <a:custGeom>
            <a:avLst/>
            <a:gdLst/>
            <a:ahLst/>
            <a:cxnLst/>
            <a:rect r="r" b="b" t="t" l="l"/>
            <a:pathLst>
              <a:path h="3558169" w="6826223">
                <a:moveTo>
                  <a:pt x="0" y="0"/>
                </a:moveTo>
                <a:lnTo>
                  <a:pt x="6826223" y="0"/>
                </a:lnTo>
                <a:lnTo>
                  <a:pt x="6826223" y="3558169"/>
                </a:lnTo>
                <a:lnTo>
                  <a:pt x="0" y="35581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-376114">
            <a:off x="6182242" y="2500426"/>
            <a:ext cx="4455317" cy="242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78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-376114">
            <a:off x="3751364" y="2509414"/>
            <a:ext cx="7289654" cy="3664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11"/>
              </a:lnSpc>
            </a:pPr>
            <a:r>
              <a:rPr lang="en-US" sz="21365" spc="769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Terima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283600">
            <a:off x="8086887" y="7901744"/>
            <a:ext cx="3884693" cy="378758"/>
          </a:xfrm>
          <a:custGeom>
            <a:avLst/>
            <a:gdLst/>
            <a:ahLst/>
            <a:cxnLst/>
            <a:rect r="r" b="b" t="t" l="l"/>
            <a:pathLst>
              <a:path h="378758" w="3884693">
                <a:moveTo>
                  <a:pt x="0" y="0"/>
                </a:moveTo>
                <a:lnTo>
                  <a:pt x="3884693" y="0"/>
                </a:lnTo>
                <a:lnTo>
                  <a:pt x="3884693" y="378758"/>
                </a:lnTo>
                <a:lnTo>
                  <a:pt x="0" y="37875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-376114">
            <a:off x="7089449" y="4169885"/>
            <a:ext cx="7289654" cy="3664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11"/>
              </a:lnSpc>
            </a:pPr>
            <a:r>
              <a:rPr lang="en-US" sz="21365" spc="769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kasih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-283600">
            <a:off x="5013628" y="2547932"/>
            <a:ext cx="3884693" cy="378758"/>
          </a:xfrm>
          <a:custGeom>
            <a:avLst/>
            <a:gdLst/>
            <a:ahLst/>
            <a:cxnLst/>
            <a:rect r="r" b="b" t="t" l="l"/>
            <a:pathLst>
              <a:path h="378758" w="3884693">
                <a:moveTo>
                  <a:pt x="0" y="0"/>
                </a:moveTo>
                <a:lnTo>
                  <a:pt x="3884693" y="0"/>
                </a:lnTo>
                <a:lnTo>
                  <a:pt x="3884693" y="378758"/>
                </a:lnTo>
                <a:lnTo>
                  <a:pt x="0" y="37875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BC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25396" y="7916774"/>
            <a:ext cx="11237209" cy="4921471"/>
          </a:xfrm>
          <a:custGeom>
            <a:avLst/>
            <a:gdLst/>
            <a:ahLst/>
            <a:cxnLst/>
            <a:rect r="r" b="b" t="t" l="l"/>
            <a:pathLst>
              <a:path h="4921471" w="11237209">
                <a:moveTo>
                  <a:pt x="0" y="0"/>
                </a:moveTo>
                <a:lnTo>
                  <a:pt x="11237208" y="0"/>
                </a:lnTo>
                <a:lnTo>
                  <a:pt x="11237208" y="4921471"/>
                </a:lnTo>
                <a:lnTo>
                  <a:pt x="0" y="4921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57" b="-9410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-5569040" y="2910571"/>
            <a:ext cx="11493008" cy="5033502"/>
          </a:xfrm>
          <a:custGeom>
            <a:avLst/>
            <a:gdLst/>
            <a:ahLst/>
            <a:cxnLst/>
            <a:rect r="r" b="b" t="t" l="l"/>
            <a:pathLst>
              <a:path h="5033502" w="11493008">
                <a:moveTo>
                  <a:pt x="0" y="0"/>
                </a:moveTo>
                <a:lnTo>
                  <a:pt x="11493008" y="0"/>
                </a:lnTo>
                <a:lnTo>
                  <a:pt x="11493008" y="5033502"/>
                </a:lnTo>
                <a:lnTo>
                  <a:pt x="0" y="50335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57" b="-9410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1715676" y="2800679"/>
            <a:ext cx="11994842" cy="5253286"/>
          </a:xfrm>
          <a:custGeom>
            <a:avLst/>
            <a:gdLst/>
            <a:ahLst/>
            <a:cxnLst/>
            <a:rect r="r" b="b" t="t" l="l"/>
            <a:pathLst>
              <a:path h="5253286" w="11994842">
                <a:moveTo>
                  <a:pt x="0" y="0"/>
                </a:moveTo>
                <a:lnTo>
                  <a:pt x="11994842" y="0"/>
                </a:lnTo>
                <a:lnTo>
                  <a:pt x="11994842" y="5253286"/>
                </a:lnTo>
                <a:lnTo>
                  <a:pt x="0" y="5253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57" b="-9410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800258">
            <a:off x="12623716" y="7434446"/>
            <a:ext cx="7951408" cy="3647709"/>
          </a:xfrm>
          <a:custGeom>
            <a:avLst/>
            <a:gdLst/>
            <a:ahLst/>
            <a:cxnLst/>
            <a:rect r="r" b="b" t="t" l="l"/>
            <a:pathLst>
              <a:path h="3647709" w="7951408">
                <a:moveTo>
                  <a:pt x="7951408" y="0"/>
                </a:moveTo>
                <a:lnTo>
                  <a:pt x="0" y="0"/>
                </a:lnTo>
                <a:lnTo>
                  <a:pt x="0" y="3647708"/>
                </a:lnTo>
                <a:lnTo>
                  <a:pt x="7951408" y="3647708"/>
                </a:lnTo>
                <a:lnTo>
                  <a:pt x="795140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628900" y="7411212"/>
            <a:ext cx="7315200" cy="3694176"/>
          </a:xfrm>
          <a:custGeom>
            <a:avLst/>
            <a:gdLst/>
            <a:ahLst/>
            <a:cxnLst/>
            <a:rect r="r" b="b" t="t" l="l"/>
            <a:pathLst>
              <a:path h="3694176" w="7315200">
                <a:moveTo>
                  <a:pt x="0" y="0"/>
                </a:moveTo>
                <a:lnTo>
                  <a:pt x="7315200" y="0"/>
                </a:lnTo>
                <a:lnTo>
                  <a:pt x="7315200" y="3694176"/>
                </a:lnTo>
                <a:lnTo>
                  <a:pt x="0" y="36941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777084" y="2947270"/>
            <a:ext cx="2689114" cy="2687653"/>
          </a:xfrm>
          <a:custGeom>
            <a:avLst/>
            <a:gdLst/>
            <a:ahLst/>
            <a:cxnLst/>
            <a:rect r="r" b="b" t="t" l="l"/>
            <a:pathLst>
              <a:path h="2687653" w="2689114">
                <a:moveTo>
                  <a:pt x="0" y="0"/>
                </a:moveTo>
                <a:lnTo>
                  <a:pt x="2689114" y="0"/>
                </a:lnTo>
                <a:lnTo>
                  <a:pt x="2689114" y="2687654"/>
                </a:lnTo>
                <a:lnTo>
                  <a:pt x="0" y="26876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7176954" y="4016820"/>
            <a:ext cx="4234923" cy="4710616"/>
            <a:chOff x="687070" y="247650"/>
            <a:chExt cx="11148060" cy="1240028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87070" y="247650"/>
              <a:ext cx="11148061" cy="12400280"/>
            </a:xfrm>
            <a:custGeom>
              <a:avLst/>
              <a:gdLst/>
              <a:ahLst/>
              <a:cxnLst/>
              <a:rect r="r" b="b" t="t" l="l"/>
              <a:pathLst>
                <a:path h="12400280" w="11148061">
                  <a:moveTo>
                    <a:pt x="9215120" y="1497330"/>
                  </a:moveTo>
                  <a:cubicBezTo>
                    <a:pt x="8773160" y="972820"/>
                    <a:pt x="8234680" y="508000"/>
                    <a:pt x="7590790" y="252730"/>
                  </a:cubicBezTo>
                  <a:cubicBezTo>
                    <a:pt x="7132320" y="71120"/>
                    <a:pt x="6633210" y="0"/>
                    <a:pt x="6139180" y="6350"/>
                  </a:cubicBezTo>
                  <a:cubicBezTo>
                    <a:pt x="4053840" y="36830"/>
                    <a:pt x="2157730" y="1490980"/>
                    <a:pt x="1289050" y="3346450"/>
                  </a:cubicBezTo>
                  <a:cubicBezTo>
                    <a:pt x="527050" y="4977130"/>
                    <a:pt x="0" y="7792720"/>
                    <a:pt x="680720" y="9457690"/>
                  </a:cubicBezTo>
                  <a:cubicBezTo>
                    <a:pt x="1360170" y="11122661"/>
                    <a:pt x="2499360" y="12005311"/>
                    <a:pt x="4248150" y="12081511"/>
                  </a:cubicBezTo>
                  <a:cubicBezTo>
                    <a:pt x="7001510" y="12400280"/>
                    <a:pt x="9088120" y="10502901"/>
                    <a:pt x="10118091" y="8309611"/>
                  </a:cubicBezTo>
                  <a:cubicBezTo>
                    <a:pt x="11148061" y="6116320"/>
                    <a:pt x="10782300" y="3361691"/>
                    <a:pt x="9215121" y="1497330"/>
                  </a:cubicBezTo>
                  <a:close/>
                </a:path>
              </a:pathLst>
            </a:custGeom>
            <a:blipFill>
              <a:blip r:embed="rId10"/>
              <a:stretch>
                <a:fillRect l="-59635" t="-2044" r="-46335" b="2044"/>
              </a:stretch>
            </a:blip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1549068" y="1883986"/>
            <a:ext cx="4814223" cy="4814223"/>
            <a:chOff x="0" y="0"/>
            <a:chExt cx="12700000" cy="1270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-11430" y="857250"/>
              <a:ext cx="13009880" cy="11644630"/>
            </a:xfrm>
            <a:custGeom>
              <a:avLst/>
              <a:gdLst/>
              <a:ahLst/>
              <a:cxnLst/>
              <a:rect r="r" b="b" t="t" l="l"/>
              <a:pathLst>
                <a:path h="11644630" w="13009880">
                  <a:moveTo>
                    <a:pt x="10152380" y="938530"/>
                  </a:moveTo>
                  <a:cubicBezTo>
                    <a:pt x="8962390" y="189230"/>
                    <a:pt x="8643620" y="154940"/>
                    <a:pt x="7245350" y="0"/>
                  </a:cubicBezTo>
                  <a:cubicBezTo>
                    <a:pt x="4039870" y="38100"/>
                    <a:pt x="1441450" y="1889760"/>
                    <a:pt x="435610" y="4933950"/>
                  </a:cubicBezTo>
                  <a:cubicBezTo>
                    <a:pt x="91440" y="5975350"/>
                    <a:pt x="0" y="7139940"/>
                    <a:pt x="403860" y="8159750"/>
                  </a:cubicBezTo>
                  <a:cubicBezTo>
                    <a:pt x="934720" y="9499600"/>
                    <a:pt x="2254250" y="10407650"/>
                    <a:pt x="3648710" y="10773410"/>
                  </a:cubicBezTo>
                  <a:cubicBezTo>
                    <a:pt x="5043170" y="11140440"/>
                    <a:pt x="6578600" y="11644630"/>
                    <a:pt x="8008619" y="11470640"/>
                  </a:cubicBezTo>
                  <a:cubicBezTo>
                    <a:pt x="9123679" y="11334750"/>
                    <a:pt x="10237469" y="10519410"/>
                    <a:pt x="11071860" y="9767570"/>
                  </a:cubicBezTo>
                  <a:cubicBezTo>
                    <a:pt x="11625579" y="9268460"/>
                    <a:pt x="11971019" y="8576310"/>
                    <a:pt x="12202160" y="7867650"/>
                  </a:cubicBezTo>
                  <a:cubicBezTo>
                    <a:pt x="13009880" y="5401310"/>
                    <a:pt x="12348210" y="2322830"/>
                    <a:pt x="10152380" y="938530"/>
                  </a:cubicBezTo>
                  <a:close/>
                </a:path>
              </a:pathLst>
            </a:custGeom>
            <a:blipFill>
              <a:blip r:embed="rId11"/>
              <a:stretch>
                <a:fillRect l="-32337" t="0" r="-32337" b="0"/>
              </a:stretch>
            </a:blip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988210" y="2015706"/>
            <a:ext cx="4864893" cy="4682502"/>
            <a:chOff x="30480" y="591820"/>
            <a:chExt cx="12736830" cy="1225931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30480" y="591820"/>
              <a:ext cx="12736830" cy="12259310"/>
            </a:xfrm>
            <a:custGeom>
              <a:avLst/>
              <a:gdLst/>
              <a:ahLst/>
              <a:cxnLst/>
              <a:rect r="r" b="b" t="t" l="l"/>
              <a:pathLst>
                <a:path h="12259310" w="12736830">
                  <a:moveTo>
                    <a:pt x="11925300" y="4271010"/>
                  </a:moveTo>
                  <a:cubicBezTo>
                    <a:pt x="10819131" y="2120900"/>
                    <a:pt x="8590281" y="544830"/>
                    <a:pt x="6215380" y="297180"/>
                  </a:cubicBezTo>
                  <a:cubicBezTo>
                    <a:pt x="4277360" y="0"/>
                    <a:pt x="3002280" y="913130"/>
                    <a:pt x="1960880" y="2170430"/>
                  </a:cubicBezTo>
                  <a:cubicBezTo>
                    <a:pt x="919480" y="3427730"/>
                    <a:pt x="365760" y="5030470"/>
                    <a:pt x="142240" y="6647180"/>
                  </a:cubicBezTo>
                  <a:cubicBezTo>
                    <a:pt x="24130" y="7500620"/>
                    <a:pt x="0" y="8406130"/>
                    <a:pt x="361950" y="9188450"/>
                  </a:cubicBezTo>
                  <a:cubicBezTo>
                    <a:pt x="820420" y="10180319"/>
                    <a:pt x="1822450" y="10811510"/>
                    <a:pt x="2842260" y="11203940"/>
                  </a:cubicBezTo>
                  <a:cubicBezTo>
                    <a:pt x="5585460" y="12259310"/>
                    <a:pt x="8953500" y="11850370"/>
                    <a:pt x="11088370" y="9828530"/>
                  </a:cubicBezTo>
                  <a:cubicBezTo>
                    <a:pt x="11756390" y="9196070"/>
                    <a:pt x="12303760" y="8403590"/>
                    <a:pt x="12499340" y="7504430"/>
                  </a:cubicBezTo>
                  <a:cubicBezTo>
                    <a:pt x="12736830" y="6413500"/>
                    <a:pt x="12435840" y="5264150"/>
                    <a:pt x="11925300" y="4271010"/>
                  </a:cubicBezTo>
                  <a:close/>
                </a:path>
              </a:pathLst>
            </a:custGeom>
            <a:blipFill>
              <a:blip r:embed="rId12"/>
              <a:stretch>
                <a:fillRect l="-32462" t="-5134" r="-31975" b="5134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4437510" y="1028700"/>
            <a:ext cx="9412979" cy="851326"/>
            <a:chOff x="0" y="0"/>
            <a:chExt cx="2479139" cy="22421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79139" cy="224218"/>
            </a:xfrm>
            <a:custGeom>
              <a:avLst/>
              <a:gdLst/>
              <a:ahLst/>
              <a:cxnLst/>
              <a:rect r="r" b="b" t="t" l="l"/>
              <a:pathLst>
                <a:path h="224218" w="2479139">
                  <a:moveTo>
                    <a:pt x="41946" y="0"/>
                  </a:moveTo>
                  <a:lnTo>
                    <a:pt x="2437193" y="0"/>
                  </a:lnTo>
                  <a:cubicBezTo>
                    <a:pt x="2448317" y="0"/>
                    <a:pt x="2458987" y="4419"/>
                    <a:pt x="2466853" y="12286"/>
                  </a:cubicBezTo>
                  <a:cubicBezTo>
                    <a:pt x="2474719" y="20152"/>
                    <a:pt x="2479139" y="30821"/>
                    <a:pt x="2479139" y="41946"/>
                  </a:cubicBezTo>
                  <a:lnTo>
                    <a:pt x="2479139" y="182271"/>
                  </a:lnTo>
                  <a:cubicBezTo>
                    <a:pt x="2479139" y="193396"/>
                    <a:pt x="2474719" y="204065"/>
                    <a:pt x="2466853" y="211932"/>
                  </a:cubicBezTo>
                  <a:cubicBezTo>
                    <a:pt x="2458987" y="219798"/>
                    <a:pt x="2448317" y="224218"/>
                    <a:pt x="2437193" y="224218"/>
                  </a:cubicBezTo>
                  <a:lnTo>
                    <a:pt x="41946" y="224218"/>
                  </a:lnTo>
                  <a:cubicBezTo>
                    <a:pt x="30821" y="224218"/>
                    <a:pt x="20152" y="219798"/>
                    <a:pt x="12286" y="211932"/>
                  </a:cubicBezTo>
                  <a:cubicBezTo>
                    <a:pt x="4419" y="204065"/>
                    <a:pt x="0" y="193396"/>
                    <a:pt x="0" y="182271"/>
                  </a:cubicBezTo>
                  <a:lnTo>
                    <a:pt x="0" y="41946"/>
                  </a:lnTo>
                  <a:cubicBezTo>
                    <a:pt x="0" y="30821"/>
                    <a:pt x="4419" y="20152"/>
                    <a:pt x="12286" y="12286"/>
                  </a:cubicBezTo>
                  <a:cubicBezTo>
                    <a:pt x="20152" y="4419"/>
                    <a:pt x="30821" y="0"/>
                    <a:pt x="41946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479139" cy="262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-1634370">
            <a:off x="11021207" y="2571146"/>
            <a:ext cx="1932456" cy="1062326"/>
          </a:xfrm>
          <a:custGeom>
            <a:avLst/>
            <a:gdLst/>
            <a:ahLst/>
            <a:cxnLst/>
            <a:rect r="r" b="b" t="t" l="l"/>
            <a:pathLst>
              <a:path h="1062326" w="1932456">
                <a:moveTo>
                  <a:pt x="0" y="0"/>
                </a:moveTo>
                <a:lnTo>
                  <a:pt x="1932455" y="0"/>
                </a:lnTo>
                <a:lnTo>
                  <a:pt x="1932455" y="1062326"/>
                </a:lnTo>
                <a:lnTo>
                  <a:pt x="0" y="106232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497292" y="1128046"/>
            <a:ext cx="8798887" cy="768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32"/>
              </a:lnSpc>
            </a:pPr>
            <a:r>
              <a:rPr lang="en-US" sz="5114" spc="107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rPr>
              <a:t>pt.glory industrial semarang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31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966238">
            <a:off x="-2530915" y="5954834"/>
            <a:ext cx="11237209" cy="4921471"/>
          </a:xfrm>
          <a:custGeom>
            <a:avLst/>
            <a:gdLst/>
            <a:ahLst/>
            <a:cxnLst/>
            <a:rect r="r" b="b" t="t" l="l"/>
            <a:pathLst>
              <a:path h="4921471" w="11237209">
                <a:moveTo>
                  <a:pt x="0" y="0"/>
                </a:moveTo>
                <a:lnTo>
                  <a:pt x="11237209" y="0"/>
                </a:lnTo>
                <a:lnTo>
                  <a:pt x="11237209" y="4921472"/>
                </a:lnTo>
                <a:lnTo>
                  <a:pt x="0" y="4921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57" b="-9410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1966238">
            <a:off x="11133236" y="844515"/>
            <a:ext cx="11237209" cy="4921471"/>
          </a:xfrm>
          <a:custGeom>
            <a:avLst/>
            <a:gdLst/>
            <a:ahLst/>
            <a:cxnLst/>
            <a:rect r="r" b="b" t="t" l="l"/>
            <a:pathLst>
              <a:path h="4921471" w="11237209">
                <a:moveTo>
                  <a:pt x="0" y="4921472"/>
                </a:moveTo>
                <a:lnTo>
                  <a:pt x="11237209" y="4921472"/>
                </a:lnTo>
                <a:lnTo>
                  <a:pt x="11237209" y="0"/>
                </a:lnTo>
                <a:lnTo>
                  <a:pt x="0" y="0"/>
                </a:lnTo>
                <a:lnTo>
                  <a:pt x="0" y="492147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57" b="-9410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73174" y="1937523"/>
            <a:ext cx="8143878" cy="1135242"/>
            <a:chOff x="0" y="0"/>
            <a:chExt cx="1687842" cy="23528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87842" cy="235282"/>
            </a:xfrm>
            <a:custGeom>
              <a:avLst/>
              <a:gdLst/>
              <a:ahLst/>
              <a:cxnLst/>
              <a:rect r="r" b="b" t="t" l="l"/>
              <a:pathLst>
                <a:path h="235282" w="1687842">
                  <a:moveTo>
                    <a:pt x="48483" y="0"/>
                  </a:moveTo>
                  <a:lnTo>
                    <a:pt x="1639359" y="0"/>
                  </a:lnTo>
                  <a:cubicBezTo>
                    <a:pt x="1652218" y="0"/>
                    <a:pt x="1664550" y="5108"/>
                    <a:pt x="1673642" y="14200"/>
                  </a:cubicBezTo>
                  <a:cubicBezTo>
                    <a:pt x="1682734" y="23293"/>
                    <a:pt x="1687842" y="35624"/>
                    <a:pt x="1687842" y="48483"/>
                  </a:cubicBezTo>
                  <a:lnTo>
                    <a:pt x="1687842" y="186799"/>
                  </a:lnTo>
                  <a:cubicBezTo>
                    <a:pt x="1687842" y="199658"/>
                    <a:pt x="1682734" y="211989"/>
                    <a:pt x="1673642" y="221082"/>
                  </a:cubicBezTo>
                  <a:cubicBezTo>
                    <a:pt x="1664550" y="230174"/>
                    <a:pt x="1652218" y="235282"/>
                    <a:pt x="1639359" y="235282"/>
                  </a:cubicBezTo>
                  <a:lnTo>
                    <a:pt x="48483" y="235282"/>
                  </a:lnTo>
                  <a:cubicBezTo>
                    <a:pt x="35624" y="235282"/>
                    <a:pt x="23293" y="230174"/>
                    <a:pt x="14200" y="221082"/>
                  </a:cubicBezTo>
                  <a:cubicBezTo>
                    <a:pt x="5108" y="211989"/>
                    <a:pt x="0" y="199658"/>
                    <a:pt x="0" y="186799"/>
                  </a:cubicBezTo>
                  <a:lnTo>
                    <a:pt x="0" y="48483"/>
                  </a:lnTo>
                  <a:cubicBezTo>
                    <a:pt x="0" y="35624"/>
                    <a:pt x="5108" y="23293"/>
                    <a:pt x="14200" y="14200"/>
                  </a:cubicBezTo>
                  <a:cubicBezTo>
                    <a:pt x="23293" y="5108"/>
                    <a:pt x="35624" y="0"/>
                    <a:pt x="48483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687842" cy="273382"/>
            </a:xfrm>
            <a:prstGeom prst="rect">
              <a:avLst/>
            </a:prstGeom>
          </p:spPr>
          <p:txBody>
            <a:bodyPr anchor="ctr" rtlCol="false" tIns="64556" lIns="64556" bIns="64556" rIns="6455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160966" y="2081982"/>
            <a:ext cx="6968293" cy="990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66"/>
              </a:lnSpc>
            </a:pPr>
            <a:r>
              <a:rPr lang="en-US" sz="6695" spc="314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rPr>
              <a:t>visi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1746175">
            <a:off x="-1533175" y="7606088"/>
            <a:ext cx="5944909" cy="4956568"/>
          </a:xfrm>
          <a:custGeom>
            <a:avLst/>
            <a:gdLst/>
            <a:ahLst/>
            <a:cxnLst/>
            <a:rect r="r" b="b" t="t" l="l"/>
            <a:pathLst>
              <a:path h="4956568" w="5944909">
                <a:moveTo>
                  <a:pt x="0" y="0"/>
                </a:moveTo>
                <a:lnTo>
                  <a:pt x="5944909" y="0"/>
                </a:lnTo>
                <a:lnTo>
                  <a:pt x="5944909" y="4956568"/>
                </a:lnTo>
                <a:lnTo>
                  <a:pt x="0" y="4956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8535484">
            <a:off x="13922513" y="-439956"/>
            <a:ext cx="6416842" cy="4114800"/>
          </a:xfrm>
          <a:custGeom>
            <a:avLst/>
            <a:gdLst/>
            <a:ahLst/>
            <a:cxnLst/>
            <a:rect r="r" b="b" t="t" l="l"/>
            <a:pathLst>
              <a:path h="4114800" w="6416842">
                <a:moveTo>
                  <a:pt x="0" y="0"/>
                </a:moveTo>
                <a:lnTo>
                  <a:pt x="6416843" y="0"/>
                </a:lnTo>
                <a:lnTo>
                  <a:pt x="641684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-3934250">
            <a:off x="10319891" y="7287000"/>
            <a:ext cx="1690973" cy="1992310"/>
          </a:xfrm>
          <a:custGeom>
            <a:avLst/>
            <a:gdLst/>
            <a:ahLst/>
            <a:cxnLst/>
            <a:rect r="r" b="b" t="t" l="l"/>
            <a:pathLst>
              <a:path h="1992310" w="1690973">
                <a:moveTo>
                  <a:pt x="1690973" y="0"/>
                </a:moveTo>
                <a:lnTo>
                  <a:pt x="0" y="0"/>
                </a:lnTo>
                <a:lnTo>
                  <a:pt x="0" y="1992311"/>
                </a:lnTo>
                <a:lnTo>
                  <a:pt x="1690973" y="1992311"/>
                </a:lnTo>
                <a:lnTo>
                  <a:pt x="1690973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0337654" y="2146720"/>
            <a:ext cx="5993585" cy="5993561"/>
            <a:chOff x="0" y="0"/>
            <a:chExt cx="6350000" cy="634997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0"/>
              <a:stretch>
                <a:fillRect l="-17567" t="0" r="-17567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6059509" y="8415570"/>
            <a:ext cx="3952316" cy="2326926"/>
          </a:xfrm>
          <a:custGeom>
            <a:avLst/>
            <a:gdLst/>
            <a:ahLst/>
            <a:cxnLst/>
            <a:rect r="r" b="b" t="t" l="l"/>
            <a:pathLst>
              <a:path h="2326926" w="3952316">
                <a:moveTo>
                  <a:pt x="0" y="0"/>
                </a:moveTo>
                <a:lnTo>
                  <a:pt x="3952316" y="0"/>
                </a:lnTo>
                <a:lnTo>
                  <a:pt x="3952316" y="2326926"/>
                </a:lnTo>
                <a:lnTo>
                  <a:pt x="0" y="232692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10663042">
            <a:off x="-1976158" y="-787266"/>
            <a:ext cx="3952316" cy="2326926"/>
          </a:xfrm>
          <a:custGeom>
            <a:avLst/>
            <a:gdLst/>
            <a:ahLst/>
            <a:cxnLst/>
            <a:rect r="r" b="b" t="t" l="l"/>
            <a:pathLst>
              <a:path h="2326926" w="3952316">
                <a:moveTo>
                  <a:pt x="0" y="0"/>
                </a:moveTo>
                <a:lnTo>
                  <a:pt x="3952316" y="0"/>
                </a:lnTo>
                <a:lnTo>
                  <a:pt x="3952316" y="2326926"/>
                </a:lnTo>
                <a:lnTo>
                  <a:pt x="0" y="232692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972795">
            <a:off x="14341661" y="8913631"/>
            <a:ext cx="2829038" cy="2746739"/>
          </a:xfrm>
          <a:custGeom>
            <a:avLst/>
            <a:gdLst/>
            <a:ahLst/>
            <a:cxnLst/>
            <a:rect r="r" b="b" t="t" l="l"/>
            <a:pathLst>
              <a:path h="2746739" w="2829038">
                <a:moveTo>
                  <a:pt x="2829037" y="0"/>
                </a:moveTo>
                <a:lnTo>
                  <a:pt x="0" y="0"/>
                </a:lnTo>
                <a:lnTo>
                  <a:pt x="0" y="2746738"/>
                </a:lnTo>
                <a:lnTo>
                  <a:pt x="2829037" y="2746738"/>
                </a:lnTo>
                <a:lnTo>
                  <a:pt x="2829037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352285">
            <a:off x="660859" y="-1100159"/>
            <a:ext cx="2720139" cy="2616279"/>
          </a:xfrm>
          <a:custGeom>
            <a:avLst/>
            <a:gdLst/>
            <a:ahLst/>
            <a:cxnLst/>
            <a:rect r="r" b="b" t="t" l="l"/>
            <a:pathLst>
              <a:path h="2616279" w="2720139">
                <a:moveTo>
                  <a:pt x="0" y="0"/>
                </a:moveTo>
                <a:lnTo>
                  <a:pt x="2720140" y="0"/>
                </a:lnTo>
                <a:lnTo>
                  <a:pt x="2720140" y="2616280"/>
                </a:lnTo>
                <a:lnTo>
                  <a:pt x="0" y="261628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748841" y="3406184"/>
            <a:ext cx="7968211" cy="3266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03"/>
              </a:lnSpc>
              <a:spcBef>
                <a:spcPct val="0"/>
              </a:spcBef>
            </a:pPr>
            <a:r>
              <a:rPr lang="en-US" sz="3709" spc="-6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Menjadi pemimpin industri manufaktur dan distribusi yang berkelanjutan dan inovatif di Asia Tenggara, memberikan nilai tambah bagi pelanggan, karyawan, dan masyarakat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31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966238">
            <a:off x="-2530915" y="5954834"/>
            <a:ext cx="11237209" cy="4921471"/>
          </a:xfrm>
          <a:custGeom>
            <a:avLst/>
            <a:gdLst/>
            <a:ahLst/>
            <a:cxnLst/>
            <a:rect r="r" b="b" t="t" l="l"/>
            <a:pathLst>
              <a:path h="4921471" w="11237209">
                <a:moveTo>
                  <a:pt x="0" y="0"/>
                </a:moveTo>
                <a:lnTo>
                  <a:pt x="11237209" y="0"/>
                </a:lnTo>
                <a:lnTo>
                  <a:pt x="11237209" y="4921472"/>
                </a:lnTo>
                <a:lnTo>
                  <a:pt x="0" y="4921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57" b="-9410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1966238">
            <a:off x="11133236" y="844515"/>
            <a:ext cx="11237209" cy="4921471"/>
          </a:xfrm>
          <a:custGeom>
            <a:avLst/>
            <a:gdLst/>
            <a:ahLst/>
            <a:cxnLst/>
            <a:rect r="r" b="b" t="t" l="l"/>
            <a:pathLst>
              <a:path h="4921471" w="11237209">
                <a:moveTo>
                  <a:pt x="0" y="4921472"/>
                </a:moveTo>
                <a:lnTo>
                  <a:pt x="11237209" y="4921472"/>
                </a:lnTo>
                <a:lnTo>
                  <a:pt x="11237209" y="0"/>
                </a:lnTo>
                <a:lnTo>
                  <a:pt x="0" y="0"/>
                </a:lnTo>
                <a:lnTo>
                  <a:pt x="0" y="492147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57" b="-9410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73174" y="1937523"/>
            <a:ext cx="8143878" cy="1135242"/>
            <a:chOff x="0" y="0"/>
            <a:chExt cx="1687842" cy="23528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87842" cy="235282"/>
            </a:xfrm>
            <a:custGeom>
              <a:avLst/>
              <a:gdLst/>
              <a:ahLst/>
              <a:cxnLst/>
              <a:rect r="r" b="b" t="t" l="l"/>
              <a:pathLst>
                <a:path h="235282" w="1687842">
                  <a:moveTo>
                    <a:pt x="48483" y="0"/>
                  </a:moveTo>
                  <a:lnTo>
                    <a:pt x="1639359" y="0"/>
                  </a:lnTo>
                  <a:cubicBezTo>
                    <a:pt x="1652218" y="0"/>
                    <a:pt x="1664550" y="5108"/>
                    <a:pt x="1673642" y="14200"/>
                  </a:cubicBezTo>
                  <a:cubicBezTo>
                    <a:pt x="1682734" y="23293"/>
                    <a:pt x="1687842" y="35624"/>
                    <a:pt x="1687842" y="48483"/>
                  </a:cubicBezTo>
                  <a:lnTo>
                    <a:pt x="1687842" y="186799"/>
                  </a:lnTo>
                  <a:cubicBezTo>
                    <a:pt x="1687842" y="199658"/>
                    <a:pt x="1682734" y="211989"/>
                    <a:pt x="1673642" y="221082"/>
                  </a:cubicBezTo>
                  <a:cubicBezTo>
                    <a:pt x="1664550" y="230174"/>
                    <a:pt x="1652218" y="235282"/>
                    <a:pt x="1639359" y="235282"/>
                  </a:cubicBezTo>
                  <a:lnTo>
                    <a:pt x="48483" y="235282"/>
                  </a:lnTo>
                  <a:cubicBezTo>
                    <a:pt x="35624" y="235282"/>
                    <a:pt x="23293" y="230174"/>
                    <a:pt x="14200" y="221082"/>
                  </a:cubicBezTo>
                  <a:cubicBezTo>
                    <a:pt x="5108" y="211989"/>
                    <a:pt x="0" y="199658"/>
                    <a:pt x="0" y="186799"/>
                  </a:cubicBezTo>
                  <a:lnTo>
                    <a:pt x="0" y="48483"/>
                  </a:lnTo>
                  <a:cubicBezTo>
                    <a:pt x="0" y="35624"/>
                    <a:pt x="5108" y="23293"/>
                    <a:pt x="14200" y="14200"/>
                  </a:cubicBezTo>
                  <a:cubicBezTo>
                    <a:pt x="23293" y="5108"/>
                    <a:pt x="35624" y="0"/>
                    <a:pt x="48483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687842" cy="273382"/>
            </a:xfrm>
            <a:prstGeom prst="rect">
              <a:avLst/>
            </a:prstGeom>
          </p:spPr>
          <p:txBody>
            <a:bodyPr anchor="ctr" rtlCol="false" tIns="64556" lIns="64556" bIns="64556" rIns="6455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160966" y="2081982"/>
            <a:ext cx="6968293" cy="990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66"/>
              </a:lnSpc>
            </a:pPr>
            <a:r>
              <a:rPr lang="en-US" sz="6695" spc="314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rPr>
              <a:t>misi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1746175">
            <a:off x="-1533175" y="7606088"/>
            <a:ext cx="5944909" cy="4956568"/>
          </a:xfrm>
          <a:custGeom>
            <a:avLst/>
            <a:gdLst/>
            <a:ahLst/>
            <a:cxnLst/>
            <a:rect r="r" b="b" t="t" l="l"/>
            <a:pathLst>
              <a:path h="4956568" w="5944909">
                <a:moveTo>
                  <a:pt x="0" y="0"/>
                </a:moveTo>
                <a:lnTo>
                  <a:pt x="5944909" y="0"/>
                </a:lnTo>
                <a:lnTo>
                  <a:pt x="5944909" y="4956568"/>
                </a:lnTo>
                <a:lnTo>
                  <a:pt x="0" y="4956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8535484">
            <a:off x="13922513" y="-439956"/>
            <a:ext cx="6416842" cy="4114800"/>
          </a:xfrm>
          <a:custGeom>
            <a:avLst/>
            <a:gdLst/>
            <a:ahLst/>
            <a:cxnLst/>
            <a:rect r="r" b="b" t="t" l="l"/>
            <a:pathLst>
              <a:path h="4114800" w="6416842">
                <a:moveTo>
                  <a:pt x="0" y="0"/>
                </a:moveTo>
                <a:lnTo>
                  <a:pt x="6416843" y="0"/>
                </a:lnTo>
                <a:lnTo>
                  <a:pt x="641684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-3934250">
            <a:off x="10319891" y="7287000"/>
            <a:ext cx="1690973" cy="1992310"/>
          </a:xfrm>
          <a:custGeom>
            <a:avLst/>
            <a:gdLst/>
            <a:ahLst/>
            <a:cxnLst/>
            <a:rect r="r" b="b" t="t" l="l"/>
            <a:pathLst>
              <a:path h="1992310" w="1690973">
                <a:moveTo>
                  <a:pt x="1690973" y="0"/>
                </a:moveTo>
                <a:lnTo>
                  <a:pt x="0" y="0"/>
                </a:lnTo>
                <a:lnTo>
                  <a:pt x="0" y="1992311"/>
                </a:lnTo>
                <a:lnTo>
                  <a:pt x="1690973" y="1992311"/>
                </a:lnTo>
                <a:lnTo>
                  <a:pt x="1690973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059509" y="8415570"/>
            <a:ext cx="3952316" cy="2326926"/>
          </a:xfrm>
          <a:custGeom>
            <a:avLst/>
            <a:gdLst/>
            <a:ahLst/>
            <a:cxnLst/>
            <a:rect r="r" b="b" t="t" l="l"/>
            <a:pathLst>
              <a:path h="2326926" w="3952316">
                <a:moveTo>
                  <a:pt x="0" y="0"/>
                </a:moveTo>
                <a:lnTo>
                  <a:pt x="3952316" y="0"/>
                </a:lnTo>
                <a:lnTo>
                  <a:pt x="3952316" y="2326926"/>
                </a:lnTo>
                <a:lnTo>
                  <a:pt x="0" y="232692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10663042">
            <a:off x="-1976158" y="-787266"/>
            <a:ext cx="3952316" cy="2326926"/>
          </a:xfrm>
          <a:custGeom>
            <a:avLst/>
            <a:gdLst/>
            <a:ahLst/>
            <a:cxnLst/>
            <a:rect r="r" b="b" t="t" l="l"/>
            <a:pathLst>
              <a:path h="2326926" w="3952316">
                <a:moveTo>
                  <a:pt x="0" y="0"/>
                </a:moveTo>
                <a:lnTo>
                  <a:pt x="3952316" y="0"/>
                </a:lnTo>
                <a:lnTo>
                  <a:pt x="3952316" y="2326926"/>
                </a:lnTo>
                <a:lnTo>
                  <a:pt x="0" y="232692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972795">
            <a:off x="14341661" y="8913631"/>
            <a:ext cx="2829038" cy="2746739"/>
          </a:xfrm>
          <a:custGeom>
            <a:avLst/>
            <a:gdLst/>
            <a:ahLst/>
            <a:cxnLst/>
            <a:rect r="r" b="b" t="t" l="l"/>
            <a:pathLst>
              <a:path h="2746739" w="2829038">
                <a:moveTo>
                  <a:pt x="2829037" y="0"/>
                </a:moveTo>
                <a:lnTo>
                  <a:pt x="0" y="0"/>
                </a:lnTo>
                <a:lnTo>
                  <a:pt x="0" y="2746738"/>
                </a:lnTo>
                <a:lnTo>
                  <a:pt x="2829037" y="2746738"/>
                </a:lnTo>
                <a:lnTo>
                  <a:pt x="2829037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352285">
            <a:off x="660859" y="-1100159"/>
            <a:ext cx="2720139" cy="2616279"/>
          </a:xfrm>
          <a:custGeom>
            <a:avLst/>
            <a:gdLst/>
            <a:ahLst/>
            <a:cxnLst/>
            <a:rect r="r" b="b" t="t" l="l"/>
            <a:pathLst>
              <a:path h="2616279" w="2720139">
                <a:moveTo>
                  <a:pt x="0" y="0"/>
                </a:moveTo>
                <a:lnTo>
                  <a:pt x="2720140" y="0"/>
                </a:lnTo>
                <a:lnTo>
                  <a:pt x="2720140" y="2616280"/>
                </a:lnTo>
                <a:lnTo>
                  <a:pt x="0" y="261628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748841" y="2893251"/>
            <a:ext cx="14007338" cy="4510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47"/>
              </a:lnSpc>
            </a:pPr>
          </a:p>
          <a:p>
            <a:pPr algn="just" marL="604515" indent="-302257" lvl="1">
              <a:lnSpc>
                <a:spcPts val="3247"/>
              </a:lnSpc>
              <a:buAutoNum type="arabicPeriod" startAt="1"/>
            </a:pPr>
            <a:r>
              <a:rPr lang="en-US" sz="2799" spc="-4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Meningkatkan efisiensi produksi melalui teknologi mutakhir dan inovasi berkelanjutan.</a:t>
            </a:r>
          </a:p>
          <a:p>
            <a:pPr algn="just" marL="604515" indent="-302257" lvl="1">
              <a:lnSpc>
                <a:spcPts val="3247"/>
              </a:lnSpc>
              <a:buAutoNum type="arabicPeriod" startAt="1"/>
            </a:pPr>
            <a:r>
              <a:rPr lang="en-US" sz="2799" spc="-4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Membangun jaringan distribusi yang handal dan cepat dengan fokus pada kepuasan pelanggan.</a:t>
            </a:r>
          </a:p>
          <a:p>
            <a:pPr algn="just" marL="604515" indent="-302257" lvl="1">
              <a:lnSpc>
                <a:spcPts val="3247"/>
              </a:lnSpc>
              <a:buAutoNum type="arabicPeriod" startAt="1"/>
            </a:pPr>
            <a:r>
              <a:rPr lang="en-US" sz="2799" spc="-4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Berkontribusi pada pembangunan ekonomi daerah melalui penciptaan lapangan kerja dan pengembangan sumber daya manusia.</a:t>
            </a:r>
          </a:p>
          <a:p>
            <a:pPr algn="just" marL="604515" indent="-302257" lvl="1">
              <a:lnSpc>
                <a:spcPts val="3247"/>
              </a:lnSpc>
              <a:buAutoNum type="arabicPeriod" startAt="1"/>
            </a:pPr>
            <a:r>
              <a:rPr lang="en-US" sz="2799" spc="-4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Mengadopsi praktik bisnis yang berkelanjutan dan ramah lingkungan.</a:t>
            </a:r>
          </a:p>
          <a:p>
            <a:pPr algn="just" marL="604515" indent="-302257" lvl="1">
              <a:lnSpc>
                <a:spcPts val="3247"/>
              </a:lnSpc>
              <a:buAutoNum type="arabicPeriod" startAt="1"/>
            </a:pPr>
            <a:r>
              <a:rPr lang="en-US" sz="2799" spc="-4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Mencapai keunggulan operasional dengan memberdayakan karyawan dan  meningkatkan kualitas layanan.</a:t>
            </a:r>
          </a:p>
          <a:p>
            <a:pPr algn="l">
              <a:lnSpc>
                <a:spcPts val="324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800258">
            <a:off x="12623716" y="7434446"/>
            <a:ext cx="7951408" cy="3647709"/>
          </a:xfrm>
          <a:custGeom>
            <a:avLst/>
            <a:gdLst/>
            <a:ahLst/>
            <a:cxnLst/>
            <a:rect r="r" b="b" t="t" l="l"/>
            <a:pathLst>
              <a:path h="3647709" w="7951408">
                <a:moveTo>
                  <a:pt x="7951408" y="0"/>
                </a:moveTo>
                <a:lnTo>
                  <a:pt x="0" y="0"/>
                </a:lnTo>
                <a:lnTo>
                  <a:pt x="0" y="3647708"/>
                </a:lnTo>
                <a:lnTo>
                  <a:pt x="7951408" y="3647708"/>
                </a:lnTo>
                <a:lnTo>
                  <a:pt x="795140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28900" y="7411212"/>
            <a:ext cx="7315200" cy="3694176"/>
          </a:xfrm>
          <a:custGeom>
            <a:avLst/>
            <a:gdLst/>
            <a:ahLst/>
            <a:cxnLst/>
            <a:rect r="r" b="b" t="t" l="l"/>
            <a:pathLst>
              <a:path h="3694176" w="7315200">
                <a:moveTo>
                  <a:pt x="0" y="0"/>
                </a:moveTo>
                <a:lnTo>
                  <a:pt x="7315200" y="0"/>
                </a:lnTo>
                <a:lnTo>
                  <a:pt x="7315200" y="3694176"/>
                </a:lnTo>
                <a:lnTo>
                  <a:pt x="0" y="36941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437510" y="1028700"/>
            <a:ext cx="9412979" cy="851326"/>
            <a:chOff x="0" y="0"/>
            <a:chExt cx="2479139" cy="22421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79139" cy="224218"/>
            </a:xfrm>
            <a:custGeom>
              <a:avLst/>
              <a:gdLst/>
              <a:ahLst/>
              <a:cxnLst/>
              <a:rect r="r" b="b" t="t" l="l"/>
              <a:pathLst>
                <a:path h="224218" w="2479139">
                  <a:moveTo>
                    <a:pt x="41946" y="0"/>
                  </a:moveTo>
                  <a:lnTo>
                    <a:pt x="2437193" y="0"/>
                  </a:lnTo>
                  <a:cubicBezTo>
                    <a:pt x="2448317" y="0"/>
                    <a:pt x="2458987" y="4419"/>
                    <a:pt x="2466853" y="12286"/>
                  </a:cubicBezTo>
                  <a:cubicBezTo>
                    <a:pt x="2474719" y="20152"/>
                    <a:pt x="2479139" y="30821"/>
                    <a:pt x="2479139" y="41946"/>
                  </a:cubicBezTo>
                  <a:lnTo>
                    <a:pt x="2479139" y="182271"/>
                  </a:lnTo>
                  <a:cubicBezTo>
                    <a:pt x="2479139" y="193396"/>
                    <a:pt x="2474719" y="204065"/>
                    <a:pt x="2466853" y="211932"/>
                  </a:cubicBezTo>
                  <a:cubicBezTo>
                    <a:pt x="2458987" y="219798"/>
                    <a:pt x="2448317" y="224218"/>
                    <a:pt x="2437193" y="224218"/>
                  </a:cubicBezTo>
                  <a:lnTo>
                    <a:pt x="41946" y="224218"/>
                  </a:lnTo>
                  <a:cubicBezTo>
                    <a:pt x="30821" y="224218"/>
                    <a:pt x="20152" y="219798"/>
                    <a:pt x="12286" y="211932"/>
                  </a:cubicBezTo>
                  <a:cubicBezTo>
                    <a:pt x="4419" y="204065"/>
                    <a:pt x="0" y="193396"/>
                    <a:pt x="0" y="182271"/>
                  </a:cubicBezTo>
                  <a:lnTo>
                    <a:pt x="0" y="41946"/>
                  </a:lnTo>
                  <a:cubicBezTo>
                    <a:pt x="0" y="30821"/>
                    <a:pt x="4419" y="20152"/>
                    <a:pt x="12286" y="12286"/>
                  </a:cubicBezTo>
                  <a:cubicBezTo>
                    <a:pt x="20152" y="4419"/>
                    <a:pt x="30821" y="0"/>
                    <a:pt x="41946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479139" cy="262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10800000">
            <a:off x="-2872804" y="-872569"/>
            <a:ext cx="4538539" cy="2672065"/>
          </a:xfrm>
          <a:custGeom>
            <a:avLst/>
            <a:gdLst/>
            <a:ahLst/>
            <a:cxnLst/>
            <a:rect r="r" b="b" t="t" l="l"/>
            <a:pathLst>
              <a:path h="2672065" w="4538539">
                <a:moveTo>
                  <a:pt x="0" y="0"/>
                </a:moveTo>
                <a:lnTo>
                  <a:pt x="4538539" y="0"/>
                </a:lnTo>
                <a:lnTo>
                  <a:pt x="4538539" y="2672065"/>
                </a:lnTo>
                <a:lnTo>
                  <a:pt x="0" y="26720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6033237">
            <a:off x="13723631" y="-2651653"/>
            <a:ext cx="6826223" cy="3558169"/>
          </a:xfrm>
          <a:custGeom>
            <a:avLst/>
            <a:gdLst/>
            <a:ahLst/>
            <a:cxnLst/>
            <a:rect r="r" b="b" t="t" l="l"/>
            <a:pathLst>
              <a:path h="3558169" w="6826223">
                <a:moveTo>
                  <a:pt x="0" y="0"/>
                </a:moveTo>
                <a:lnTo>
                  <a:pt x="6826222" y="0"/>
                </a:lnTo>
                <a:lnTo>
                  <a:pt x="6826222" y="3558168"/>
                </a:lnTo>
                <a:lnTo>
                  <a:pt x="0" y="35581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670248" y="4250555"/>
            <a:ext cx="1534525" cy="1545767"/>
          </a:xfrm>
          <a:custGeom>
            <a:avLst/>
            <a:gdLst/>
            <a:ahLst/>
            <a:cxnLst/>
            <a:rect r="r" b="b" t="t" l="l"/>
            <a:pathLst>
              <a:path h="1545767" w="1534525">
                <a:moveTo>
                  <a:pt x="0" y="0"/>
                </a:moveTo>
                <a:lnTo>
                  <a:pt x="1534525" y="0"/>
                </a:lnTo>
                <a:lnTo>
                  <a:pt x="1534525" y="1545766"/>
                </a:lnTo>
                <a:lnTo>
                  <a:pt x="0" y="15457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314567" y="4194005"/>
            <a:ext cx="1658866" cy="1658866"/>
          </a:xfrm>
          <a:custGeom>
            <a:avLst/>
            <a:gdLst/>
            <a:ahLst/>
            <a:cxnLst/>
            <a:rect r="r" b="b" t="t" l="l"/>
            <a:pathLst>
              <a:path h="1658866" w="1658866">
                <a:moveTo>
                  <a:pt x="0" y="0"/>
                </a:moveTo>
                <a:lnTo>
                  <a:pt x="1658866" y="0"/>
                </a:lnTo>
                <a:lnTo>
                  <a:pt x="1658866" y="1658866"/>
                </a:lnTo>
                <a:lnTo>
                  <a:pt x="0" y="165886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992782" y="4080905"/>
            <a:ext cx="1715416" cy="1715416"/>
          </a:xfrm>
          <a:custGeom>
            <a:avLst/>
            <a:gdLst/>
            <a:ahLst/>
            <a:cxnLst/>
            <a:rect r="r" b="b" t="t" l="l"/>
            <a:pathLst>
              <a:path h="1715416" w="1715416">
                <a:moveTo>
                  <a:pt x="0" y="0"/>
                </a:moveTo>
                <a:lnTo>
                  <a:pt x="1715416" y="0"/>
                </a:lnTo>
                <a:lnTo>
                  <a:pt x="1715416" y="1715416"/>
                </a:lnTo>
                <a:lnTo>
                  <a:pt x="0" y="171541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300566" y="1099132"/>
            <a:ext cx="5686869" cy="768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32"/>
              </a:lnSpc>
            </a:pPr>
            <a:r>
              <a:rPr lang="en-US" sz="5114" spc="296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rPr>
              <a:t>tagline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12081" y="3738726"/>
            <a:ext cx="15463837" cy="928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59"/>
              </a:lnSpc>
            </a:pPr>
            <a:r>
              <a:rPr lang="en-US" sz="5471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Bersama Mewujudkan Industri yang Berkualitas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BC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23118" y="8010024"/>
            <a:ext cx="6241763" cy="3323739"/>
          </a:xfrm>
          <a:custGeom>
            <a:avLst/>
            <a:gdLst/>
            <a:ahLst/>
            <a:cxnLst/>
            <a:rect r="r" b="b" t="t" l="l"/>
            <a:pathLst>
              <a:path h="3323739" w="6241763">
                <a:moveTo>
                  <a:pt x="0" y="0"/>
                </a:moveTo>
                <a:lnTo>
                  <a:pt x="6241764" y="0"/>
                </a:lnTo>
                <a:lnTo>
                  <a:pt x="6241764" y="3323739"/>
                </a:lnTo>
                <a:lnTo>
                  <a:pt x="0" y="33237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800258">
            <a:off x="12974182" y="7097975"/>
            <a:ext cx="8570235" cy="3931595"/>
          </a:xfrm>
          <a:custGeom>
            <a:avLst/>
            <a:gdLst/>
            <a:ahLst/>
            <a:cxnLst/>
            <a:rect r="r" b="b" t="t" l="l"/>
            <a:pathLst>
              <a:path h="3931595" w="8570235">
                <a:moveTo>
                  <a:pt x="8570236" y="0"/>
                </a:moveTo>
                <a:lnTo>
                  <a:pt x="0" y="0"/>
                </a:lnTo>
                <a:lnTo>
                  <a:pt x="0" y="3931595"/>
                </a:lnTo>
                <a:lnTo>
                  <a:pt x="8570236" y="3931595"/>
                </a:lnTo>
                <a:lnTo>
                  <a:pt x="857023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595092">
            <a:off x="-2628900" y="7018794"/>
            <a:ext cx="7315200" cy="3694176"/>
          </a:xfrm>
          <a:custGeom>
            <a:avLst/>
            <a:gdLst/>
            <a:ahLst/>
            <a:cxnLst/>
            <a:rect r="r" b="b" t="t" l="l"/>
            <a:pathLst>
              <a:path h="3694176" w="7315200">
                <a:moveTo>
                  <a:pt x="0" y="0"/>
                </a:moveTo>
                <a:lnTo>
                  <a:pt x="7315200" y="0"/>
                </a:lnTo>
                <a:lnTo>
                  <a:pt x="7315200" y="3694176"/>
                </a:lnTo>
                <a:lnTo>
                  <a:pt x="0" y="36941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437510" y="1028700"/>
            <a:ext cx="9412979" cy="851326"/>
            <a:chOff x="0" y="0"/>
            <a:chExt cx="2479139" cy="2242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79139" cy="224218"/>
            </a:xfrm>
            <a:custGeom>
              <a:avLst/>
              <a:gdLst/>
              <a:ahLst/>
              <a:cxnLst/>
              <a:rect r="r" b="b" t="t" l="l"/>
              <a:pathLst>
                <a:path h="224218" w="2479139">
                  <a:moveTo>
                    <a:pt x="41946" y="0"/>
                  </a:moveTo>
                  <a:lnTo>
                    <a:pt x="2437193" y="0"/>
                  </a:lnTo>
                  <a:cubicBezTo>
                    <a:pt x="2448317" y="0"/>
                    <a:pt x="2458987" y="4419"/>
                    <a:pt x="2466853" y="12286"/>
                  </a:cubicBezTo>
                  <a:cubicBezTo>
                    <a:pt x="2474719" y="20152"/>
                    <a:pt x="2479139" y="30821"/>
                    <a:pt x="2479139" y="41946"/>
                  </a:cubicBezTo>
                  <a:lnTo>
                    <a:pt x="2479139" y="182271"/>
                  </a:lnTo>
                  <a:cubicBezTo>
                    <a:pt x="2479139" y="193396"/>
                    <a:pt x="2474719" y="204065"/>
                    <a:pt x="2466853" y="211932"/>
                  </a:cubicBezTo>
                  <a:cubicBezTo>
                    <a:pt x="2458987" y="219798"/>
                    <a:pt x="2448317" y="224218"/>
                    <a:pt x="2437193" y="224218"/>
                  </a:cubicBezTo>
                  <a:lnTo>
                    <a:pt x="41946" y="224218"/>
                  </a:lnTo>
                  <a:cubicBezTo>
                    <a:pt x="30821" y="224218"/>
                    <a:pt x="20152" y="219798"/>
                    <a:pt x="12286" y="211932"/>
                  </a:cubicBezTo>
                  <a:cubicBezTo>
                    <a:pt x="4419" y="204065"/>
                    <a:pt x="0" y="193396"/>
                    <a:pt x="0" y="182271"/>
                  </a:cubicBezTo>
                  <a:lnTo>
                    <a:pt x="0" y="41946"/>
                  </a:lnTo>
                  <a:cubicBezTo>
                    <a:pt x="0" y="30821"/>
                    <a:pt x="4419" y="20152"/>
                    <a:pt x="12286" y="12286"/>
                  </a:cubicBezTo>
                  <a:cubicBezTo>
                    <a:pt x="20152" y="4419"/>
                    <a:pt x="30821" y="0"/>
                    <a:pt x="41946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479139" cy="262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642966" y="8865882"/>
            <a:ext cx="7315200" cy="2139696"/>
          </a:xfrm>
          <a:custGeom>
            <a:avLst/>
            <a:gdLst/>
            <a:ahLst/>
            <a:cxnLst/>
            <a:rect r="r" b="b" t="t" l="l"/>
            <a:pathLst>
              <a:path h="2139696" w="7315200">
                <a:moveTo>
                  <a:pt x="0" y="0"/>
                </a:moveTo>
                <a:lnTo>
                  <a:pt x="7315200" y="0"/>
                </a:lnTo>
                <a:lnTo>
                  <a:pt x="7315200" y="2139696"/>
                </a:lnTo>
                <a:lnTo>
                  <a:pt x="0" y="21396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329834" y="8863861"/>
            <a:ext cx="7315200" cy="2846278"/>
          </a:xfrm>
          <a:custGeom>
            <a:avLst/>
            <a:gdLst/>
            <a:ahLst/>
            <a:cxnLst/>
            <a:rect r="r" b="b" t="t" l="l"/>
            <a:pathLst>
              <a:path h="2846278" w="7315200">
                <a:moveTo>
                  <a:pt x="0" y="0"/>
                </a:moveTo>
                <a:lnTo>
                  <a:pt x="7315200" y="0"/>
                </a:lnTo>
                <a:lnTo>
                  <a:pt x="7315200" y="2846278"/>
                </a:lnTo>
                <a:lnTo>
                  <a:pt x="0" y="284627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918343" y="1099132"/>
            <a:ext cx="6536910" cy="768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32"/>
              </a:lnSpc>
            </a:pPr>
            <a:r>
              <a:rPr lang="en-US" sz="5114" spc="347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rPr>
              <a:t>STRUKTUR ORGANISASI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3384" y="2318180"/>
            <a:ext cx="17781233" cy="3368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1618" indent="-260809" lvl="1">
              <a:lnSpc>
                <a:spcPts val="3382"/>
              </a:lnSpc>
              <a:buFont typeface="Arial"/>
              <a:buChar char="•"/>
            </a:pPr>
            <a:r>
              <a:rPr lang="en-US" sz="241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Direktur Utama: Bertanggung jawab atas keseluruhan operasional perusahaan.</a:t>
            </a:r>
          </a:p>
          <a:p>
            <a:pPr algn="l" marL="521618" indent="-260809" lvl="1">
              <a:lnSpc>
                <a:spcPts val="3382"/>
              </a:lnSpc>
              <a:buFont typeface="Arial"/>
              <a:buChar char="•"/>
            </a:pPr>
            <a:r>
              <a:rPr lang="en-US" sz="241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Direktur Keuangan: Mengelola keuangan perusahaan, perencanaan anggaran, dan pelaporan keuangan.</a:t>
            </a:r>
          </a:p>
          <a:p>
            <a:pPr algn="l" marL="521618" indent="-260809" lvl="1">
              <a:lnSpc>
                <a:spcPts val="3382"/>
              </a:lnSpc>
              <a:buFont typeface="Arial"/>
              <a:buChar char="•"/>
            </a:pPr>
            <a:r>
              <a:rPr lang="en-US" sz="241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Direktur Operasional: Mengawasi proses manufaktur, distribusi, dan rantai pasokan.</a:t>
            </a:r>
          </a:p>
          <a:p>
            <a:pPr algn="l" marL="521618" indent="-260809" lvl="1">
              <a:lnSpc>
                <a:spcPts val="3382"/>
              </a:lnSpc>
              <a:buFont typeface="Arial"/>
              <a:buChar char="•"/>
            </a:pPr>
            <a:r>
              <a:rPr lang="en-US" sz="241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Direktur Sumber Daya Manusia: Mengelola sumber daya manusia, termasuk rekrutmen dan pengembangan karyawan.</a:t>
            </a:r>
          </a:p>
          <a:p>
            <a:pPr algn="l" marL="521618" indent="-260809" lvl="1">
              <a:lnSpc>
                <a:spcPts val="3382"/>
              </a:lnSpc>
              <a:buFont typeface="Arial"/>
              <a:buChar char="•"/>
            </a:pPr>
            <a:r>
              <a:rPr lang="en-US" sz="241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Manajer Pemasaran: Mengembangkan strategi pemasaran dan promosi produk.</a:t>
            </a:r>
          </a:p>
          <a:p>
            <a:pPr algn="l" marL="521618" indent="-260809" lvl="1">
              <a:lnSpc>
                <a:spcPts val="3382"/>
              </a:lnSpc>
              <a:buFont typeface="Arial"/>
              <a:buChar char="•"/>
            </a:pPr>
            <a:r>
              <a:rPr lang="en-US" sz="241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Manajer Produksi: Bertanggung jawab atas proses produksi dan manajemen pabrik.</a:t>
            </a:r>
          </a:p>
          <a:p>
            <a:pPr algn="l" marL="521618" indent="-260809" lvl="1">
              <a:lnSpc>
                <a:spcPts val="3382"/>
              </a:lnSpc>
              <a:buFont typeface="Arial"/>
              <a:buChar char="•"/>
            </a:pPr>
            <a:r>
              <a:rPr lang="en-US" sz="241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Manajer Distribusi dan Logistik: Mengelola jaringan distribusi dan inventaris.</a:t>
            </a:r>
          </a:p>
          <a:p>
            <a:pPr algn="l" marL="521618" indent="-260809" lvl="1">
              <a:lnSpc>
                <a:spcPts val="3382"/>
              </a:lnSpc>
              <a:buFont typeface="Arial"/>
              <a:buChar char="•"/>
            </a:pPr>
            <a:r>
              <a:rPr lang="en-US" sz="241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Manajer Teknologi Informasi: Bertanggung jawab atas infrastruktur teknologi dan digitalisasi proses bisnis.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4321888" y="2318597"/>
            <a:ext cx="10013778" cy="4385655"/>
          </a:xfrm>
          <a:custGeom>
            <a:avLst/>
            <a:gdLst/>
            <a:ahLst/>
            <a:cxnLst/>
            <a:rect r="r" b="b" t="t" l="l"/>
            <a:pathLst>
              <a:path h="4385655" w="10013778">
                <a:moveTo>
                  <a:pt x="0" y="0"/>
                </a:moveTo>
                <a:lnTo>
                  <a:pt x="10013778" y="0"/>
                </a:lnTo>
                <a:lnTo>
                  <a:pt x="10013778" y="4385655"/>
                </a:lnTo>
                <a:lnTo>
                  <a:pt x="0" y="43856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57" b="-9410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520570">
            <a:off x="16154644" y="2339418"/>
            <a:ext cx="1553852" cy="2354321"/>
          </a:xfrm>
          <a:custGeom>
            <a:avLst/>
            <a:gdLst/>
            <a:ahLst/>
            <a:cxnLst/>
            <a:rect r="r" b="b" t="t" l="l"/>
            <a:pathLst>
              <a:path h="2354321" w="1553852">
                <a:moveTo>
                  <a:pt x="0" y="0"/>
                </a:moveTo>
                <a:lnTo>
                  <a:pt x="1553852" y="0"/>
                </a:lnTo>
                <a:lnTo>
                  <a:pt x="1553852" y="2354322"/>
                </a:lnTo>
                <a:lnTo>
                  <a:pt x="0" y="23543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3726263" y="5347902"/>
            <a:ext cx="8007841" cy="3507131"/>
          </a:xfrm>
          <a:custGeom>
            <a:avLst/>
            <a:gdLst/>
            <a:ahLst/>
            <a:cxnLst/>
            <a:rect r="r" b="b" t="t" l="l"/>
            <a:pathLst>
              <a:path h="3507131" w="8007841">
                <a:moveTo>
                  <a:pt x="0" y="0"/>
                </a:moveTo>
                <a:lnTo>
                  <a:pt x="8007841" y="0"/>
                </a:lnTo>
                <a:lnTo>
                  <a:pt x="8007841" y="3507131"/>
                </a:lnTo>
                <a:lnTo>
                  <a:pt x="0" y="35071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57" b="-9410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800258">
            <a:off x="14095950" y="8083707"/>
            <a:ext cx="6254417" cy="2869214"/>
          </a:xfrm>
          <a:custGeom>
            <a:avLst/>
            <a:gdLst/>
            <a:ahLst/>
            <a:cxnLst/>
            <a:rect r="r" b="b" t="t" l="l"/>
            <a:pathLst>
              <a:path h="2869214" w="6254417">
                <a:moveTo>
                  <a:pt x="6254417" y="0"/>
                </a:moveTo>
                <a:lnTo>
                  <a:pt x="0" y="0"/>
                </a:lnTo>
                <a:lnTo>
                  <a:pt x="0" y="2869214"/>
                </a:lnTo>
                <a:lnTo>
                  <a:pt x="6254417" y="2869214"/>
                </a:lnTo>
                <a:lnTo>
                  <a:pt x="625441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244498" y="7605161"/>
            <a:ext cx="5970452" cy="3015078"/>
          </a:xfrm>
          <a:custGeom>
            <a:avLst/>
            <a:gdLst/>
            <a:ahLst/>
            <a:cxnLst/>
            <a:rect r="r" b="b" t="t" l="l"/>
            <a:pathLst>
              <a:path h="3015078" w="5970452">
                <a:moveTo>
                  <a:pt x="0" y="0"/>
                </a:moveTo>
                <a:lnTo>
                  <a:pt x="5970452" y="0"/>
                </a:lnTo>
                <a:lnTo>
                  <a:pt x="5970452" y="3015078"/>
                </a:lnTo>
                <a:lnTo>
                  <a:pt x="0" y="30150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921647" y="1186060"/>
            <a:ext cx="12444705" cy="851326"/>
            <a:chOff x="0" y="0"/>
            <a:chExt cx="3277618" cy="22421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77618" cy="224218"/>
            </a:xfrm>
            <a:custGeom>
              <a:avLst/>
              <a:gdLst/>
              <a:ahLst/>
              <a:cxnLst/>
              <a:rect r="r" b="b" t="t" l="l"/>
              <a:pathLst>
                <a:path h="224218" w="3277618">
                  <a:moveTo>
                    <a:pt x="31727" y="0"/>
                  </a:moveTo>
                  <a:lnTo>
                    <a:pt x="3245890" y="0"/>
                  </a:lnTo>
                  <a:cubicBezTo>
                    <a:pt x="3263413" y="0"/>
                    <a:pt x="3277618" y="14205"/>
                    <a:pt x="3277618" y="31727"/>
                  </a:cubicBezTo>
                  <a:lnTo>
                    <a:pt x="3277618" y="192490"/>
                  </a:lnTo>
                  <a:cubicBezTo>
                    <a:pt x="3277618" y="210013"/>
                    <a:pt x="3263413" y="224218"/>
                    <a:pt x="3245890" y="224218"/>
                  </a:cubicBezTo>
                  <a:lnTo>
                    <a:pt x="31727" y="224218"/>
                  </a:lnTo>
                  <a:cubicBezTo>
                    <a:pt x="14205" y="224218"/>
                    <a:pt x="0" y="210013"/>
                    <a:pt x="0" y="192490"/>
                  </a:cubicBezTo>
                  <a:lnTo>
                    <a:pt x="0" y="31727"/>
                  </a:lnTo>
                  <a:cubicBezTo>
                    <a:pt x="0" y="14205"/>
                    <a:pt x="14205" y="0"/>
                    <a:pt x="31727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3277618" cy="262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-576789">
            <a:off x="876503" y="2366028"/>
            <a:ext cx="4002650" cy="2966965"/>
          </a:xfrm>
          <a:custGeom>
            <a:avLst/>
            <a:gdLst/>
            <a:ahLst/>
            <a:cxnLst/>
            <a:rect r="r" b="b" t="t" l="l"/>
            <a:pathLst>
              <a:path h="2966965" w="4002650">
                <a:moveTo>
                  <a:pt x="0" y="0"/>
                </a:moveTo>
                <a:lnTo>
                  <a:pt x="4002650" y="0"/>
                </a:lnTo>
                <a:lnTo>
                  <a:pt x="4002650" y="2966965"/>
                </a:lnTo>
                <a:lnTo>
                  <a:pt x="0" y="296696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87059">
            <a:off x="7372616" y="2366028"/>
            <a:ext cx="4002650" cy="2966965"/>
          </a:xfrm>
          <a:custGeom>
            <a:avLst/>
            <a:gdLst/>
            <a:ahLst/>
            <a:cxnLst/>
            <a:rect r="r" b="b" t="t" l="l"/>
            <a:pathLst>
              <a:path h="2966965" w="4002650">
                <a:moveTo>
                  <a:pt x="0" y="0"/>
                </a:moveTo>
                <a:lnTo>
                  <a:pt x="4002651" y="0"/>
                </a:lnTo>
                <a:lnTo>
                  <a:pt x="4002651" y="2966965"/>
                </a:lnTo>
                <a:lnTo>
                  <a:pt x="0" y="296696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576789">
            <a:off x="13507902" y="3869375"/>
            <a:ext cx="4002650" cy="2966965"/>
          </a:xfrm>
          <a:custGeom>
            <a:avLst/>
            <a:gdLst/>
            <a:ahLst/>
            <a:cxnLst/>
            <a:rect r="r" b="b" t="t" l="l"/>
            <a:pathLst>
              <a:path h="2966965" w="4002650">
                <a:moveTo>
                  <a:pt x="0" y="0"/>
                </a:moveTo>
                <a:lnTo>
                  <a:pt x="4002650" y="0"/>
                </a:lnTo>
                <a:lnTo>
                  <a:pt x="4002650" y="2966964"/>
                </a:lnTo>
                <a:lnTo>
                  <a:pt x="0" y="29669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174458">
            <a:off x="4914718" y="5646373"/>
            <a:ext cx="5812637" cy="4308617"/>
          </a:xfrm>
          <a:custGeom>
            <a:avLst/>
            <a:gdLst/>
            <a:ahLst/>
            <a:cxnLst/>
            <a:rect r="r" b="b" t="t" l="l"/>
            <a:pathLst>
              <a:path h="4308617" w="5812637">
                <a:moveTo>
                  <a:pt x="0" y="0"/>
                </a:moveTo>
                <a:lnTo>
                  <a:pt x="5812638" y="0"/>
                </a:lnTo>
                <a:lnTo>
                  <a:pt x="5812638" y="4308617"/>
                </a:lnTo>
                <a:lnTo>
                  <a:pt x="0" y="430861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-789969">
            <a:off x="1516128" y="2977009"/>
            <a:ext cx="2606745" cy="1754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89"/>
              </a:lnSpc>
            </a:pPr>
            <a:r>
              <a:rPr lang="en-US" sz="218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Industrial Excellence Award 2023 - Penghargaan dari Asosiasi Industri Indonesia.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-1520570">
            <a:off x="3806271" y="2121042"/>
            <a:ext cx="720670" cy="1091925"/>
          </a:xfrm>
          <a:custGeom>
            <a:avLst/>
            <a:gdLst/>
            <a:ahLst/>
            <a:cxnLst/>
            <a:rect r="r" b="b" t="t" l="l"/>
            <a:pathLst>
              <a:path h="1091925" w="720670">
                <a:moveTo>
                  <a:pt x="0" y="0"/>
                </a:moveTo>
                <a:lnTo>
                  <a:pt x="720670" y="0"/>
                </a:lnTo>
                <a:lnTo>
                  <a:pt x="720670" y="1091924"/>
                </a:lnTo>
                <a:lnTo>
                  <a:pt x="0" y="10919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-1754396">
            <a:off x="7178335" y="4338180"/>
            <a:ext cx="758767" cy="1149647"/>
          </a:xfrm>
          <a:custGeom>
            <a:avLst/>
            <a:gdLst/>
            <a:ahLst/>
            <a:cxnLst/>
            <a:rect r="r" b="b" t="t" l="l"/>
            <a:pathLst>
              <a:path h="1149647" w="758767">
                <a:moveTo>
                  <a:pt x="758767" y="0"/>
                </a:moveTo>
                <a:lnTo>
                  <a:pt x="0" y="0"/>
                </a:lnTo>
                <a:lnTo>
                  <a:pt x="0" y="1149647"/>
                </a:lnTo>
                <a:lnTo>
                  <a:pt x="758767" y="1149647"/>
                </a:lnTo>
                <a:lnTo>
                  <a:pt x="75876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1127149">
            <a:off x="9627431" y="8560028"/>
            <a:ext cx="1447711" cy="2193502"/>
          </a:xfrm>
          <a:custGeom>
            <a:avLst/>
            <a:gdLst/>
            <a:ahLst/>
            <a:cxnLst/>
            <a:rect r="r" b="b" t="t" l="l"/>
            <a:pathLst>
              <a:path h="2193502" w="1447711">
                <a:moveTo>
                  <a:pt x="1447711" y="0"/>
                </a:moveTo>
                <a:lnTo>
                  <a:pt x="0" y="0"/>
                </a:lnTo>
                <a:lnTo>
                  <a:pt x="0" y="2193502"/>
                </a:lnTo>
                <a:lnTo>
                  <a:pt x="1447711" y="2193502"/>
                </a:lnTo>
                <a:lnTo>
                  <a:pt x="144771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225487" y="1283718"/>
            <a:ext cx="11837025" cy="768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32"/>
              </a:lnSpc>
            </a:pPr>
            <a:r>
              <a:rPr lang="en-US" sz="5114" spc="347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rPr>
              <a:t>Brand Award dan Corporate Image Award</a:t>
            </a:r>
          </a:p>
        </p:txBody>
      </p:sp>
      <p:sp>
        <p:nvSpPr>
          <p:cNvPr name="TextBox 19" id="19"/>
          <p:cNvSpPr txBox="true"/>
          <p:nvPr/>
        </p:nvSpPr>
        <p:spPr>
          <a:xfrm rot="175754">
            <a:off x="7778118" y="2614243"/>
            <a:ext cx="3112056" cy="215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5"/>
              </a:lnSpc>
            </a:pPr>
            <a:r>
              <a:rPr lang="en-US" sz="268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Top Manufacturing Brand 2023 - Penghargaan dari Majalah Bisnis Indonesia.</a:t>
            </a:r>
          </a:p>
        </p:txBody>
      </p:sp>
      <p:sp>
        <p:nvSpPr>
          <p:cNvPr name="TextBox 20" id="20"/>
          <p:cNvSpPr txBox="true"/>
          <p:nvPr/>
        </p:nvSpPr>
        <p:spPr>
          <a:xfrm rot="-645198">
            <a:off x="13778815" y="4531947"/>
            <a:ext cx="3439901" cy="1651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74"/>
              </a:lnSpc>
            </a:pPr>
            <a:r>
              <a:rPr lang="en-US" sz="2452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Best Corporate Image 2023 - Penghargaan dari Corporate Image Institute Indonesia.</a:t>
            </a:r>
          </a:p>
        </p:txBody>
      </p:sp>
      <p:sp>
        <p:nvSpPr>
          <p:cNvPr name="TextBox 21" id="21"/>
          <p:cNvSpPr txBox="true"/>
          <p:nvPr/>
        </p:nvSpPr>
        <p:spPr>
          <a:xfrm rot="287198">
            <a:off x="5427858" y="6394662"/>
            <a:ext cx="4785030" cy="2811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4"/>
              </a:lnSpc>
            </a:pPr>
            <a:r>
              <a:rPr lang="en-US" sz="34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Sustainability Leadership Award 2023 - Penghargaan dari Kementerian Lingkungan Hidup RI.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BC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560949">
            <a:off x="-3217633" y="-461316"/>
            <a:ext cx="8045143" cy="3523468"/>
          </a:xfrm>
          <a:custGeom>
            <a:avLst/>
            <a:gdLst/>
            <a:ahLst/>
            <a:cxnLst/>
            <a:rect r="r" b="b" t="t" l="l"/>
            <a:pathLst>
              <a:path h="3523468" w="8045143">
                <a:moveTo>
                  <a:pt x="0" y="0"/>
                </a:moveTo>
                <a:lnTo>
                  <a:pt x="8045143" y="0"/>
                </a:lnTo>
                <a:lnTo>
                  <a:pt x="8045143" y="3523468"/>
                </a:lnTo>
                <a:lnTo>
                  <a:pt x="0" y="35234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57" b="-9410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340886">
            <a:off x="-3533883" y="-2478284"/>
            <a:ext cx="5944909" cy="4956568"/>
          </a:xfrm>
          <a:custGeom>
            <a:avLst/>
            <a:gdLst/>
            <a:ahLst/>
            <a:cxnLst/>
            <a:rect r="r" b="b" t="t" l="l"/>
            <a:pathLst>
              <a:path h="4956568" w="5944909">
                <a:moveTo>
                  <a:pt x="0" y="0"/>
                </a:moveTo>
                <a:lnTo>
                  <a:pt x="5944909" y="0"/>
                </a:lnTo>
                <a:lnTo>
                  <a:pt x="5944909" y="4956568"/>
                </a:lnTo>
                <a:lnTo>
                  <a:pt x="0" y="4956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072061" y="1300418"/>
            <a:ext cx="8143878" cy="1135286"/>
            <a:chOff x="0" y="0"/>
            <a:chExt cx="10858504" cy="1513715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0858504" cy="1513655"/>
              <a:chOff x="0" y="0"/>
              <a:chExt cx="1687842" cy="235282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687842" cy="235282"/>
              </a:xfrm>
              <a:custGeom>
                <a:avLst/>
                <a:gdLst/>
                <a:ahLst/>
                <a:cxnLst/>
                <a:rect r="r" b="b" t="t" l="l"/>
                <a:pathLst>
                  <a:path h="235282" w="1687842">
                    <a:moveTo>
                      <a:pt x="48483" y="0"/>
                    </a:moveTo>
                    <a:lnTo>
                      <a:pt x="1639359" y="0"/>
                    </a:lnTo>
                    <a:cubicBezTo>
                      <a:pt x="1652218" y="0"/>
                      <a:pt x="1664550" y="5108"/>
                      <a:pt x="1673642" y="14200"/>
                    </a:cubicBezTo>
                    <a:cubicBezTo>
                      <a:pt x="1682734" y="23293"/>
                      <a:pt x="1687842" y="35624"/>
                      <a:pt x="1687842" y="48483"/>
                    </a:cubicBezTo>
                    <a:lnTo>
                      <a:pt x="1687842" y="186799"/>
                    </a:lnTo>
                    <a:cubicBezTo>
                      <a:pt x="1687842" y="199658"/>
                      <a:pt x="1682734" y="211989"/>
                      <a:pt x="1673642" y="221082"/>
                    </a:cubicBezTo>
                    <a:cubicBezTo>
                      <a:pt x="1664550" y="230174"/>
                      <a:pt x="1652218" y="235282"/>
                      <a:pt x="1639359" y="235282"/>
                    </a:cubicBezTo>
                    <a:lnTo>
                      <a:pt x="48483" y="235282"/>
                    </a:lnTo>
                    <a:cubicBezTo>
                      <a:pt x="35624" y="235282"/>
                      <a:pt x="23293" y="230174"/>
                      <a:pt x="14200" y="221082"/>
                    </a:cubicBezTo>
                    <a:cubicBezTo>
                      <a:pt x="5108" y="211989"/>
                      <a:pt x="0" y="199658"/>
                      <a:pt x="0" y="186799"/>
                    </a:cubicBezTo>
                    <a:lnTo>
                      <a:pt x="0" y="48483"/>
                    </a:lnTo>
                    <a:cubicBezTo>
                      <a:pt x="0" y="35624"/>
                      <a:pt x="5108" y="23293"/>
                      <a:pt x="14200" y="14200"/>
                    </a:cubicBezTo>
                    <a:cubicBezTo>
                      <a:pt x="23293" y="5108"/>
                      <a:pt x="35624" y="0"/>
                      <a:pt x="484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1687842" cy="273382"/>
              </a:xfrm>
              <a:prstGeom prst="rect">
                <a:avLst/>
              </a:prstGeom>
            </p:spPr>
            <p:txBody>
              <a:bodyPr anchor="ctr" rtlCol="false" tIns="64556" lIns="64556" bIns="64556" rIns="64556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783723" y="183088"/>
              <a:ext cx="9291057" cy="1330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766"/>
                </a:lnSpc>
              </a:pPr>
              <a:r>
                <a:rPr lang="en-US" sz="6695" spc="314">
                  <a:solidFill>
                    <a:srgbClr val="000000"/>
                  </a:solidFill>
                  <a:latin typeface="Bangers"/>
                  <a:ea typeface="Bangers"/>
                  <a:cs typeface="Bangers"/>
                  <a:sym typeface="Bangers"/>
                </a:rPr>
                <a:t>Kategori Bisnis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2378554"/>
            <a:ext cx="17259300" cy="7004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Produk dan Jasa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Produk Utama: Komponen industri dan peralatan manufaktur.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Jasa Tambahan: Konsultasi teknis, pengembangan produk custom, dan layanan purna jual.</a:t>
            </a: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Peta Distribusi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Jaringan Nasional: Distribusi produk ke seluruh wilayah Indonesia dengan fokus utama di Jawa, Sumatera, dan Kalimantan.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Jaringan Internasional: Ekspor ke negara-negara Asia Tenggara dan Timur Tengah, dengan rencana ekspansi ke Eropa dan Amerika Utara.</a:t>
            </a: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Manajemen Penjualan dan Distribusi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Sales Force Automation (SFA): Implementasi sistem SFA untuk memaksimalkan penjualan dan manajemen hubungan pelanggan.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Distribusi: Memanfaatkan teknologi digital untuk pelacakan dan optimasi rute distribusi.</a:t>
            </a: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Jaringan Gudang dan Manajemen Inventaris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Gudang Utama: Terletak di Semarang, Surabaya, dan Medan, dengan sistem manajemen inventaris terintegrasi.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Manajemen Inventaris: Penggunaan sistem ERP untuk mengelola inventaris secara efisien dan real-time.</a:t>
            </a:r>
          </a:p>
          <a:p>
            <a:pPr algn="l">
              <a:lnSpc>
                <a:spcPts val="350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31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966238">
            <a:off x="-2381826" y="6189073"/>
            <a:ext cx="11237209" cy="4921471"/>
          </a:xfrm>
          <a:custGeom>
            <a:avLst/>
            <a:gdLst/>
            <a:ahLst/>
            <a:cxnLst/>
            <a:rect r="r" b="b" t="t" l="l"/>
            <a:pathLst>
              <a:path h="4921471" w="11237209">
                <a:moveTo>
                  <a:pt x="0" y="0"/>
                </a:moveTo>
                <a:lnTo>
                  <a:pt x="11237209" y="0"/>
                </a:lnTo>
                <a:lnTo>
                  <a:pt x="11237209" y="4921471"/>
                </a:lnTo>
                <a:lnTo>
                  <a:pt x="0" y="4921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57" b="-9410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9733308">
            <a:off x="11068250" y="6135595"/>
            <a:ext cx="11237209" cy="4921471"/>
          </a:xfrm>
          <a:custGeom>
            <a:avLst/>
            <a:gdLst/>
            <a:ahLst/>
            <a:cxnLst/>
            <a:rect r="r" b="b" t="t" l="l"/>
            <a:pathLst>
              <a:path h="4921471" w="11237209">
                <a:moveTo>
                  <a:pt x="0" y="4921471"/>
                </a:moveTo>
                <a:lnTo>
                  <a:pt x="11237208" y="4921471"/>
                </a:lnTo>
                <a:lnTo>
                  <a:pt x="11237208" y="0"/>
                </a:lnTo>
                <a:lnTo>
                  <a:pt x="0" y="0"/>
                </a:lnTo>
                <a:lnTo>
                  <a:pt x="0" y="492147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57" b="-9410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746175">
            <a:off x="-1384086" y="7840326"/>
            <a:ext cx="5944909" cy="4956568"/>
          </a:xfrm>
          <a:custGeom>
            <a:avLst/>
            <a:gdLst/>
            <a:ahLst/>
            <a:cxnLst/>
            <a:rect r="r" b="b" t="t" l="l"/>
            <a:pathLst>
              <a:path h="4956568" w="5944909">
                <a:moveTo>
                  <a:pt x="0" y="0"/>
                </a:moveTo>
                <a:lnTo>
                  <a:pt x="5944909" y="0"/>
                </a:lnTo>
                <a:lnTo>
                  <a:pt x="5944909" y="4956568"/>
                </a:lnTo>
                <a:lnTo>
                  <a:pt x="0" y="4956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768415">
            <a:off x="14540817" y="7904120"/>
            <a:ext cx="6416842" cy="4114800"/>
          </a:xfrm>
          <a:custGeom>
            <a:avLst/>
            <a:gdLst/>
            <a:ahLst/>
            <a:cxnLst/>
            <a:rect r="r" b="b" t="t" l="l"/>
            <a:pathLst>
              <a:path h="4114800" w="6416842">
                <a:moveTo>
                  <a:pt x="0" y="0"/>
                </a:moveTo>
                <a:lnTo>
                  <a:pt x="6416842" y="0"/>
                </a:lnTo>
                <a:lnTo>
                  <a:pt x="64168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972795">
            <a:off x="-631179" y="716529"/>
            <a:ext cx="2829038" cy="2746739"/>
          </a:xfrm>
          <a:custGeom>
            <a:avLst/>
            <a:gdLst/>
            <a:ahLst/>
            <a:cxnLst/>
            <a:rect r="r" b="b" t="t" l="l"/>
            <a:pathLst>
              <a:path h="2746739" w="2829038">
                <a:moveTo>
                  <a:pt x="2829038" y="0"/>
                </a:moveTo>
                <a:lnTo>
                  <a:pt x="0" y="0"/>
                </a:lnTo>
                <a:lnTo>
                  <a:pt x="0" y="2746739"/>
                </a:lnTo>
                <a:lnTo>
                  <a:pt x="2829038" y="2746739"/>
                </a:lnTo>
                <a:lnTo>
                  <a:pt x="282903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0663042">
            <a:off x="-1976158" y="-787266"/>
            <a:ext cx="3952316" cy="2326926"/>
          </a:xfrm>
          <a:custGeom>
            <a:avLst/>
            <a:gdLst/>
            <a:ahLst/>
            <a:cxnLst/>
            <a:rect r="r" b="b" t="t" l="l"/>
            <a:pathLst>
              <a:path h="2326926" w="3952316">
                <a:moveTo>
                  <a:pt x="0" y="0"/>
                </a:moveTo>
                <a:lnTo>
                  <a:pt x="3952316" y="0"/>
                </a:lnTo>
                <a:lnTo>
                  <a:pt x="3952316" y="2326926"/>
                </a:lnTo>
                <a:lnTo>
                  <a:pt x="0" y="232692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972795">
            <a:off x="1696752" y="-665759"/>
            <a:ext cx="1656625" cy="1608432"/>
          </a:xfrm>
          <a:custGeom>
            <a:avLst/>
            <a:gdLst/>
            <a:ahLst/>
            <a:cxnLst/>
            <a:rect r="r" b="b" t="t" l="l"/>
            <a:pathLst>
              <a:path h="1608432" w="1656625">
                <a:moveTo>
                  <a:pt x="1656625" y="0"/>
                </a:moveTo>
                <a:lnTo>
                  <a:pt x="0" y="0"/>
                </a:lnTo>
                <a:lnTo>
                  <a:pt x="0" y="1608432"/>
                </a:lnTo>
                <a:lnTo>
                  <a:pt x="1656625" y="1608432"/>
                </a:lnTo>
                <a:lnTo>
                  <a:pt x="1656625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2956868">
            <a:off x="15393501" y="155982"/>
            <a:ext cx="3731597" cy="1641296"/>
          </a:xfrm>
          <a:custGeom>
            <a:avLst/>
            <a:gdLst/>
            <a:ahLst/>
            <a:cxnLst/>
            <a:rect r="r" b="b" t="t" l="l"/>
            <a:pathLst>
              <a:path h="1641296" w="3731597">
                <a:moveTo>
                  <a:pt x="0" y="0"/>
                </a:moveTo>
                <a:lnTo>
                  <a:pt x="3731598" y="0"/>
                </a:lnTo>
                <a:lnTo>
                  <a:pt x="3731598" y="1641296"/>
                </a:lnTo>
                <a:lnTo>
                  <a:pt x="0" y="164129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5072061" y="1049824"/>
            <a:ext cx="8143878" cy="1135242"/>
            <a:chOff x="0" y="0"/>
            <a:chExt cx="10858504" cy="1513655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10858504" cy="1513655"/>
              <a:chOff x="0" y="0"/>
              <a:chExt cx="1687842" cy="235282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687842" cy="235282"/>
              </a:xfrm>
              <a:custGeom>
                <a:avLst/>
                <a:gdLst/>
                <a:ahLst/>
                <a:cxnLst/>
                <a:rect r="r" b="b" t="t" l="l"/>
                <a:pathLst>
                  <a:path h="235282" w="1687842">
                    <a:moveTo>
                      <a:pt x="48483" y="0"/>
                    </a:moveTo>
                    <a:lnTo>
                      <a:pt x="1639359" y="0"/>
                    </a:lnTo>
                    <a:cubicBezTo>
                      <a:pt x="1652218" y="0"/>
                      <a:pt x="1664550" y="5108"/>
                      <a:pt x="1673642" y="14200"/>
                    </a:cubicBezTo>
                    <a:cubicBezTo>
                      <a:pt x="1682734" y="23293"/>
                      <a:pt x="1687842" y="35624"/>
                      <a:pt x="1687842" y="48483"/>
                    </a:cubicBezTo>
                    <a:lnTo>
                      <a:pt x="1687842" y="186799"/>
                    </a:lnTo>
                    <a:cubicBezTo>
                      <a:pt x="1687842" y="199658"/>
                      <a:pt x="1682734" y="211989"/>
                      <a:pt x="1673642" y="221082"/>
                    </a:cubicBezTo>
                    <a:cubicBezTo>
                      <a:pt x="1664550" y="230174"/>
                      <a:pt x="1652218" y="235282"/>
                      <a:pt x="1639359" y="235282"/>
                    </a:cubicBezTo>
                    <a:lnTo>
                      <a:pt x="48483" y="235282"/>
                    </a:lnTo>
                    <a:cubicBezTo>
                      <a:pt x="35624" y="235282"/>
                      <a:pt x="23293" y="230174"/>
                      <a:pt x="14200" y="221082"/>
                    </a:cubicBezTo>
                    <a:cubicBezTo>
                      <a:pt x="5108" y="211989"/>
                      <a:pt x="0" y="199658"/>
                      <a:pt x="0" y="186799"/>
                    </a:cubicBezTo>
                    <a:lnTo>
                      <a:pt x="0" y="48483"/>
                    </a:lnTo>
                    <a:cubicBezTo>
                      <a:pt x="0" y="35624"/>
                      <a:pt x="5108" y="23293"/>
                      <a:pt x="14200" y="14200"/>
                    </a:cubicBezTo>
                    <a:cubicBezTo>
                      <a:pt x="23293" y="5108"/>
                      <a:pt x="35624" y="0"/>
                      <a:pt x="484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1687842" cy="273382"/>
              </a:xfrm>
              <a:prstGeom prst="rect">
                <a:avLst/>
              </a:prstGeom>
            </p:spPr>
            <p:txBody>
              <a:bodyPr anchor="ctr" rtlCol="false" tIns="64556" lIns="64556" bIns="64556" rIns="64556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1882067" y="19050"/>
              <a:ext cx="7094370" cy="14861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637"/>
                </a:lnSpc>
              </a:pPr>
              <a:r>
                <a:rPr lang="en-US" sz="7446" spc="826">
                  <a:solidFill>
                    <a:srgbClr val="000000"/>
                  </a:solidFill>
                  <a:latin typeface="Bangers"/>
                  <a:ea typeface="Bangers"/>
                  <a:cs typeface="Bangers"/>
                  <a:sym typeface="Bangers"/>
                </a:rPr>
                <a:t>maps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5668601" y="3284625"/>
            <a:ext cx="6950798" cy="6583139"/>
          </a:xfrm>
          <a:custGeom>
            <a:avLst/>
            <a:gdLst/>
            <a:ahLst/>
            <a:cxnLst/>
            <a:rect r="r" b="b" t="t" l="l"/>
            <a:pathLst>
              <a:path h="6583139" w="6950798">
                <a:moveTo>
                  <a:pt x="0" y="0"/>
                </a:moveTo>
                <a:lnTo>
                  <a:pt x="6950798" y="0"/>
                </a:lnTo>
                <a:lnTo>
                  <a:pt x="6950798" y="6583139"/>
                </a:lnTo>
                <a:lnTo>
                  <a:pt x="0" y="658313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-107425" r="-740" b="-22868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605827" y="2491383"/>
            <a:ext cx="11374525" cy="726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83"/>
              </a:lnSpc>
              <a:spcBef>
                <a:spcPct val="0"/>
              </a:spcBef>
            </a:pPr>
            <a:r>
              <a:rPr lang="en-US" sz="2399" spc="-4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QCWF+29J, Jl. Kyai Ponco Sentiko Jl. Jimbaran Tegalpanas, Kebonan, Samban, Kec. Bawen, Kabupaten Semarang, Jawa Tengah 50552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DAGO1TYyQJE</dc:identifier>
  <dcterms:modified xsi:type="dcterms:W3CDTF">2011-08-01T06:04:30Z</dcterms:modified>
  <cp:revision>1</cp:revision>
  <dc:title>Biru Kuning Merah Ceria Komik Tugas Kelompok Presentasi</dc:title>
</cp:coreProperties>
</file>