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rren Chan" initials="DC" lastIdx="8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1" autoAdjust="0"/>
    <p:restoredTop sz="94660"/>
  </p:normalViewPr>
  <p:slideViewPr>
    <p:cSldViewPr snapToGrid="0">
      <p:cViewPr varScale="1">
        <p:scale>
          <a:sx n="77" d="100"/>
          <a:sy n="77" d="100"/>
        </p:scale>
        <p:origin x="200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commentAuthors" Target="commentAuthors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6-14T20:05:03.476" idx="2">
    <p:pos x="2412" y="1445"/>
    <p:text>You could talk a little bit about how a transducer vibrates from the pressure waves to generate an electric signal.</p:text>
    <p:extLst mod="1"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6-14T20:05:44.419" idx="3">
    <p:pos x="2766" y="1744"/>
    <p:text>The picture is just an arbitrary sound wave - you could talk about how the peaks relate to the volume.</p:text>
    <p:extLst>
      <p:ext uri="{C676402C-5697-4E1C-873F-D02D1690AC5C}">
        <p15:threadingInfo xmlns:p15="http://schemas.microsoft.com/office/powerpoint/2012/main" timeZoneBias="240"/>
      </p:ext>
    </p:extLst>
  </p:cm>
  <p:cm authorId="1" dt="2016-06-14T20:06:06.414" idx="4">
    <p:pos x="2589" y="2237"/>
    <p:text>You could talk about how the quickly the vibrations propegate is proportional to the frequency.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6-14T20:06:58.011" idx="5">
    <p:pos x="3259" y="1221"/>
    <p:text>In signal analysis, ANY wave can be deconstructed into individual sinusoidal waves as shown in the picture.</p:text>
    <p:extLst mod="1">
      <p:ext uri="{C676402C-5697-4E1C-873F-D02D1690AC5C}">
        <p15:threadingInfo xmlns:p15="http://schemas.microsoft.com/office/powerpoint/2012/main" timeZoneBias="2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6-14T20:30:08.766" idx="6">
    <p:pos x="6535" y="1105"/>
    <p:text>You could probably come up with better examples in addition to an equalizer.</p:text>
    <p:extLst mod="1">
      <p:ext uri="{C676402C-5697-4E1C-873F-D02D1690AC5C}">
        <p15:threadingInfo xmlns:p15="http://schemas.microsoft.com/office/powerpoint/2012/main" timeZoneBias="2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6-14T20:30:32.924" idx="7">
    <p:pos x="6633" y="1110"/>
    <p:text>Having students know what each of these filters do would probably make the Electrical Engineering Department very happy. When I was taking signals classes, there was very little coverage regarding the applications of these filters - now we have one!</p:text>
    <p:extLst mod="1"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70D13-DF6B-4783-B6B0-C2A644D32C17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CDC7-B3E1-4C9D-8083-4A0F67244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752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70D13-DF6B-4783-B6B0-C2A644D32C17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CDC7-B3E1-4C9D-8083-4A0F67244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059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70D13-DF6B-4783-B6B0-C2A644D32C17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CDC7-B3E1-4C9D-8083-4A0F67244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717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70D13-DF6B-4783-B6B0-C2A644D32C17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CDC7-B3E1-4C9D-8083-4A0F67244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381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70D13-DF6B-4783-B6B0-C2A644D32C17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CDC7-B3E1-4C9D-8083-4A0F67244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696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70D13-DF6B-4783-B6B0-C2A644D32C17}" type="datetimeFigureOut">
              <a:rPr lang="en-US" smtClean="0"/>
              <a:t>5/21/18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CDC7-B3E1-4C9D-8083-4A0F67244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41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70D13-DF6B-4783-B6B0-C2A644D32C17}" type="datetimeFigureOut">
              <a:rPr lang="en-US" smtClean="0"/>
              <a:t>5/21/18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CDC7-B3E1-4C9D-8083-4A0F67244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82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70D13-DF6B-4783-B6B0-C2A644D32C17}" type="datetimeFigureOut">
              <a:rPr lang="en-US" smtClean="0"/>
              <a:t>5/21/18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CDC7-B3E1-4C9D-8083-4A0F67244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56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70D13-DF6B-4783-B6B0-C2A644D32C17}" type="datetimeFigureOut">
              <a:rPr lang="en-US" smtClean="0"/>
              <a:t>5/21/18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CDC7-B3E1-4C9D-8083-4A0F67244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68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70D13-DF6B-4783-B6B0-C2A644D32C17}" type="datetimeFigureOut">
              <a:rPr lang="en-US" smtClean="0"/>
              <a:t>5/21/18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CDC7-B3E1-4C9D-8083-4A0F67244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253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70D13-DF6B-4783-B6B0-C2A644D32C17}" type="datetimeFigureOut">
              <a:rPr lang="en-US" smtClean="0"/>
              <a:t>5/21/18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CDC7-B3E1-4C9D-8083-4A0F67244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13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70D13-DF6B-4783-B6B0-C2A644D32C17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DCDC7-B3E1-4C9D-8083-4A0F67244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68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Relationship Id="rId3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comments" Target="../comments/commen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gif"/><Relationship Id="rId3" Type="http://schemas.openxmlformats.org/officeDocument/2006/relationships/comments" Target="../comments/commen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gif"/><Relationship Id="rId5" Type="http://schemas.openxmlformats.org/officeDocument/2006/relationships/comments" Target="../comments/comment5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Signals + Filtering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640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microcontroller </a:t>
            </a:r>
            <a:r>
              <a:rPr lang="en-US" dirty="0" smtClean="0"/>
              <a:t>(Arduino) receives </a:t>
            </a:r>
            <a:r>
              <a:rPr lang="en-US" dirty="0" smtClean="0"/>
              <a:t>signals from each of the filters and controls how to make the lights flash and react.</a:t>
            </a:r>
            <a:endParaRPr lang="en-US" sz="2000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More on Course Project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286515" y="4307428"/>
            <a:ext cx="154047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Microphone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16162" y="3109140"/>
            <a:ext cx="1540476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Low Band Pass Filter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16162" y="4168929"/>
            <a:ext cx="154047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Mid Band Pass Filter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16162" y="5228718"/>
            <a:ext cx="154047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High Band Pass Filter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18689" y="3249530"/>
            <a:ext cx="154047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LED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18689" y="4307428"/>
            <a:ext cx="154047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LED2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38079" y="5365326"/>
            <a:ext cx="154047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LED3</a:t>
            </a:r>
          </a:p>
        </p:txBody>
      </p:sp>
      <p:cxnSp>
        <p:nvCxnSpPr>
          <p:cNvPr id="14" name="Elbow Connector 13"/>
          <p:cNvCxnSpPr>
            <a:stCxn id="5" idx="3"/>
            <a:endCxn id="7" idx="1"/>
          </p:cNvCxnSpPr>
          <p:nvPr/>
        </p:nvCxnSpPr>
        <p:spPr>
          <a:xfrm>
            <a:off x="3826991" y="4492094"/>
            <a:ext cx="889171" cy="1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5" idx="0"/>
          </p:cNvCxnSpPr>
          <p:nvPr/>
        </p:nvCxnSpPr>
        <p:spPr>
          <a:xfrm rot="5400000" flipH="1" flipV="1">
            <a:off x="3450524" y="3041791"/>
            <a:ext cx="871867" cy="165940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5" idx="2"/>
          </p:cNvCxnSpPr>
          <p:nvPr/>
        </p:nvCxnSpPr>
        <p:spPr>
          <a:xfrm rot="16200000" flipH="1">
            <a:off x="3440786" y="4292726"/>
            <a:ext cx="875124" cy="164319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6" idx="3"/>
          </p:cNvCxnSpPr>
          <p:nvPr/>
        </p:nvCxnSpPr>
        <p:spPr>
          <a:xfrm flipV="1">
            <a:off x="6256638" y="3432305"/>
            <a:ext cx="921608" cy="1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6256638" y="4486046"/>
            <a:ext cx="921608" cy="1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flipV="1">
            <a:off x="6256638" y="5549992"/>
            <a:ext cx="921608" cy="1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181418" y="3103091"/>
            <a:ext cx="1015663" cy="27659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tx1"/>
            </a:solidFill>
          </a:ln>
        </p:spPr>
        <p:txBody>
          <a:bodyPr vert="vert" wrap="square" rtlCol="0">
            <a:spAutoFit/>
            <a:scene3d>
              <a:camera prst="orthographicFront">
                <a:rot lat="0" lon="0" rev="16200000"/>
              </a:camera>
              <a:lightRig rig="threePt" dir="t"/>
            </a:scene3d>
            <a:flatTx/>
          </a:bodyPr>
          <a:lstStyle/>
          <a:p>
            <a:pPr algn="ctr"/>
            <a:endParaRPr lang="en-US" dirty="0"/>
          </a:p>
          <a:p>
            <a:pPr algn="ctr"/>
            <a:r>
              <a:rPr lang="en-US" dirty="0" smtClean="0"/>
              <a:t>Microcontroller</a:t>
            </a:r>
          </a:p>
          <a:p>
            <a:pPr algn="ctr"/>
            <a:endParaRPr lang="en-US" dirty="0" smtClean="0"/>
          </a:p>
        </p:txBody>
      </p:sp>
      <p:cxnSp>
        <p:nvCxnSpPr>
          <p:cNvPr id="20" name="Elbow Connector 19"/>
          <p:cNvCxnSpPr/>
          <p:nvPr/>
        </p:nvCxnSpPr>
        <p:spPr>
          <a:xfrm flipV="1">
            <a:off x="8197081" y="3432304"/>
            <a:ext cx="921608" cy="1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flipV="1">
            <a:off x="8187897" y="4479997"/>
            <a:ext cx="921608" cy="1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flipV="1">
            <a:off x="8206133" y="5527689"/>
            <a:ext cx="921608" cy="1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233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sound?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Sound and music contain pressure waves that propagate in air.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460" y="2697892"/>
            <a:ext cx="485775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643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Translation from Sound to Voltages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Microphones are able to capture these waves, and convert them to electrical energy.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239" y="3202458"/>
            <a:ext cx="5689258" cy="227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357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Does an Electric </a:t>
            </a:r>
            <a:r>
              <a:rPr lang="en-US" b="1" dirty="0"/>
              <a:t>S</a:t>
            </a:r>
            <a:r>
              <a:rPr lang="en-US" b="1" dirty="0" smtClean="0"/>
              <a:t>ignal Look </a:t>
            </a:r>
            <a:r>
              <a:rPr lang="en-US" b="1" dirty="0"/>
              <a:t>L</a:t>
            </a:r>
            <a:r>
              <a:rPr lang="en-US" b="1" dirty="0" smtClean="0"/>
              <a:t>ike?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Fluctuations in voltages describe the characteristics of sound waves:</a:t>
            </a:r>
          </a:p>
          <a:p>
            <a:endParaRPr lang="en-US" dirty="0"/>
          </a:p>
          <a:p>
            <a:pPr lvl="1"/>
            <a:r>
              <a:rPr lang="en-US" dirty="0" smtClean="0"/>
              <a:t>Loudness (Amplitude)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Timber (Frequency)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544" y="2611241"/>
            <a:ext cx="5252747" cy="386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721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Decomposition of Signals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6366"/>
            <a:ext cx="10515600" cy="4351338"/>
          </a:xfrm>
        </p:spPr>
        <p:txBody>
          <a:bodyPr/>
          <a:lstStyle/>
          <a:p>
            <a:r>
              <a:rPr lang="en-US" dirty="0" smtClean="0"/>
              <a:t>Signals (and sounds) are uniquely and simultaneously constructed of many periodic frequencies.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128" y="2527069"/>
            <a:ext cx="3533425" cy="394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675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 to Filtering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b="1" dirty="0" smtClean="0"/>
              <a:t>Electronic Filters</a:t>
            </a:r>
            <a:r>
              <a:rPr lang="en-US" dirty="0" smtClean="0"/>
              <a:t>, we can modify the properties of sound:</a:t>
            </a:r>
          </a:p>
          <a:p>
            <a:endParaRPr lang="en-US" dirty="0"/>
          </a:p>
          <a:p>
            <a:pPr lvl="1"/>
            <a:r>
              <a:rPr lang="en-US" dirty="0" smtClean="0"/>
              <a:t>E.g., </a:t>
            </a:r>
            <a:r>
              <a:rPr lang="en-US" dirty="0" smtClean="0"/>
              <a:t>An equalizer breaks down sounds into several frequency bands, and each band can be independently modified – for example, we can increase the bass of a song by amplifying its lower frequencies.</a:t>
            </a:r>
          </a:p>
        </p:txBody>
      </p:sp>
    </p:spTree>
    <p:extLst>
      <p:ext uri="{BB962C8B-B14F-4D97-AF65-F5344CB8AC3E}">
        <p14:creationId xmlns:p14="http://schemas.microsoft.com/office/powerpoint/2010/main" val="3544988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More Filtering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can also use filters to solely capture some frequency bands:</a:t>
            </a:r>
          </a:p>
          <a:p>
            <a:endParaRPr lang="en-US" dirty="0"/>
          </a:p>
          <a:p>
            <a:pPr lvl="1"/>
            <a:r>
              <a:rPr lang="en-US" sz="2000" b="1" dirty="0" smtClean="0"/>
              <a:t>Low Pass Filter (LPF) </a:t>
            </a:r>
            <a:r>
              <a:rPr lang="en-US" sz="2000" dirty="0" smtClean="0"/>
              <a:t>– Lets lower frequency signals </a:t>
            </a:r>
          </a:p>
          <a:p>
            <a:pPr marL="457200" lvl="1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through, removes higher frequency signals.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pPr lvl="1"/>
            <a:endParaRPr lang="en-US" sz="2000" dirty="0"/>
          </a:p>
          <a:p>
            <a:pPr lvl="1"/>
            <a:r>
              <a:rPr lang="en-US" sz="2000" b="1" dirty="0" smtClean="0"/>
              <a:t>Band Pass Filter (BPF) </a:t>
            </a:r>
            <a:r>
              <a:rPr lang="en-US" sz="2000" dirty="0" smtClean="0"/>
              <a:t>– Lets frequencies within a </a:t>
            </a:r>
          </a:p>
          <a:p>
            <a:pPr marL="457200" lvl="1" indent="0">
              <a:buNone/>
            </a:pPr>
            <a:r>
              <a:rPr lang="en-US" sz="2000" dirty="0" smtClean="0"/>
              <a:t>	certain range through, removes all other frequencies.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pPr lvl="1"/>
            <a:endParaRPr lang="en-US" sz="2000" dirty="0"/>
          </a:p>
          <a:p>
            <a:pPr lvl="1"/>
            <a:r>
              <a:rPr lang="en-US" sz="2000" b="1" dirty="0" smtClean="0"/>
              <a:t>High Pass Filter (HPF) </a:t>
            </a:r>
            <a:r>
              <a:rPr lang="en-US" sz="2000" dirty="0" smtClean="0"/>
              <a:t>– Lets only higher frequency </a:t>
            </a:r>
          </a:p>
          <a:p>
            <a:pPr marL="457200" lvl="1" indent="0">
              <a:buNone/>
            </a:pPr>
            <a:r>
              <a:rPr lang="en-US" sz="2000" dirty="0" smtClean="0"/>
              <a:t>	signals through, removes lower frequency signals</a:t>
            </a:r>
            <a:r>
              <a:rPr lang="en-US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572" y="5051815"/>
            <a:ext cx="1991336" cy="14935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790" y="2407048"/>
            <a:ext cx="1891403" cy="14185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592" y="3798591"/>
            <a:ext cx="2159601" cy="143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658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Prism</a:t>
            </a:r>
            <a:r>
              <a:rPr lang="en-US" b="1" dirty="0" smtClean="0"/>
              <a:t> </a:t>
            </a:r>
            <a:r>
              <a:rPr lang="en-US" b="1" dirty="0" smtClean="0"/>
              <a:t>Project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course project consists of 3 filters:</a:t>
            </a:r>
          </a:p>
          <a:p>
            <a:endParaRPr lang="en-US" dirty="0"/>
          </a:p>
          <a:p>
            <a:pPr lvl="1"/>
            <a:r>
              <a:rPr lang="en-US" b="1" dirty="0" smtClean="0"/>
              <a:t>Low Band Pass Filter</a:t>
            </a:r>
          </a:p>
          <a:p>
            <a:pPr marL="914400" lvl="2" indent="0">
              <a:buNone/>
            </a:pPr>
            <a:r>
              <a:rPr lang="en-US" dirty="0" smtClean="0"/>
              <a:t>Captures: Bass Drums, Low Frequency Hums, Heavy Bass Tracks, etc.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b="1" dirty="0" smtClean="0"/>
              <a:t>Mid Band Pass Filter</a:t>
            </a:r>
          </a:p>
          <a:p>
            <a:pPr marL="914400" lvl="2" indent="0">
              <a:buNone/>
            </a:pPr>
            <a:r>
              <a:rPr lang="en-US" dirty="0" smtClean="0"/>
              <a:t>Captures: Vocals, Most Instruments and Sound Effects, etc.</a:t>
            </a:r>
          </a:p>
          <a:p>
            <a:pPr lvl="1"/>
            <a:endParaRPr lang="en-US" dirty="0"/>
          </a:p>
          <a:p>
            <a:pPr lvl="1"/>
            <a:r>
              <a:rPr lang="en-US" b="1" dirty="0" smtClean="0"/>
              <a:t>High Band Pass Filter</a:t>
            </a:r>
          </a:p>
          <a:p>
            <a:pPr marL="457200" lvl="1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Captures: Hi-hats, Snare Drums, High Frequency String Instruments, etc.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42079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output from a filter exceeds a certain threshold amount, lights react by flashing.</a:t>
            </a:r>
            <a:endParaRPr lang="en-US" sz="2000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More on Course Project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286515" y="4307428"/>
            <a:ext cx="154047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Microphone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16162" y="3109140"/>
            <a:ext cx="1540476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Low Band Pass Filter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16162" y="4168929"/>
            <a:ext cx="154047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Mid Band Pass Filter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16162" y="5228718"/>
            <a:ext cx="154047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High Band Pass Filter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78246" y="3247639"/>
            <a:ext cx="154047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LED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78246" y="4311373"/>
            <a:ext cx="154047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LED2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78246" y="5367217"/>
            <a:ext cx="154047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LED3</a:t>
            </a:r>
          </a:p>
        </p:txBody>
      </p:sp>
      <p:cxnSp>
        <p:nvCxnSpPr>
          <p:cNvPr id="14" name="Elbow Connector 13"/>
          <p:cNvCxnSpPr>
            <a:stCxn id="5" idx="3"/>
            <a:endCxn id="7" idx="1"/>
          </p:cNvCxnSpPr>
          <p:nvPr/>
        </p:nvCxnSpPr>
        <p:spPr>
          <a:xfrm>
            <a:off x="3826991" y="4492094"/>
            <a:ext cx="889171" cy="1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5" idx="0"/>
          </p:cNvCxnSpPr>
          <p:nvPr/>
        </p:nvCxnSpPr>
        <p:spPr>
          <a:xfrm rot="5400000" flipH="1" flipV="1">
            <a:off x="3450524" y="3041791"/>
            <a:ext cx="871867" cy="165940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5" idx="2"/>
          </p:cNvCxnSpPr>
          <p:nvPr/>
        </p:nvCxnSpPr>
        <p:spPr>
          <a:xfrm rot="16200000" flipH="1">
            <a:off x="3440786" y="4292726"/>
            <a:ext cx="875124" cy="164319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6" idx="3"/>
          </p:cNvCxnSpPr>
          <p:nvPr/>
        </p:nvCxnSpPr>
        <p:spPr>
          <a:xfrm flipV="1">
            <a:off x="6256638" y="3432305"/>
            <a:ext cx="921608" cy="1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6256638" y="4486046"/>
            <a:ext cx="921608" cy="1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flipV="1">
            <a:off x="6256638" y="5549992"/>
            <a:ext cx="921608" cy="1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761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291</Words>
  <Application>Microsoft Macintosh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 Light</vt:lpstr>
      <vt:lpstr>Arial</vt:lpstr>
      <vt:lpstr>Calibri</vt:lpstr>
      <vt:lpstr>Office Theme</vt:lpstr>
      <vt:lpstr>Signals + Filtering</vt:lpstr>
      <vt:lpstr>What is sound?</vt:lpstr>
      <vt:lpstr>Translation from Sound to Voltages</vt:lpstr>
      <vt:lpstr>What Does an Electric Signal Look Like?</vt:lpstr>
      <vt:lpstr>Decomposition of Signals</vt:lpstr>
      <vt:lpstr>Intro to Filtering</vt:lpstr>
      <vt:lpstr>More Filtering</vt:lpstr>
      <vt:lpstr>Prism Project</vt:lpstr>
      <vt:lpstr>More on Course Project</vt:lpstr>
      <vt:lpstr>More on Course Project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Signals + Filtering</dc:title>
  <dc:creator>Darren Chan</dc:creator>
  <cp:lastModifiedBy>Rob Carter</cp:lastModifiedBy>
  <cp:revision>9</cp:revision>
  <dcterms:created xsi:type="dcterms:W3CDTF">2016-06-14T21:50:52Z</dcterms:created>
  <dcterms:modified xsi:type="dcterms:W3CDTF">2018-05-21T16:10:17Z</dcterms:modified>
</cp:coreProperties>
</file>