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81" r:id="rId2"/>
    <p:sldId id="368" r:id="rId3"/>
    <p:sldId id="304" r:id="rId4"/>
    <p:sldId id="303" r:id="rId5"/>
    <p:sldId id="335" r:id="rId6"/>
    <p:sldId id="336" r:id="rId7"/>
    <p:sldId id="309" r:id="rId8"/>
    <p:sldId id="300" r:id="rId9"/>
    <p:sldId id="351" r:id="rId10"/>
    <p:sldId id="352" r:id="rId11"/>
    <p:sldId id="285" r:id="rId12"/>
    <p:sldId id="305" r:id="rId13"/>
    <p:sldId id="286" r:id="rId14"/>
    <p:sldId id="290" r:id="rId15"/>
    <p:sldId id="288" r:id="rId16"/>
    <p:sldId id="350" r:id="rId17"/>
    <p:sldId id="367" r:id="rId18"/>
    <p:sldId id="356" r:id="rId19"/>
    <p:sldId id="357" r:id="rId20"/>
    <p:sldId id="358" r:id="rId21"/>
    <p:sldId id="359" r:id="rId22"/>
    <p:sldId id="361" r:id="rId23"/>
    <p:sldId id="362" r:id="rId24"/>
    <p:sldId id="363" r:id="rId25"/>
    <p:sldId id="364" r:id="rId26"/>
    <p:sldId id="365" r:id="rId27"/>
    <p:sldId id="366" r:id="rId28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 varScale="1">
        <p:scale>
          <a:sx n="105" d="100"/>
          <a:sy n="105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516A7D1F-DC82-47E3-929E-3A6B1D7D8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43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67A6DE9D-5D27-4978-B85B-2EEAC424B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775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29699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29700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8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0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3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4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5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3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5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7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8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4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5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6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9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1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2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3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5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6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7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1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2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5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7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60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/>
          </a:p>
        </p:txBody>
      </p:sp>
      <p:sp>
        <p:nvSpPr>
          <p:cNvPr id="297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97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9765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9766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9767" name="Rectangle 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8D241E-0815-4F45-89E4-2D8EEC23C7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FA025-E410-4C3F-AE8B-5242DCBEB7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0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502C0-1DBC-4D9B-9CC7-FB138019E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22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864D8-AD34-49D5-9644-286AA1B12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85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24563-D09D-40CB-99E9-98BA2AF45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30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9EBC2-7F75-46E6-8A26-2CE7885A75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18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24044-28BC-43ED-9EC6-355F522A82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66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4E62D-DE59-4ED9-8E2F-ADAA5777E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43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7699F-3FC2-4807-8984-168B393AD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06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48DA3-974F-4050-A751-86CECD3AC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4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C3570-084F-4109-93EE-4261992BFD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5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28675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7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0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0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2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3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5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3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873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8739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87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7312DB-DE9A-47D4-A576-F5C2E744A4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9463" y="1766888"/>
            <a:ext cx="7678737" cy="762000"/>
          </a:xfrm>
        </p:spPr>
        <p:txBody>
          <a:bodyPr/>
          <a:lstStyle/>
          <a:p>
            <a:r>
              <a:rPr lang="en-US" altLang="en-US"/>
              <a:t>CPE 133: Digital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2860675"/>
            <a:ext cx="4343400" cy="3114675"/>
          </a:xfrm>
        </p:spPr>
        <p:txBody>
          <a:bodyPr/>
          <a:lstStyle/>
          <a:p>
            <a:pPr marL="349250" indent="-349250">
              <a:buFont typeface="Wingdings" pitchFamily="2" charset="2"/>
              <a:buChar char="n"/>
            </a:pPr>
            <a:r>
              <a:rPr lang="en-US" altLang="en-US" sz="2800" dirty="0"/>
              <a:t>Administrative</a:t>
            </a:r>
          </a:p>
          <a:p>
            <a:pPr marL="463550" lvl="1" indent="0"/>
            <a:r>
              <a:rPr lang="en-US" altLang="en-US" sz="2400" dirty="0" smtClean="0"/>
              <a:t>Syllabus Highlights</a:t>
            </a:r>
            <a:endParaRPr lang="en-US" altLang="en-US" sz="2400" dirty="0"/>
          </a:p>
          <a:p>
            <a:pPr marL="463550" lvl="1" indent="0"/>
            <a:r>
              <a:rPr lang="en-US" altLang="en-US" sz="2400" dirty="0"/>
              <a:t>Questions</a:t>
            </a:r>
          </a:p>
          <a:p>
            <a:pPr marL="349250" indent="-349250">
              <a:buFont typeface="Wingdings" pitchFamily="2" charset="2"/>
              <a:buChar char="n"/>
            </a:pPr>
            <a:r>
              <a:rPr lang="en-US" altLang="en-US" sz="2800" dirty="0"/>
              <a:t>Course Overview</a:t>
            </a:r>
          </a:p>
          <a:p>
            <a:pPr marL="349250" indent="-349250">
              <a:buFont typeface="Wingdings" pitchFamily="2" charset="2"/>
              <a:buChar char="n"/>
            </a:pPr>
            <a:r>
              <a:rPr lang="en-US" altLang="en-US" sz="2800" smtClean="0"/>
              <a:t>Number Systems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916127"/>
            <a:ext cx="8162925" cy="707886"/>
          </a:xfrm>
        </p:spPr>
        <p:txBody>
          <a:bodyPr/>
          <a:lstStyle/>
          <a:p>
            <a:r>
              <a:rPr lang="en-US" sz="4000" dirty="0" smtClean="0"/>
              <a:t>The Big Digital Design Picture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7315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Digital Design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Analog vs. Digital</a:t>
            </a:r>
          </a:p>
          <a:p>
            <a:endParaRPr lang="en-US" altLang="en-US"/>
          </a:p>
          <a:p>
            <a:pPr lvl="1"/>
            <a:r>
              <a:rPr lang="en-US" altLang="en-US"/>
              <a:t>Examples: </a:t>
            </a:r>
          </a:p>
          <a:p>
            <a:pPr lvl="2"/>
            <a:r>
              <a:rPr lang="en-US" altLang="en-US"/>
              <a:t>Stairs vs. Ramp</a:t>
            </a:r>
          </a:p>
          <a:p>
            <a:pPr lvl="2"/>
            <a:r>
              <a:rPr lang="en-US" altLang="en-US"/>
              <a:t>CF vs. Incandescent</a:t>
            </a:r>
          </a:p>
          <a:p>
            <a:pPr lvl="2"/>
            <a:r>
              <a:rPr lang="en-US" altLang="en-US"/>
              <a:t>Guitar vs. Violin</a:t>
            </a:r>
          </a:p>
          <a:p>
            <a:pPr lvl="2">
              <a:buFontTx/>
              <a:buNone/>
            </a:pPr>
            <a:endParaRPr lang="en-US" altLang="en-US"/>
          </a:p>
          <a:p>
            <a:r>
              <a:rPr lang="en-US" altLang="en-US"/>
              <a:t>Continuous vs. Discrete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82663"/>
            <a:ext cx="8162925" cy="641350"/>
          </a:xfrm>
        </p:spPr>
        <p:txBody>
          <a:bodyPr/>
          <a:lstStyle/>
          <a:p>
            <a:r>
              <a:rPr lang="en-US" altLang="en-US" sz="3600"/>
              <a:t>Frets vs No Frets</a:t>
            </a:r>
          </a:p>
        </p:txBody>
      </p:sp>
      <p:pic>
        <p:nvPicPr>
          <p:cNvPr id="55300" name="Picture 4" descr="Mclogic_frets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"/>
            <a:ext cx="4319588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Modern Digital Design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main qualities:  </a:t>
            </a:r>
          </a:p>
          <a:p>
            <a:pPr lvl="1"/>
            <a:r>
              <a:rPr lang="en-US" altLang="en-US"/>
              <a:t>Modular</a:t>
            </a:r>
          </a:p>
          <a:p>
            <a:pPr lvl="1"/>
            <a:r>
              <a:rPr lang="en-US" altLang="en-US"/>
              <a:t>Hierarchical</a:t>
            </a:r>
          </a:p>
          <a:p>
            <a:pPr lvl="1"/>
            <a:endParaRPr lang="en-US" altLang="en-US"/>
          </a:p>
          <a:p>
            <a:r>
              <a:rPr lang="en-US" altLang="en-US"/>
              <a:t>Based on Models</a:t>
            </a:r>
          </a:p>
          <a:p>
            <a:pPr lvl="1"/>
            <a:r>
              <a:rPr lang="en-US" altLang="en-US"/>
              <a:t>What’s a model?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33600"/>
            <a:ext cx="34290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Models: What are they?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b="1" dirty="0"/>
              <a:t>Definition 1:</a:t>
            </a:r>
            <a:r>
              <a:rPr lang="en-US" altLang="en-US" sz="2200" dirty="0"/>
              <a:t> A </a:t>
            </a:r>
            <a:r>
              <a:rPr lang="en-US" altLang="en-US" sz="2200" dirty="0" smtClean="0"/>
              <a:t>description of </a:t>
            </a:r>
            <a:r>
              <a:rPr lang="en-US" altLang="en-US" sz="2200" dirty="0"/>
              <a:t>something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/>
              <a:t>Definition 2:</a:t>
            </a:r>
            <a:r>
              <a:rPr lang="en-US" altLang="en-US" sz="2200" dirty="0"/>
              <a:t> A description of something in terms that highlights the relevant information while hiding the less useful information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200" b="1" dirty="0"/>
              <a:t>Purpose:</a:t>
            </a:r>
            <a:r>
              <a:rPr lang="en-US" altLang="en-US" sz="2200" dirty="0"/>
              <a:t> transfers information to the entity reading the model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200" b="1" dirty="0"/>
              <a:t>Comments:</a:t>
            </a:r>
            <a:r>
              <a:rPr lang="en-US" alt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Hierarchical definition?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absolutely “correct”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Digital Device Hierarchy</a:t>
            </a:r>
          </a:p>
        </p:txBody>
      </p:sp>
      <p:pic>
        <p:nvPicPr>
          <p:cNvPr id="37892" name="Picture 4" descr="ch1_elect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1143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 descr="ch1_di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1371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 descr="CH1_BJ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15382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 descr="CH1_cmos_in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09800"/>
            <a:ext cx="10461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 descr="ch1_gat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12906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10" descr="ch1_object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22098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1" descr="ch1_pent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89450"/>
            <a:ext cx="17526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88975"/>
            <a:ext cx="7772400" cy="731838"/>
          </a:xfrm>
        </p:spPr>
        <p:txBody>
          <a:bodyPr anchor="b">
            <a:spAutoFit/>
          </a:bodyPr>
          <a:lstStyle/>
          <a:p>
            <a:r>
              <a:rPr lang="en-US" altLang="en-US"/>
              <a:t>Digital Design Model Types</a:t>
            </a:r>
          </a:p>
        </p:txBody>
      </p:sp>
      <p:pic>
        <p:nvPicPr>
          <p:cNvPr id="7171" name="Picture 5" descr="4_bit_cou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76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 descr="xnor_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27432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 descr="td_dec_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02113"/>
            <a:ext cx="3581400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5791200" y="2057400"/>
            <a:ext cx="2971800" cy="26955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zh-CN" sz="900" b="1">
                <a:latin typeface="Courier New" pitchFamily="49" charset="0"/>
                <a:ea typeface="宋体" charset="-122"/>
              </a:rPr>
              <a:t>entity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dff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is</a:t>
            </a:r>
            <a:endParaRPr lang="en-US" altLang="zh-CN" sz="900">
              <a:latin typeface="Courier New" pitchFamily="49" charset="0"/>
              <a:ea typeface="宋体" charset="-122"/>
            </a:endParaRP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port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(D,S,R :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std_logic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;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     CLK :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std_logic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;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   Q, nQ :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out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std_logic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); </a:t>
            </a:r>
            <a:endParaRPr lang="en-US" altLang="zh-CN" sz="900" b="1">
              <a:latin typeface="Courier New" pitchFamily="49" charset="0"/>
              <a:ea typeface="宋体" charset="-122"/>
            </a:endParaRPr>
          </a:p>
          <a:p>
            <a:pPr eaLnBrk="1" hangingPunct="1"/>
            <a:r>
              <a:rPr lang="en-US" altLang="zh-CN" sz="900" b="1">
                <a:latin typeface="Courier New" pitchFamily="49" charset="0"/>
                <a:ea typeface="宋体" charset="-122"/>
              </a:rPr>
              <a:t>end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dff; </a:t>
            </a:r>
            <a:endParaRPr lang="en-US" altLang="zh-CN" sz="900" b="1">
              <a:latin typeface="Courier New" pitchFamily="49" charset="0"/>
              <a:ea typeface="宋体" charset="-122"/>
            </a:endParaRPr>
          </a:p>
          <a:p>
            <a:pPr eaLnBrk="1" hangingPunct="1"/>
            <a:r>
              <a:rPr lang="en-US" altLang="zh-CN" sz="900" b="1">
                <a:latin typeface="Courier New" pitchFamily="49" charset="0"/>
                <a:ea typeface="宋体" charset="-122"/>
              </a:rPr>
              <a:t>architecture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dff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of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dff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is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</a:t>
            </a:r>
            <a:endParaRPr lang="en-US" altLang="zh-CN" sz="900" b="1">
              <a:latin typeface="Courier New" pitchFamily="49" charset="0"/>
              <a:ea typeface="宋体" charset="-122"/>
            </a:endParaRPr>
          </a:p>
          <a:p>
            <a:pPr eaLnBrk="1" hangingPunct="1"/>
            <a:r>
              <a:rPr lang="en-US" altLang="zh-CN" sz="900" b="1">
                <a:latin typeface="Courier New" pitchFamily="49" charset="0"/>
                <a:ea typeface="宋体" charset="-122"/>
              </a:rPr>
              <a:t>begin</a:t>
            </a:r>
            <a:endParaRPr lang="en-US" altLang="zh-CN" sz="900">
              <a:latin typeface="Courier New" pitchFamily="49" charset="0"/>
              <a:ea typeface="宋体" charset="-122"/>
            </a:endParaRP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process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(D,S,R,CLK)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begin</a:t>
            </a:r>
            <a:endParaRPr lang="en-US" altLang="zh-CN" sz="900">
              <a:latin typeface="Courier New" pitchFamily="49" charset="0"/>
              <a:ea typeface="宋体" charset="-122"/>
            </a:endParaRP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(R = '0')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   Q &lt;= '0';  nQ &lt;= '1';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elsif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(S = '0')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   Q &lt;= '1';  nQ &lt;= '0';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elsif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(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rising_edge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(CLK))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   Q &lt;= D;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   nQ &lt;= not D;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end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; </a:t>
            </a:r>
          </a:p>
          <a:p>
            <a:pPr eaLnBrk="1" hangingPunct="1"/>
            <a:r>
              <a:rPr lang="en-US" altLang="zh-CN" sz="900"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end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900" b="1">
                <a:latin typeface="Courier New" pitchFamily="49" charset="0"/>
                <a:ea typeface="宋体" charset="-122"/>
              </a:rPr>
              <a:t>process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; </a:t>
            </a:r>
            <a:endParaRPr lang="en-US" altLang="zh-CN" sz="900" b="1">
              <a:latin typeface="Courier New" pitchFamily="49" charset="0"/>
              <a:ea typeface="宋体" charset="-122"/>
            </a:endParaRPr>
          </a:p>
          <a:p>
            <a:pPr eaLnBrk="1" hangingPunct="1"/>
            <a:r>
              <a:rPr lang="en-US" altLang="zh-CN" sz="900" b="1">
                <a:latin typeface="Courier New" pitchFamily="49" charset="0"/>
                <a:ea typeface="宋体" charset="-122"/>
              </a:rPr>
              <a:t>end</a:t>
            </a:r>
            <a:r>
              <a:rPr lang="en-US" altLang="zh-CN" sz="900">
                <a:latin typeface="Courier New" pitchFamily="49" charset="0"/>
                <a:ea typeface="宋体" charset="-122"/>
              </a:rPr>
              <a:t> dff; </a:t>
            </a:r>
            <a:endParaRPr lang="en-US" altLang="en-US" sz="900">
              <a:latin typeface="Courier New" pitchFamily="49" charset="0"/>
            </a:endParaRP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4937125" y="5410200"/>
            <a:ext cx="3673475" cy="10572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zh-CN" sz="900" i="1">
                <a:ea typeface="宋体" charset="-122"/>
              </a:rPr>
              <a:t>The circuit has four inputs and two outputs. The outputs are always complements of each other. Two inputs, R and S, are asynchronous negative logic inputs. When R is asserted (negative logic), the Q output is ‘0’; when S is asserted, the output is ‘1’. The R input takes precedence over the S input. The Q output follows the D output on the active clock edge (rising-edge triggered).</a:t>
            </a:r>
            <a:r>
              <a:rPr lang="en-US" altLang="zh-CN" sz="900">
                <a:ea typeface="宋体" charset="-122"/>
              </a:rPr>
              <a:t> </a:t>
            </a:r>
            <a:endParaRPr lang="en-US" altLang="en-US" sz="900"/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533400" y="2971800"/>
            <a:ext cx="1589088" cy="2746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 b="1"/>
              <a:t>Black box model</a:t>
            </a: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1295400" y="6324600"/>
            <a:ext cx="1547813" cy="2746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 b="1"/>
              <a:t>Timing Diagram</a:t>
            </a:r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3048000" y="2925763"/>
            <a:ext cx="2198688" cy="2746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 b="1"/>
              <a:t>Digital Circuit Elements</a:t>
            </a:r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5638800" y="4800600"/>
            <a:ext cx="1212850" cy="2746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 b="1"/>
              <a:t>VHDL Model</a:t>
            </a:r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5791200" y="6507163"/>
            <a:ext cx="1863725" cy="2746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 b="1"/>
              <a:t>Written Description</a:t>
            </a:r>
          </a:p>
        </p:txBody>
      </p:sp>
    </p:spTree>
    <p:extLst>
      <p:ext uri="{BB962C8B-B14F-4D97-AF65-F5344CB8AC3E}">
        <p14:creationId xmlns:p14="http://schemas.microsoft.com/office/powerpoint/2010/main" val="6352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49300"/>
            <a:ext cx="7772400" cy="671513"/>
          </a:xfrm>
        </p:spPr>
        <p:txBody>
          <a:bodyPr anchor="b">
            <a:spAutoFit/>
          </a:bodyPr>
          <a:lstStyle/>
          <a:p>
            <a:r>
              <a:rPr lang="en-US" altLang="en-US" sz="3800"/>
              <a:t>Mealy’s Laws of Digital Design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93875"/>
            <a:ext cx="7772400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u="sng" dirty="0"/>
              <a:t>First Law: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If in doubt, draw a bunch of boxes…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u="sng" dirty="0"/>
              <a:t>Second Law: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If your </a:t>
            </a:r>
            <a:r>
              <a:rPr lang="en-US" altLang="zh-CN" sz="2800" dirty="0" smtClean="0">
                <a:ea typeface="宋体" charset="-122"/>
              </a:rPr>
              <a:t>design </a:t>
            </a:r>
            <a:r>
              <a:rPr lang="en-US" altLang="zh-CN" sz="2800" dirty="0">
                <a:ea typeface="宋体" charset="-122"/>
              </a:rPr>
              <a:t>runs into weird obstacles that require kludgy solutions, toss out the design and start over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56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Numbers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Caveman example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CPE 133 Number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Stoneage Unary (for humans)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Decimal (for humans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Binary </a:t>
            </a:r>
            <a:r>
              <a:rPr lang="en-US" altLang="en-US" dirty="0" smtClean="0"/>
              <a:t>(for computers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Hexadecimal (humans with computers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10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Number Definitions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7924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You all know this…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zh-CN" sz="2000" b="1">
                <a:ea typeface="宋体" charset="-122"/>
              </a:rPr>
              <a:t>Number System:</a:t>
            </a:r>
            <a:r>
              <a:rPr lang="en-US" altLang="zh-CN" sz="2000">
                <a:ea typeface="宋体" charset="-122"/>
              </a:rPr>
              <a:t> a language system consisting of an </a:t>
            </a:r>
            <a:r>
              <a:rPr lang="en-US" altLang="zh-CN" sz="2000" u="sng">
                <a:ea typeface="宋体" charset="-122"/>
              </a:rPr>
              <a:t>ordered set of symbols</a:t>
            </a:r>
            <a:r>
              <a:rPr lang="en-US" altLang="zh-CN" sz="2000">
                <a:ea typeface="宋体" charset="-122"/>
              </a:rPr>
              <a:t> (called digits) with rules defined for various </a:t>
            </a:r>
            <a:r>
              <a:rPr lang="en-US" altLang="zh-CN" sz="2000" u="sng">
                <a:ea typeface="宋体" charset="-122"/>
              </a:rPr>
              <a:t>mathematical operations</a:t>
            </a:r>
            <a:r>
              <a:rPr lang="en-US" altLang="zh-CN" sz="2000">
                <a:ea typeface="宋体" charset="-122"/>
              </a:rPr>
              <a:t>. </a:t>
            </a:r>
          </a:p>
          <a:p>
            <a:pPr lvl="1">
              <a:lnSpc>
                <a:spcPct val="80000"/>
              </a:lnSpc>
            </a:pPr>
            <a:endParaRPr lang="en-US" altLang="zh-CN" sz="2000" b="1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>
                <a:ea typeface="宋体" charset="-122"/>
              </a:rPr>
              <a:t>Radix:</a:t>
            </a:r>
            <a:r>
              <a:rPr lang="en-US" altLang="zh-CN" sz="2000">
                <a:ea typeface="宋体" charset="-122"/>
              </a:rPr>
              <a:t> the number of symbols in the ordered set of symbols used in a number system. </a:t>
            </a:r>
          </a:p>
          <a:p>
            <a:pPr lvl="1">
              <a:lnSpc>
                <a:spcPct val="80000"/>
              </a:lnSpc>
            </a:pPr>
            <a:endParaRPr lang="en-US" altLang="zh-CN" sz="2000" b="1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>
                <a:ea typeface="宋体" charset="-122"/>
              </a:rPr>
              <a:t>Number:</a:t>
            </a:r>
            <a:r>
              <a:rPr lang="en-US" altLang="zh-CN" sz="2000">
                <a:ea typeface="宋体" charset="-122"/>
              </a:rPr>
              <a:t> a collection of digits; a number can contain both a </a:t>
            </a:r>
            <a:r>
              <a:rPr lang="en-US" altLang="zh-CN" sz="2000" i="1">
                <a:ea typeface="宋体" charset="-122"/>
              </a:rPr>
              <a:t>fractional</a:t>
            </a:r>
            <a:r>
              <a:rPr lang="en-US" altLang="zh-CN" sz="2000">
                <a:ea typeface="宋体" charset="-122"/>
              </a:rPr>
              <a:t> and </a:t>
            </a:r>
            <a:r>
              <a:rPr lang="en-US" altLang="zh-CN" sz="2000" i="1">
                <a:ea typeface="宋体" charset="-122"/>
              </a:rPr>
              <a:t>integral</a:t>
            </a:r>
            <a:r>
              <a:rPr lang="en-US" altLang="zh-CN" sz="2000">
                <a:ea typeface="宋体" charset="-122"/>
              </a:rPr>
              <a:t> part. </a:t>
            </a:r>
          </a:p>
          <a:p>
            <a:pPr lvl="1">
              <a:lnSpc>
                <a:spcPct val="80000"/>
              </a:lnSpc>
            </a:pPr>
            <a:endParaRPr lang="en-US" altLang="zh-CN" sz="2000" b="1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b="1">
                <a:ea typeface="宋体" charset="-122"/>
              </a:rPr>
              <a:t>Radix Point:</a:t>
            </a:r>
            <a:r>
              <a:rPr lang="en-US" altLang="zh-CN" sz="2000">
                <a:ea typeface="宋体" charset="-122"/>
              </a:rPr>
              <a:t> a symbol used to delineate the fractional and integral portions of a number. 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8463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423684"/>
            <a:ext cx="8162925" cy="1200329"/>
          </a:xfrm>
        </p:spPr>
        <p:txBody>
          <a:bodyPr/>
          <a:lstStyle/>
          <a:p>
            <a:pPr algn="ctr"/>
            <a:r>
              <a:rPr lang="en-US" sz="3600" dirty="0" smtClean="0"/>
              <a:t>CPE 133 Spring 2018 Grades </a:t>
            </a:r>
            <a:br>
              <a:rPr lang="en-US" sz="3600" dirty="0" smtClean="0"/>
            </a:br>
            <a:r>
              <a:rPr lang="en-US" sz="3600" dirty="0" smtClean="0"/>
              <a:t>(two sections)</a:t>
            </a:r>
            <a:endParaRPr lang="en-US" sz="3600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549885"/>
              </p:ext>
            </p:extLst>
          </p:nvPr>
        </p:nvGraphicFramePr>
        <p:xfrm>
          <a:off x="1295400" y="1828799"/>
          <a:ext cx="2971800" cy="47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91"/>
                <a:gridCol w="1955509"/>
              </a:tblGrid>
              <a:tr h="416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~2.3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1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Numbers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NUMBER = </a:t>
            </a:r>
          </a:p>
          <a:p>
            <a:pPr lvl="1"/>
            <a:r>
              <a:rPr lang="en-US" altLang="zh-CN" sz="2000">
                <a:ea typeface="宋体" charset="-122"/>
              </a:rPr>
              <a:t>(N)R = (A</a:t>
            </a:r>
            <a:r>
              <a:rPr lang="en-US" altLang="zh-CN" sz="2000" baseline="-25000">
                <a:ea typeface="宋体" charset="-122"/>
              </a:rPr>
              <a:t>n-1</a:t>
            </a:r>
            <a:r>
              <a:rPr lang="en-US" altLang="zh-CN" sz="2000">
                <a:ea typeface="宋体" charset="-122"/>
              </a:rPr>
              <a:t> A</a:t>
            </a:r>
            <a:r>
              <a:rPr lang="en-US" altLang="zh-CN" sz="2000" baseline="-25000">
                <a:ea typeface="宋体" charset="-122"/>
              </a:rPr>
              <a:t>n-2</a:t>
            </a:r>
            <a:r>
              <a:rPr lang="en-US" altLang="zh-CN" sz="2000">
                <a:ea typeface="宋体" charset="-122"/>
              </a:rPr>
              <a:t> … A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 A</a:t>
            </a:r>
            <a:r>
              <a:rPr lang="en-US" altLang="zh-CN" sz="2000" baseline="-25000">
                <a:ea typeface="宋体" charset="-122"/>
              </a:rPr>
              <a:t>0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000" b="1">
                <a:ea typeface="宋体" charset="-122"/>
              </a:rPr>
              <a:t>.</a:t>
            </a:r>
            <a:r>
              <a:rPr lang="en-US" altLang="zh-CN" sz="2000">
                <a:ea typeface="宋体" charset="-122"/>
              </a:rPr>
              <a:t> A</a:t>
            </a:r>
            <a:r>
              <a:rPr lang="en-US" altLang="zh-CN" sz="2000" baseline="-25000">
                <a:ea typeface="宋体" charset="-122"/>
              </a:rPr>
              <a:t>-1</a:t>
            </a:r>
            <a:r>
              <a:rPr lang="en-US" altLang="zh-CN" sz="2000">
                <a:ea typeface="宋体" charset="-122"/>
              </a:rPr>
              <a:t> A</a:t>
            </a:r>
            <a:r>
              <a:rPr lang="en-US" altLang="zh-CN" sz="2000" baseline="-25000">
                <a:ea typeface="宋体" charset="-122"/>
              </a:rPr>
              <a:t>-2</a:t>
            </a:r>
            <a:r>
              <a:rPr lang="en-US" altLang="zh-CN" sz="2000">
                <a:ea typeface="宋体" charset="-122"/>
              </a:rPr>
              <a:t> … A</a:t>
            </a:r>
            <a:r>
              <a:rPr lang="en-US" altLang="zh-CN" sz="2000" baseline="-25000">
                <a:ea typeface="宋体" charset="-122"/>
              </a:rPr>
              <a:t>–m</a:t>
            </a:r>
            <a:r>
              <a:rPr lang="en-US" altLang="zh-CN" sz="2000">
                <a:ea typeface="宋体" charset="-122"/>
              </a:rPr>
              <a:t>) </a:t>
            </a:r>
            <a:r>
              <a:rPr lang="en-US" altLang="zh-CN" sz="2000" baseline="-25000">
                <a:ea typeface="宋体" charset="-122"/>
              </a:rPr>
              <a:t>R</a:t>
            </a: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ea typeface="宋体" charset="-122"/>
              </a:rPr>
              <a:t>where: </a:t>
            </a:r>
          </a:p>
          <a:p>
            <a:r>
              <a:rPr lang="en-US" altLang="zh-CN" sz="2800">
                <a:ea typeface="宋体" charset="-122"/>
              </a:rPr>
              <a:t>R </a:t>
            </a:r>
            <a:r>
              <a:rPr lang="en-US" altLang="zh-CN" sz="2800">
                <a:ea typeface="宋体" charset="-122"/>
                <a:sym typeface="Symbol" pitchFamily="18" charset="2"/>
              </a:rPr>
              <a:t></a:t>
            </a:r>
            <a:r>
              <a:rPr lang="en-US" altLang="zh-CN" sz="2800">
                <a:ea typeface="宋体" charset="-122"/>
              </a:rPr>
              <a:t> Radix</a:t>
            </a:r>
          </a:p>
          <a:p>
            <a:r>
              <a:rPr lang="en-US" altLang="zh-CN" sz="2800">
                <a:ea typeface="宋体" charset="-122"/>
              </a:rPr>
              <a:t>A </a:t>
            </a:r>
            <a:r>
              <a:rPr lang="en-US" altLang="zh-CN" sz="2800">
                <a:ea typeface="宋体" charset="-122"/>
                <a:sym typeface="Symbol" pitchFamily="18" charset="2"/>
              </a:rPr>
              <a:t></a:t>
            </a:r>
            <a:r>
              <a:rPr lang="en-US" altLang="zh-CN" sz="2800">
                <a:ea typeface="宋体" charset="-122"/>
              </a:rPr>
              <a:t> a digit in the number</a:t>
            </a:r>
          </a:p>
          <a:p>
            <a:r>
              <a:rPr lang="en-US" altLang="zh-CN" sz="2800">
                <a:ea typeface="宋体" charset="-122"/>
              </a:rPr>
              <a:t>A </a:t>
            </a:r>
            <a:r>
              <a:rPr lang="en-US" altLang="zh-CN" sz="2800" baseline="-25000">
                <a:ea typeface="宋体" charset="-122"/>
              </a:rPr>
              <a:t>n-1</a:t>
            </a:r>
            <a:r>
              <a:rPr lang="en-US" altLang="zh-CN" sz="2800">
                <a:ea typeface="宋体" charset="-122"/>
              </a:rPr>
              <a:t> </a:t>
            </a:r>
            <a:r>
              <a:rPr lang="en-US" altLang="zh-CN" sz="2800">
                <a:ea typeface="宋体" charset="-122"/>
                <a:sym typeface="Symbol" pitchFamily="18" charset="2"/>
              </a:rPr>
              <a:t></a:t>
            </a:r>
            <a:r>
              <a:rPr lang="en-US" altLang="zh-CN" sz="2800">
                <a:ea typeface="宋体" charset="-122"/>
              </a:rPr>
              <a:t> the most significant digit (MSD)</a:t>
            </a:r>
          </a:p>
          <a:p>
            <a:r>
              <a:rPr lang="en-US" altLang="zh-CN" sz="2800">
                <a:ea typeface="宋体" charset="-122"/>
              </a:rPr>
              <a:t>A </a:t>
            </a:r>
            <a:r>
              <a:rPr lang="en-US" altLang="zh-CN" sz="2800" baseline="-25000">
                <a:ea typeface="宋体" charset="-122"/>
              </a:rPr>
              <a:t>-m</a:t>
            </a:r>
            <a:r>
              <a:rPr lang="en-US" altLang="zh-CN" sz="2800">
                <a:ea typeface="宋体" charset="-122"/>
              </a:rPr>
              <a:t> </a:t>
            </a:r>
            <a:r>
              <a:rPr lang="en-US" altLang="zh-CN" sz="2800">
                <a:ea typeface="宋体" charset="-122"/>
                <a:sym typeface="Symbol" pitchFamily="18" charset="2"/>
              </a:rPr>
              <a:t></a:t>
            </a:r>
            <a:r>
              <a:rPr lang="en-US" altLang="zh-CN" sz="2800">
                <a:ea typeface="宋体" charset="-122"/>
              </a:rPr>
              <a:t> the least significant digit (LSD) 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7082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Juxtapositional Notation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Placing </a:t>
            </a:r>
            <a:r>
              <a:rPr lang="en-US" altLang="en-US" dirty="0"/>
              <a:t>numbers side by side</a:t>
            </a:r>
          </a:p>
          <a:p>
            <a:pPr lvl="1"/>
            <a:r>
              <a:rPr lang="en-US" altLang="en-US" dirty="0"/>
              <a:t>Each digit position has a “weight” associated with it</a:t>
            </a:r>
          </a:p>
          <a:p>
            <a:pPr lvl="1"/>
            <a:r>
              <a:rPr lang="en-US" altLang="en-US" dirty="0"/>
              <a:t>Weights are powers of the </a:t>
            </a:r>
            <a:r>
              <a:rPr lang="en-US" altLang="en-US" dirty="0" smtClean="0"/>
              <a:t>radix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Examples</a:t>
            </a:r>
          </a:p>
          <a:p>
            <a:pPr lvl="1"/>
            <a:r>
              <a:rPr lang="en-US" altLang="en-US" dirty="0" smtClean="0"/>
              <a:t>987.45 </a:t>
            </a:r>
            <a:endParaRPr lang="en-US" altLang="en-US" dirty="0"/>
          </a:p>
          <a:p>
            <a:pPr lvl="1"/>
            <a:r>
              <a:rPr lang="en-US" altLang="en-US" dirty="0"/>
              <a:t>101.11</a:t>
            </a:r>
            <a:r>
              <a:rPr lang="en-US" altLang="en-US" baseline="-25000" dirty="0"/>
              <a:t>2 </a:t>
            </a:r>
            <a:endParaRPr lang="en-US" altLang="en-US" dirty="0"/>
          </a:p>
          <a:p>
            <a:pPr lvl="2"/>
            <a:r>
              <a:rPr lang="en-US" altLang="en-US" dirty="0"/>
              <a:t>(binary to decimal conversion)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87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838200"/>
            <a:ext cx="8162925" cy="641350"/>
          </a:xfrm>
        </p:spPr>
        <p:txBody>
          <a:bodyPr/>
          <a:lstStyle/>
          <a:p>
            <a:r>
              <a:rPr lang="en-US" altLang="en-US" sz="3600"/>
              <a:t>Decimal &amp; Binary &amp; Hexadecimal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Decimal ordered symbols (base 10)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(0,1,2,3,4,5,6,7,8,9)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Binary ordered symbols (base 2)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(0,1)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Hexadecimal or Hex (base 16)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(0,1,2,3,4,5,6,7,8,9,A,B,C,D,E,F)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8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Decimal &amp; Binary &amp; Hex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(Draw on board)</a:t>
            </a:r>
          </a:p>
        </p:txBody>
      </p:sp>
    </p:spTree>
    <p:extLst>
      <p:ext uri="{BB962C8B-B14F-4D97-AF65-F5344CB8AC3E}">
        <p14:creationId xmlns:p14="http://schemas.microsoft.com/office/powerpoint/2010/main" val="42425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Engineering Notation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Massively important</a:t>
            </a:r>
          </a:p>
          <a:p>
            <a:pPr lvl="1"/>
            <a:r>
              <a:rPr lang="en-US" altLang="en-US" sz="2000"/>
              <a:t>Fast approach to transferring quantities</a:t>
            </a:r>
          </a:p>
          <a:p>
            <a:pPr lvl="1"/>
            <a:r>
              <a:rPr lang="en-US" altLang="en-US" sz="2000"/>
              <a:t>Based on intuition rather than brain power</a:t>
            </a:r>
          </a:p>
          <a:p>
            <a:r>
              <a:rPr lang="en-US" altLang="en-US" sz="2400"/>
              <a:t>Subset of </a:t>
            </a:r>
            <a:r>
              <a:rPr lang="en-US" altLang="en-US" sz="2400" b="1" i="1"/>
              <a:t>Scientific Notation</a:t>
            </a:r>
          </a:p>
          <a:p>
            <a:pPr lvl="1"/>
            <a:r>
              <a:rPr lang="en-US" altLang="en-US" sz="2000"/>
              <a:t>Uses number multiplied by exponential power of 10</a:t>
            </a:r>
          </a:p>
          <a:p>
            <a:pPr lvl="1"/>
            <a:r>
              <a:rPr lang="en-US" altLang="en-US" sz="2000"/>
              <a:t>Example 34.2 x 10</a:t>
            </a:r>
            <a:r>
              <a:rPr lang="en-US" altLang="en-US" sz="2000" baseline="30000"/>
              <a:t>5</a:t>
            </a:r>
          </a:p>
          <a:p>
            <a:r>
              <a:rPr lang="en-US" altLang="en-US" sz="2400"/>
              <a:t>The Problem:</a:t>
            </a:r>
            <a:r>
              <a:rPr lang="en-US" altLang="en-US"/>
              <a:t> </a:t>
            </a:r>
          </a:p>
        </p:txBody>
      </p:sp>
      <p:pic>
        <p:nvPicPr>
          <p:cNvPr id="87044" name="Picture 4" descr="eng_not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76800"/>
            <a:ext cx="48006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048000" y="6437313"/>
            <a:ext cx="2339975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All equivalent values!</a:t>
            </a:r>
          </a:p>
        </p:txBody>
      </p:sp>
    </p:spTree>
    <p:extLst>
      <p:ext uri="{BB962C8B-B14F-4D97-AF65-F5344CB8AC3E}">
        <p14:creationId xmlns:p14="http://schemas.microsoft.com/office/powerpoint/2010/main" val="28077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Engineering Notation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Two parts to numbers</a:t>
            </a:r>
          </a:p>
          <a:p>
            <a:pPr lvl="1"/>
            <a:r>
              <a:rPr lang="en-US" altLang="en-US" sz="2000"/>
              <a:t>Magnitude</a:t>
            </a:r>
          </a:p>
          <a:p>
            <a:pPr lvl="1"/>
            <a:r>
              <a:rPr lang="en-US" altLang="en-US" sz="2000"/>
              <a:t>Exponential part</a:t>
            </a:r>
          </a:p>
          <a:p>
            <a:pPr lvl="1">
              <a:buFont typeface="Wingdings" pitchFamily="2" charset="2"/>
              <a:buNone/>
            </a:pPr>
            <a:endParaRPr lang="en-US" altLang="en-US" sz="2000"/>
          </a:p>
          <a:p>
            <a:r>
              <a:rPr lang="en-US" altLang="en-US" sz="2400"/>
              <a:t>Magnitude: </a:t>
            </a:r>
          </a:p>
          <a:p>
            <a:pPr lvl="1"/>
            <a:r>
              <a:rPr lang="en-US" altLang="en-US" sz="2000"/>
              <a:t>Must be: [1,1000)</a:t>
            </a:r>
          </a:p>
          <a:p>
            <a:r>
              <a:rPr lang="en-US" altLang="en-US" sz="2400"/>
              <a:t>Exponent: </a:t>
            </a:r>
          </a:p>
          <a:p>
            <a:pPr lvl="1"/>
            <a:r>
              <a:rPr lang="en-US" altLang="en-US" sz="2000"/>
              <a:t>Must multiple of 3</a:t>
            </a:r>
          </a:p>
          <a:p>
            <a:pPr lvl="1"/>
            <a:r>
              <a:rPr lang="en-US" altLang="en-US" sz="2000"/>
              <a:t>Must use appropriate prefix</a:t>
            </a:r>
          </a:p>
        </p:txBody>
      </p:sp>
      <p:pic>
        <p:nvPicPr>
          <p:cNvPr id="88068" name="Picture 4" descr="eng_no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052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4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Convert the following two values to engineering notation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452300 Hz</a:t>
            </a:r>
          </a:p>
          <a:p>
            <a:pPr lvl="1"/>
            <a:r>
              <a:rPr lang="en-US" altLang="en-US"/>
              <a:t>84.3 x 10</a:t>
            </a:r>
            <a:r>
              <a:rPr lang="en-US" altLang="en-US" baseline="30000"/>
              <a:t>-8</a:t>
            </a:r>
            <a:r>
              <a:rPr lang="en-US" altLang="en-US"/>
              <a:t> s </a:t>
            </a:r>
          </a:p>
        </p:txBody>
      </p:sp>
    </p:spTree>
    <p:extLst>
      <p:ext uri="{BB962C8B-B14F-4D97-AF65-F5344CB8AC3E}">
        <p14:creationId xmlns:p14="http://schemas.microsoft.com/office/powerpoint/2010/main" val="42582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US" dirty="0" smtClean="0"/>
              <a:t>Important Binary Attributes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# of </a:t>
                </a:r>
                <a:r>
                  <a:rPr lang="en-US" sz="2800" dirty="0"/>
                  <a:t>unique combination of bits </a:t>
                </a:r>
                <a:r>
                  <a:rPr lang="en-US" sz="2800" dirty="0" smtClean="0"/>
                  <a:t> </a:t>
                </a:r>
              </a:p>
              <a:p>
                <a:pPr lvl="1"/>
                <a:r>
                  <a:rPr lang="en-US" sz="2400" dirty="0" smtClean="0"/>
                  <a:t>2 </a:t>
                </a:r>
                <a:r>
                  <a:rPr lang="en-US" sz="2400" baseline="30000" dirty="0"/>
                  <a:t>number of </a:t>
                </a:r>
                <a:r>
                  <a:rPr lang="en-US" sz="2400" baseline="30000" dirty="0" smtClean="0"/>
                  <a:t>bits</a:t>
                </a:r>
                <a:r>
                  <a:rPr lang="en-US" sz="2400" dirty="0" smtClean="0"/>
                  <a:t>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# </a:t>
                </a:r>
                <a:r>
                  <a:rPr lang="en-US" sz="2800" dirty="0"/>
                  <a:t>(unsigned binary) for X Bits </a:t>
                </a:r>
                <a:endParaRPr lang="en-US" sz="2800" dirty="0" smtClean="0"/>
              </a:p>
              <a:p>
                <a:pPr lvl="1"/>
                <a:r>
                  <a:rPr lang="en-US" sz="2400" dirty="0" smtClean="0"/>
                  <a:t>[</a:t>
                </a:r>
                <a:r>
                  <a:rPr lang="en-US" sz="2400" dirty="0"/>
                  <a:t>0,2</a:t>
                </a:r>
                <a:r>
                  <a:rPr lang="en-US" sz="2400" baseline="30000" dirty="0"/>
                  <a:t>X 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-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1]</a:t>
                </a:r>
              </a:p>
              <a:p>
                <a:pPr marL="0" indent="0">
                  <a:buNone/>
                </a:pPr>
                <a:endParaRPr lang="en-US" sz="2800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latin typeface="Cambria Math"/>
                      </a:rPr>
                      <m:t>Minimum</m:t>
                    </m:r>
                    <m:r>
                      <a:rPr lang="en-US" sz="2800" b="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>
                        <a:latin typeface="Cambria Math"/>
                      </a:rPr>
                      <m:t>Number</m:t>
                    </m:r>
                    <m:r>
                      <a:rPr lang="en-US" sz="2800" b="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>
                        <a:latin typeface="Cambria Math"/>
                      </a:rPr>
                      <m:t>of</m:t>
                    </m:r>
                    <m:r>
                      <a:rPr lang="en-US" sz="2800" b="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>
                        <a:latin typeface="Cambria Math"/>
                      </a:rPr>
                      <m:t>Bits</m:t>
                    </m:r>
                    <m:r>
                      <a:rPr lang="en-US" sz="2800" b="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>
                        <a:latin typeface="Cambria Math"/>
                      </a:rPr>
                      <m:t>Required</m:t>
                    </m:r>
                    <m:r>
                      <a:rPr lang="en-US" sz="2800" b="0" i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/>
                        </a:rPr>
                        <m:t>to</m:t>
                      </m:r>
                      <m:r>
                        <a:rPr lang="en-US" sz="2800" b="0" i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>
                          <a:latin typeface="Cambria Math"/>
                        </a:rPr>
                        <m:t>Represent</m:t>
                      </m:r>
                      <m:r>
                        <a:rPr lang="en-US" sz="2800" b="0" i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>
                          <a:latin typeface="Cambria Math"/>
                        </a:rPr>
                        <m:t>a</m:t>
                      </m:r>
                      <m:r>
                        <a:rPr lang="en-US" sz="2800" b="0" i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>
                          <a:latin typeface="Cambria Math"/>
                        </a:rPr>
                        <m:t>Decimal</m:t>
                      </m:r>
                      <m:r>
                        <a:rPr lang="en-US" sz="2800" b="0" i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>
                          <a:latin typeface="Cambria Math"/>
                        </a:rPr>
                        <m:t>Number</m:t>
                      </m:r>
                      <m:r>
                        <a:rPr lang="en-US" sz="2800" b="0" i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>
                          <a:latin typeface="Cambria Math"/>
                        </a:rPr>
                        <m:t>X</m:t>
                      </m:r>
                      <m:r>
                        <a:rPr lang="en-US" sz="2800" b="0" i="0">
                          <a:latin typeface="Cambria Math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0" i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>
                                  <a:latin typeface="Cambria Math"/>
                                </a:rPr>
                                <m:t>X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52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A Question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Prepare to ask a question</a:t>
            </a:r>
          </a:p>
          <a:p>
            <a:pPr lvl="1"/>
            <a:r>
              <a:rPr lang="en-US" altLang="en-US"/>
              <a:t>Write it down</a:t>
            </a:r>
          </a:p>
          <a:p>
            <a:pPr lvl="1"/>
            <a:r>
              <a:rPr lang="en-US" altLang="en-US"/>
              <a:t>I’ll collect it and answer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 dirty="0" smtClean="0"/>
              <a:t>Important Stuff</a:t>
            </a:r>
            <a:endParaRPr lang="en-US" alt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81200"/>
            <a:ext cx="8110537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My main requirement is that you learn the material by week 12 (finals week)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My student &amp; teaching</a:t>
            </a:r>
            <a:r>
              <a:rPr lang="en-US" altLang="en-US" sz="2800" dirty="0" smtClean="0">
                <a:sym typeface="Wingdings" panose="05000000000000000000" pitchFamily="2" charset="2"/>
              </a:rPr>
              <a:t> experience</a:t>
            </a: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“Respect” policy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“Cheating” policy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My Quirks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Bad </a:t>
            </a:r>
            <a:r>
              <a:rPr lang="en-US" altLang="en-US" sz="2400" dirty="0" smtClean="0"/>
              <a:t>hearing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Treat </a:t>
            </a:r>
            <a:r>
              <a:rPr lang="en-US" altLang="en-US" sz="2400" dirty="0"/>
              <a:t>each other with </a:t>
            </a:r>
            <a:r>
              <a:rPr lang="en-US" altLang="en-US" sz="2400" dirty="0" smtClean="0"/>
              <a:t>respect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Don’t come to class if you’re sick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US" dirty="0" smtClean="0"/>
              <a:t>The Biggest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Looking for that formula to plug into in order to complete the assignment</a:t>
            </a:r>
          </a:p>
          <a:p>
            <a:pPr lvl="1"/>
            <a:r>
              <a:rPr lang="en-US" sz="2400" dirty="0" smtClean="0"/>
              <a:t>CPE 133 is a design </a:t>
            </a:r>
            <a:r>
              <a:rPr lang="en-US" sz="2400" dirty="0" smtClean="0"/>
              <a:t>course</a:t>
            </a:r>
          </a:p>
          <a:p>
            <a:pPr lvl="2"/>
            <a:r>
              <a:rPr lang="en-US" sz="2000" dirty="0" smtClean="0"/>
              <a:t>Not one correct solution to problems</a:t>
            </a:r>
            <a:endParaRPr lang="en-US" sz="2000" dirty="0" smtClean="0"/>
          </a:p>
          <a:p>
            <a:pPr lvl="1"/>
            <a:r>
              <a:rPr lang="en-US" sz="2400" dirty="0" smtClean="0"/>
              <a:t>Cal Poly is harder than HS &amp; CC</a:t>
            </a:r>
            <a:endParaRPr lang="en-US" dirty="0" smtClean="0"/>
          </a:p>
          <a:p>
            <a:r>
              <a:rPr lang="en-US" sz="2800" dirty="0" smtClean="0"/>
              <a:t>Putting off learning the course material</a:t>
            </a:r>
          </a:p>
          <a:p>
            <a:pPr lvl="1"/>
            <a:r>
              <a:rPr lang="en-US" sz="2400" dirty="0" smtClean="0"/>
              <a:t>You won’t be able to “wing it”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Not asking lots of questions</a:t>
            </a:r>
          </a:p>
          <a:p>
            <a:pPr lvl="1"/>
            <a:r>
              <a:rPr lang="en-US" sz="2400" dirty="0" smtClean="0"/>
              <a:t>It’s how the course works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89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Digital Design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905000"/>
            <a:ext cx="8489950" cy="4191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What is it? </a:t>
            </a:r>
          </a:p>
          <a:p>
            <a:pPr marL="1009650" lvl="1" indent="-384175">
              <a:lnSpc>
                <a:spcPct val="90000"/>
              </a:lnSpc>
            </a:pPr>
            <a:r>
              <a:rPr lang="en-US" altLang="en-US" sz="2000" dirty="0" smtClean="0"/>
              <a:t>Designing digital circuits to solve problems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Modern digital design </a:t>
            </a:r>
          </a:p>
          <a:p>
            <a:pPr marL="1141413" lvl="1" indent="-454025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400" dirty="0"/>
              <a:t>PC Board design</a:t>
            </a:r>
          </a:p>
          <a:p>
            <a:pPr marL="1141413" lvl="1" indent="-454025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400" dirty="0"/>
              <a:t>IC Design </a:t>
            </a:r>
          </a:p>
          <a:p>
            <a:pPr marL="1141413" lvl="1" indent="-454025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400" dirty="0"/>
              <a:t>PLD Design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02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1538" y="854572"/>
            <a:ext cx="8162925" cy="769441"/>
          </a:xfrm>
        </p:spPr>
        <p:txBody>
          <a:bodyPr/>
          <a:lstStyle/>
          <a:p>
            <a:r>
              <a:rPr lang="en-US" altLang="en-US" dirty="0" smtClean="0"/>
              <a:t>How does CPE 133 Fit it? </a:t>
            </a:r>
            <a:endParaRPr lang="en-US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1905000"/>
            <a:ext cx="8110537" cy="4648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Digital courses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CPE 133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Basic digital design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CPE 233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Computer design, assembly language programming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CPE 329 or CPE </a:t>
            </a:r>
            <a:r>
              <a:rPr lang="en-US" altLang="en-US" sz="2400" dirty="0" smtClean="0"/>
              <a:t>336 or CPE 316 or CPE 333</a:t>
            </a:r>
            <a:endParaRPr lang="en-US" altLang="en-US" sz="2400" dirty="0"/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Basic embedded systems design (MCUs)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Various Technical Electives</a:t>
            </a:r>
            <a:endParaRPr lang="en-US" altLang="en-US" sz="2400" dirty="0"/>
          </a:p>
          <a:p>
            <a:pPr lvl="2">
              <a:lnSpc>
                <a:spcPct val="80000"/>
              </a:lnSpc>
            </a:pPr>
            <a:r>
              <a:rPr lang="en-US" altLang="en-US" sz="2000" dirty="0" smtClean="0"/>
              <a:t>Lots of new cool courses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Questions: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Ask </a:t>
            </a:r>
            <a:r>
              <a:rPr lang="en-US" altLang="en-US" dirty="0"/>
              <a:t>a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53463" cy="1015663"/>
          </a:xfrm>
        </p:spPr>
        <p:txBody>
          <a:bodyPr/>
          <a:lstStyle/>
          <a:p>
            <a:pPr algn="ctr"/>
            <a:r>
              <a:rPr lang="en-US" sz="3000" dirty="0" smtClean="0"/>
              <a:t>Digital Design Foundation Modeling (DDFM)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 smtClean="0"/>
              <a:t>Digital Design:</a:t>
            </a:r>
            <a:r>
              <a:rPr lang="en-US" sz="2000" dirty="0" smtClean="0"/>
              <a:t> using digital circuits to solve problems</a:t>
            </a:r>
          </a:p>
          <a:p>
            <a:r>
              <a:rPr lang="en-US" sz="2000" u="sng" dirty="0" smtClean="0"/>
              <a:t>Digital Circuit</a:t>
            </a:r>
            <a:r>
              <a:rPr lang="en-US" sz="2000" dirty="0" smtClean="0"/>
              <a:t>: a set of modules that exchange information under the control of “something”</a:t>
            </a:r>
          </a:p>
          <a:p>
            <a:r>
              <a:rPr lang="en-US" sz="2000" u="sng" dirty="0" smtClean="0"/>
              <a:t>Structured Design</a:t>
            </a:r>
            <a:r>
              <a:rPr lang="en-US" sz="2000" dirty="0" smtClean="0"/>
              <a:t>: any digital circuit can be built using a set of “foundation modules”</a:t>
            </a:r>
          </a:p>
          <a:p>
            <a:r>
              <a:rPr lang="en-US" sz="2000" u="sng" dirty="0" smtClean="0"/>
              <a:t>Foundation Modules: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/>
              <a:t>Simple to understand at a high-level</a:t>
            </a:r>
          </a:p>
          <a:p>
            <a:pPr lvl="1"/>
            <a:r>
              <a:rPr lang="en-US" sz="1600" dirty="0" smtClean="0"/>
              <a:t>Categorized as either a “controlled” or “controller” circuit</a:t>
            </a:r>
          </a:p>
          <a:p>
            <a:r>
              <a:rPr lang="en-US" sz="2000" u="sng" dirty="0" smtClean="0"/>
              <a:t>Four Ways to Control a Circuit:</a:t>
            </a:r>
            <a:r>
              <a:rPr lang="en-US" sz="2000" dirty="0" smtClean="0"/>
              <a:t> 1) none, 2) internal, 3) external, and 4) circuit</a:t>
            </a:r>
          </a:p>
          <a:p>
            <a:r>
              <a:rPr lang="en-US" sz="2000" u="sng" dirty="0" smtClean="0"/>
              <a:t>Three Design Approaches:</a:t>
            </a:r>
            <a:r>
              <a:rPr lang="en-US" sz="2000" dirty="0" smtClean="0"/>
              <a:t> 1) Brute Force (BFD), 2) Iterative Modular (IMD), 3) Modular (MD)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78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1107</TotalTime>
  <Words>1078</Words>
  <Application>Microsoft Office PowerPoint</Application>
  <PresentationFormat>On-screen Show (4:3)</PresentationFormat>
  <Paragraphs>228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Bold Stripes</vt:lpstr>
      <vt:lpstr>CPE 133: Digital Design</vt:lpstr>
      <vt:lpstr>CPE 133 Spring 2018 Grades  (two sections)</vt:lpstr>
      <vt:lpstr>A Question</vt:lpstr>
      <vt:lpstr>Important Stuff</vt:lpstr>
      <vt:lpstr>The Biggest Problems</vt:lpstr>
      <vt:lpstr>Digital Design </vt:lpstr>
      <vt:lpstr>How does CPE 133 Fit it? </vt:lpstr>
      <vt:lpstr>Questions:</vt:lpstr>
      <vt:lpstr>Digital Design Foundation Modeling (DDFM)</vt:lpstr>
      <vt:lpstr>The Big Digital Design Picture</vt:lpstr>
      <vt:lpstr>Digital Design</vt:lpstr>
      <vt:lpstr>Frets vs No Frets</vt:lpstr>
      <vt:lpstr>Modern Digital Design </vt:lpstr>
      <vt:lpstr>Models: What are they?</vt:lpstr>
      <vt:lpstr>Digital Device Hierarchy</vt:lpstr>
      <vt:lpstr>Digital Design Model Types</vt:lpstr>
      <vt:lpstr>Mealy’s Laws of Digital Design</vt:lpstr>
      <vt:lpstr>Numbers</vt:lpstr>
      <vt:lpstr>Number Definitions</vt:lpstr>
      <vt:lpstr>Numbers</vt:lpstr>
      <vt:lpstr>Juxtapositional Notation</vt:lpstr>
      <vt:lpstr>Decimal &amp; Binary &amp; Hexadecimal</vt:lpstr>
      <vt:lpstr>Decimal &amp; Binary &amp; Hex</vt:lpstr>
      <vt:lpstr>Engineering Notation</vt:lpstr>
      <vt:lpstr>Engineering Notation</vt:lpstr>
      <vt:lpstr>Examples</vt:lpstr>
      <vt:lpstr>Important Binary Attributes</vt:lpstr>
    </vt:vector>
  </TitlesOfParts>
  <Company>ratner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ratner</dc:creator>
  <cp:lastModifiedBy>Bryan</cp:lastModifiedBy>
  <cp:revision>104</cp:revision>
  <dcterms:created xsi:type="dcterms:W3CDTF">2005-02-14T02:30:46Z</dcterms:created>
  <dcterms:modified xsi:type="dcterms:W3CDTF">2018-09-21T06:18:46Z</dcterms:modified>
</cp:coreProperties>
</file>