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3"/>
  </p:notesMasterIdLst>
  <p:handoutMasterIdLst>
    <p:handoutMasterId r:id="rId24"/>
  </p:handoutMasterIdLst>
  <p:sldIdLst>
    <p:sldId id="336" r:id="rId2"/>
    <p:sldId id="346" r:id="rId3"/>
    <p:sldId id="340" r:id="rId4"/>
    <p:sldId id="347" r:id="rId5"/>
    <p:sldId id="341" r:id="rId6"/>
    <p:sldId id="286" r:id="rId7"/>
    <p:sldId id="320" r:id="rId8"/>
    <p:sldId id="321" r:id="rId9"/>
    <p:sldId id="339" r:id="rId10"/>
    <p:sldId id="344" r:id="rId11"/>
    <p:sldId id="322" r:id="rId12"/>
    <p:sldId id="323" r:id="rId13"/>
    <p:sldId id="324" r:id="rId14"/>
    <p:sldId id="325" r:id="rId15"/>
    <p:sldId id="326" r:id="rId16"/>
    <p:sldId id="345" r:id="rId17"/>
    <p:sldId id="327" r:id="rId18"/>
    <p:sldId id="328" r:id="rId19"/>
    <p:sldId id="329" r:id="rId20"/>
    <p:sldId id="342" r:id="rId21"/>
    <p:sldId id="343" r:id="rId22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101" d="100"/>
          <a:sy n="101" d="100"/>
        </p:scale>
        <p:origin x="-18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defTabSz="935038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738" y="0"/>
            <a:ext cx="30559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5593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defTabSz="935038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738" y="8842375"/>
            <a:ext cx="30559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latin typeface="Times New Roman" pitchFamily="18" charset="0"/>
              </a:defRPr>
            </a:lvl1pPr>
          </a:lstStyle>
          <a:p>
            <a:fld id="{BA6712BD-A091-4AF6-A221-13CCEB9B67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385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defTabSz="935038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738" y="0"/>
            <a:ext cx="30559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0" y="4421188"/>
            <a:ext cx="5643563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5593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defTabSz="935038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738" y="8842375"/>
            <a:ext cx="30559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latin typeface="Times New Roman" pitchFamily="18" charset="0"/>
              </a:defRPr>
            </a:lvl1pPr>
          </a:lstStyle>
          <a:p>
            <a:fld id="{6CB00137-9EE3-42B4-9A64-5A423F2F81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382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9523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9523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95237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95238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95239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40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95241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95242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524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524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95245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DAB6FE-9FEF-4769-963A-80B9943E3712}" type="datetimeFigureOut">
              <a:rPr lang="en-US" altLang="en-US"/>
              <a:pPr/>
              <a:t>9/23/2018</a:t>
            </a:fld>
            <a:endParaRPr lang="en-US" altLang="en-US"/>
          </a:p>
        </p:txBody>
      </p:sp>
      <p:sp>
        <p:nvSpPr>
          <p:cNvPr id="95246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5247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6AFFD25-441C-4C41-ACFC-A46A54ECCB6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EF50AD-EF51-425C-A060-34B315BEF1D3}" type="datetimeFigureOut">
              <a:rPr lang="en-US" altLang="en-US"/>
              <a:pPr/>
              <a:t>9/23/2018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BECA86-EEA3-47E8-A2BE-DD2B99E779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77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4994D8-B9ED-4CA8-AD6A-97C01DD43762}" type="datetimeFigureOut">
              <a:rPr lang="en-US" altLang="en-US"/>
              <a:pPr/>
              <a:t>9/23/2018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65C92-34E8-48CF-9458-84398AAEF3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17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99421-9109-49BD-9FF5-E36F8464DFB0}" type="datetimeFigureOut">
              <a:rPr lang="en-US" altLang="en-US"/>
              <a:pPr/>
              <a:t>9/23/2018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72F5F-0DDC-4409-89D4-748AD31742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615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40D21C-FB0A-48E0-8126-92B33EF6931A}" type="datetimeFigureOut">
              <a:rPr lang="en-US" altLang="en-US"/>
              <a:pPr/>
              <a:t>9/23/2018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0DE2D5-EFBE-47DF-9044-AC82E728F9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26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D5D6A7-8ECC-4290-8581-8AE2839DFABD}" type="datetimeFigureOut">
              <a:rPr lang="en-US" altLang="en-US"/>
              <a:pPr/>
              <a:t>9/23/2018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8B84B-5568-43C4-815C-24ABE77AB8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68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BC4B76-EA8B-443B-8EE0-449EEE386E0B}" type="datetimeFigureOut">
              <a:rPr lang="en-US" altLang="en-US"/>
              <a:pPr/>
              <a:t>9/23/2018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93168-B885-4010-9EED-DD49E668BD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68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E3C520-9A03-4172-8059-B3999E182503}" type="datetimeFigureOut">
              <a:rPr lang="en-US" altLang="en-US"/>
              <a:pPr/>
              <a:t>9/23/2018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88E7C-58C0-4125-9E90-59A55E307C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B240CA-7C90-41B8-97A6-043802B77248}" type="datetimeFigureOut">
              <a:rPr lang="en-US" altLang="en-US"/>
              <a:pPr/>
              <a:t>9/23/2018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9F65C-28CF-4B85-8434-22889AF56D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95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B69F8D-AE06-46E9-B3E1-54781C1DAAD3}" type="datetimeFigureOut">
              <a:rPr lang="en-US" altLang="en-US"/>
              <a:pPr/>
              <a:t>9/23/2018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03B15B-B8B6-49A3-9030-31AC833B72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76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FDA783-8129-4273-AE5B-9D6AFA74E929}" type="datetimeFigureOut">
              <a:rPr lang="en-US" altLang="en-US"/>
              <a:pPr/>
              <a:t>9/23/2018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2104DD-EFC7-48C7-B7E7-5A0BCEDD59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36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10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942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94212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94213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94214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421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421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421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fld id="{25FABCFD-C074-439E-8C21-525A3A04220B}" type="datetimeFigureOut">
              <a:rPr lang="en-US" altLang="en-US"/>
              <a:pPr/>
              <a:t>9/23/2018</a:t>
            </a:fld>
            <a:endParaRPr lang="en-US" altLang="en-US"/>
          </a:p>
        </p:txBody>
      </p:sp>
      <p:sp>
        <p:nvSpPr>
          <p:cNvPr id="9421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9421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9ABF60B6-785C-4205-A6B1-7C951F542C9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2528888"/>
            <a:ext cx="6629400" cy="823912"/>
          </a:xfrm>
        </p:spPr>
        <p:txBody>
          <a:bodyPr anchor="b">
            <a:spAutoFit/>
          </a:bodyPr>
          <a:lstStyle/>
          <a:p>
            <a:r>
              <a:rPr lang="en-US" altLang="en-US"/>
              <a:t>CPE 133</a:t>
            </a:r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828800"/>
          </a:xfrm>
        </p:spPr>
        <p:txBody>
          <a:bodyPr/>
          <a:lstStyle/>
          <a:p>
            <a:r>
              <a:rPr lang="en-US" altLang="en-US" dirty="0" smtClean="0"/>
              <a:t>Number Systems Conversions</a:t>
            </a:r>
          </a:p>
          <a:p>
            <a:r>
              <a:rPr lang="en-US" altLang="en-US" dirty="0" smtClean="0"/>
              <a:t>Useful Codes</a:t>
            </a:r>
            <a:endParaRPr lang="en-US" altLang="en-US" dirty="0"/>
          </a:p>
          <a:p>
            <a:r>
              <a:rPr lang="en-US" altLang="en-US" dirty="0" smtClean="0"/>
              <a:t>Digital </a:t>
            </a:r>
            <a:r>
              <a:rPr lang="en-US" altLang="en-US" dirty="0"/>
              <a:t>Design </a:t>
            </a:r>
            <a:r>
              <a:rPr lang="en-US" altLang="en-US" dirty="0" smtClean="0"/>
              <a:t>Problem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Define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BFD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6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</a:t>
            </a:r>
            <a:r>
              <a:rPr lang="en-US" altLang="en-US" dirty="0" smtClean="0"/>
              <a:t>2: Describe your Solution</a:t>
            </a:r>
            <a:endParaRPr lang="en-US" alt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b="1" u="sng" dirty="0"/>
              <a:t>Algebra:</a:t>
            </a:r>
            <a:r>
              <a:rPr lang="en-US" altLang="en-US" sz="2000" dirty="0"/>
              <a:t> </a:t>
            </a:r>
            <a:r>
              <a:rPr lang="en-US" altLang="en-US" sz="2000" dirty="0">
                <a:cs typeface="Times New Roman" pitchFamily="18" charset="0"/>
              </a:rPr>
              <a:t>a </a:t>
            </a:r>
            <a:r>
              <a:rPr lang="en-US" altLang="en-US" sz="2000" i="1" u="sng" dirty="0" smtClean="0">
                <a:cs typeface="Times New Roman" pitchFamily="18" charset="0"/>
              </a:rPr>
              <a:t>mathematical system</a:t>
            </a:r>
            <a:r>
              <a:rPr lang="en-US" altLang="en-US" sz="2000" i="1" dirty="0" smtClean="0">
                <a:cs typeface="Times New Roman" pitchFamily="18" charset="0"/>
              </a:rPr>
              <a:t> </a:t>
            </a:r>
            <a:r>
              <a:rPr lang="en-US" altLang="en-US" sz="2000" dirty="0" smtClean="0">
                <a:cs typeface="Times New Roman" pitchFamily="18" charset="0"/>
              </a:rPr>
              <a:t>used </a:t>
            </a:r>
            <a:r>
              <a:rPr lang="en-US" altLang="en-US" sz="2000" dirty="0">
                <a:cs typeface="Times New Roman" pitchFamily="18" charset="0"/>
              </a:rPr>
              <a:t>to generalize </a:t>
            </a:r>
            <a:r>
              <a:rPr lang="en-US" altLang="en-US" sz="2000" i="1" u="sng" dirty="0">
                <a:cs typeface="Times New Roman" pitchFamily="18" charset="0"/>
              </a:rPr>
              <a:t>arithmetic operations</a:t>
            </a:r>
            <a:r>
              <a:rPr lang="en-US" altLang="en-US" sz="2000" dirty="0">
                <a:cs typeface="Times New Roman" pitchFamily="18" charset="0"/>
              </a:rPr>
              <a:t> by using letter or symbols to stand for numbers based on rules derived from a </a:t>
            </a:r>
            <a:r>
              <a:rPr lang="en-US" altLang="en-US" sz="2000" i="1" u="sng" dirty="0">
                <a:cs typeface="Times New Roman" pitchFamily="18" charset="0"/>
              </a:rPr>
              <a:t>minimal set of basic assumptions</a:t>
            </a:r>
            <a:r>
              <a:rPr lang="en-US" altLang="en-US" sz="2000" i="1" u="sng" dirty="0"/>
              <a:t> </a:t>
            </a:r>
          </a:p>
          <a:p>
            <a:r>
              <a:rPr lang="en-US" altLang="en-US" sz="2000" b="1" u="sng" dirty="0"/>
              <a:t>Axioms:</a:t>
            </a:r>
            <a:r>
              <a:rPr lang="en-US" altLang="en-US" sz="2000" dirty="0"/>
              <a:t> a set of basic assumptions that are universally accepted as true. </a:t>
            </a:r>
          </a:p>
          <a:p>
            <a:r>
              <a:rPr lang="en-US" altLang="en-US" sz="2000" b="1" u="sng" dirty="0"/>
              <a:t>Theorems:</a:t>
            </a:r>
            <a:r>
              <a:rPr lang="en-US" altLang="en-US" sz="2000" dirty="0"/>
              <a:t> propositions that can be proved true using basic axioms </a:t>
            </a:r>
          </a:p>
          <a:p>
            <a:pPr>
              <a:buFont typeface="Wingdings" pitchFamily="2" charset="2"/>
              <a:buNone/>
            </a:pPr>
            <a:endParaRPr lang="en-US" altLang="en-US" sz="2000" dirty="0"/>
          </a:p>
          <a:p>
            <a:r>
              <a:rPr lang="en-US" altLang="en-US" sz="2000" dirty="0"/>
              <a:t>George Boole: created a two-valued algebra (Boolean Algebra)</a:t>
            </a:r>
          </a:p>
          <a:p>
            <a:pPr lvl="1"/>
            <a:r>
              <a:rPr lang="en-US" altLang="en-US" sz="2000" dirty="0"/>
              <a:t>Based on a set of operators defined over a set of elements in question. </a:t>
            </a:r>
          </a:p>
          <a:p>
            <a:pPr lvl="1"/>
            <a:r>
              <a:rPr lang="en-US" altLang="en-US" sz="2000" dirty="0"/>
              <a:t>Elements are: {0,1}</a:t>
            </a:r>
          </a:p>
          <a:p>
            <a:pPr lvl="1"/>
            <a:r>
              <a:rPr lang="en-US" altLang="en-US" sz="2000" dirty="0"/>
              <a:t>Operators are: defined by axioms</a:t>
            </a:r>
          </a:p>
          <a:p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Basic Axioms of Boolean Algebra</a:t>
            </a:r>
          </a:p>
        </p:txBody>
      </p:sp>
      <p:pic>
        <p:nvPicPr>
          <p:cNvPr id="78851" name="Picture 3" descr="basic_axio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2679700"/>
            <a:ext cx="7335837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63813" y="5715000"/>
            <a:ext cx="4552849" cy="461665"/>
          </a:xfrm>
          <a:prstGeom prst="rect">
            <a:avLst/>
          </a:prstGeom>
          <a:solidFill>
            <a:srgbClr val="FFFF00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b="1" dirty="0" smtClean="0"/>
              <a:t>operators and numbers…</a:t>
            </a:r>
            <a:endParaRPr lang="en-US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Boolean Algebra Operators</a:t>
            </a:r>
          </a:p>
        </p:txBody>
      </p:sp>
      <p:pic>
        <p:nvPicPr>
          <p:cNvPr id="79875" name="Picture 3" descr="basic_bool_operat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52800"/>
            <a:ext cx="7839075" cy="246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876" name="Picture 4" descr="basic_axiom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828800"/>
            <a:ext cx="5495925" cy="1247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28800" y="6086475"/>
            <a:ext cx="6519734" cy="461665"/>
          </a:xfrm>
          <a:prstGeom prst="rect">
            <a:avLst/>
          </a:prstGeom>
          <a:solidFill>
            <a:srgbClr val="FFFF00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b="1" dirty="0" smtClean="0"/>
              <a:t>Truth tables for basic logic functions</a:t>
            </a:r>
            <a:endParaRPr lang="en-US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Boolean Algebra Theorems</a:t>
            </a:r>
          </a:p>
        </p:txBody>
      </p:sp>
      <p:pic>
        <p:nvPicPr>
          <p:cNvPr id="80899" name="Picture 3" descr="w1_theor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728788"/>
            <a:ext cx="8572500" cy="471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 Solution Descriptions </a:t>
            </a:r>
          </a:p>
        </p:txBody>
      </p:sp>
      <p:pic>
        <p:nvPicPr>
          <p:cNvPr id="81923" name="Picture 3" descr="w1_truth_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2514600" cy="237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4" name="Picture 4" descr="w1_function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91000"/>
            <a:ext cx="8153400" cy="8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5" name="Picture 5" descr="w1_function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867400"/>
            <a:ext cx="62769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3527425" y="5181600"/>
            <a:ext cx="21875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Arial" charset="0"/>
              </a:rPr>
              <a:t>Written Description 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3603625" y="1981200"/>
            <a:ext cx="2223750" cy="646331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>
                <a:latin typeface="Arial" charset="0"/>
              </a:rPr>
              <a:t>Tabular </a:t>
            </a:r>
            <a:r>
              <a:rPr lang="en-US" altLang="en-US" sz="1800" dirty="0" smtClean="0">
                <a:latin typeface="Arial" charset="0"/>
              </a:rPr>
              <a:t>Description:</a:t>
            </a:r>
          </a:p>
          <a:p>
            <a:pPr algn="ctr"/>
            <a:r>
              <a:rPr lang="en-US" altLang="en-US" sz="1800" dirty="0" smtClean="0">
                <a:latin typeface="Arial" charset="0"/>
              </a:rPr>
              <a:t>Truth Table</a:t>
            </a:r>
            <a:endParaRPr lang="en-US" altLang="en-US" sz="1800" dirty="0">
              <a:latin typeface="Arial" charset="0"/>
            </a:endParaRP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3124200" y="6329363"/>
            <a:ext cx="3152775" cy="376237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Arial" charset="0"/>
              </a:rPr>
              <a:t>Boolean Algebra Description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Implement your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Pretend you’re really going to build this circuit…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26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Basic Boolean Operators and Gates</a:t>
            </a:r>
          </a:p>
        </p:txBody>
      </p:sp>
      <p:pic>
        <p:nvPicPr>
          <p:cNvPr id="82947" name="Picture 3" descr="basic_bool_operat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92413"/>
            <a:ext cx="7839075" cy="246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48" name="Picture 4" descr="basic_g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418138"/>
            <a:ext cx="7075488" cy="121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822325" y="1843088"/>
            <a:ext cx="6518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latin typeface="Arial" charset="0"/>
              </a:rPr>
              <a:t>Gates: Implement basic Logic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Circuit Solution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Create circuit by using gates to represent logic operations</a:t>
            </a:r>
          </a:p>
        </p:txBody>
      </p:sp>
      <p:pic>
        <p:nvPicPr>
          <p:cNvPr id="83972" name="Picture 4" descr="ckt_problem_sol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4297363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5" descr="w1_function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0"/>
            <a:ext cx="62769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3048000" y="3200400"/>
            <a:ext cx="31527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Arial" charset="0"/>
              </a:rPr>
              <a:t>Boolean Algebra Description 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4267200" y="5943600"/>
            <a:ext cx="27336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Arial" charset="0"/>
              </a:rPr>
              <a:t>Circuit Model of Solution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Four </a:t>
            </a:r>
            <a:r>
              <a:rPr lang="en-US" altLang="en-US" sz="3600" dirty="0" smtClean="0"/>
              <a:t>Equivalent Solution </a:t>
            </a:r>
            <a:r>
              <a:rPr lang="en-US" altLang="en-US" sz="3600" dirty="0"/>
              <a:t>Descriptions </a:t>
            </a:r>
          </a:p>
        </p:txBody>
      </p:sp>
      <p:pic>
        <p:nvPicPr>
          <p:cNvPr id="84995" name="Picture 3" descr="w1_truth_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2057400" cy="193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96" name="Picture 4" descr="w1_function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91000"/>
            <a:ext cx="8153400" cy="83661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97" name="Picture 5" descr="w1_function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867400"/>
            <a:ext cx="62769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3527425" y="5181600"/>
            <a:ext cx="21875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Arial" charset="0"/>
              </a:rPr>
              <a:t>Written Description 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609600" y="3657600"/>
            <a:ext cx="2238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Arial" charset="0"/>
              </a:rPr>
              <a:t>Tabular Description 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3124200" y="6329363"/>
            <a:ext cx="3152775" cy="376237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Arial" charset="0"/>
              </a:rPr>
              <a:t>Boolean Algebra Description </a:t>
            </a:r>
          </a:p>
        </p:txBody>
      </p:sp>
      <p:pic>
        <p:nvPicPr>
          <p:cNvPr id="85001" name="Picture 9" descr="ckt_problem_sol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76400"/>
            <a:ext cx="289560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4724400" y="3505200"/>
            <a:ext cx="2111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Arial" charset="0"/>
              </a:rPr>
              <a:t>Circuit Description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Friday: the first lab</a:t>
            </a:r>
          </a:p>
          <a:p>
            <a:pPr lvl="1"/>
            <a:r>
              <a:rPr lang="en-US" dirty="0" smtClean="0"/>
              <a:t>Laptop users: </a:t>
            </a:r>
          </a:p>
          <a:p>
            <a:pPr lvl="1"/>
            <a:r>
              <a:rPr lang="en-US" dirty="0" smtClean="0"/>
              <a:t>download Xilinx Vivado 18.2</a:t>
            </a:r>
            <a:r>
              <a:rPr lang="en-US" dirty="0"/>
              <a:t> </a:t>
            </a:r>
            <a:r>
              <a:rPr lang="en-US" dirty="0" err="1" smtClean="0"/>
              <a:t>WebPack</a:t>
            </a:r>
            <a:endParaRPr lang="en-US" dirty="0" smtClean="0"/>
          </a:p>
          <a:p>
            <a:pPr lvl="1"/>
            <a:r>
              <a:rPr lang="en-US" dirty="0" smtClean="0"/>
              <a:t>Not enough benches for everyone</a:t>
            </a:r>
          </a:p>
          <a:p>
            <a:r>
              <a:rPr lang="en-US" dirty="0" smtClean="0"/>
              <a:t>The course in general </a:t>
            </a:r>
          </a:p>
          <a:p>
            <a:pPr lvl="1"/>
            <a:r>
              <a:rPr lang="en-US" dirty="0" smtClean="0"/>
              <a:t>Starts slow picks up when labs start</a:t>
            </a:r>
          </a:p>
          <a:p>
            <a:pPr lvl="1"/>
            <a:r>
              <a:rPr lang="en-US" dirty="0" smtClean="0"/>
              <a:t>When labs start, you’re learning digital design and Verilog simultaneously </a:t>
            </a:r>
          </a:p>
          <a:p>
            <a:r>
              <a:rPr lang="en-US" b="1" i="1" dirty="0" smtClean="0"/>
              <a:t>Don’t let the initial slow pace fool you</a:t>
            </a:r>
          </a:p>
          <a:p>
            <a:endParaRPr lang="en-US" dirty="0" smtClean="0"/>
          </a:p>
          <a:p>
            <a:pPr lvl="1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88907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Design a circuit whose 3-bit output is two greater than the 3</a:t>
            </a:r>
            <a:r>
              <a:rPr lang="en-US" dirty="0" smtClean="0"/>
              <a:t>-bit </a:t>
            </a:r>
            <a:r>
              <a:rPr lang="en-US" dirty="0"/>
              <a:t>input. </a:t>
            </a:r>
            <a:r>
              <a:rPr lang="en-US" dirty="0" smtClean="0"/>
              <a:t>Outputs that exceed the 3-bit range should be set to zero. </a:t>
            </a:r>
          </a:p>
          <a:p>
            <a:pPr lvl="1"/>
            <a:r>
              <a:rPr lang="en-US" dirty="0" smtClean="0"/>
              <a:t>Provide Boolean equations describing output</a:t>
            </a:r>
          </a:p>
          <a:p>
            <a:pPr lvl="1"/>
            <a:r>
              <a:rPr lang="en-US" dirty="0" smtClean="0"/>
              <a:t>Provide circuit diagram using AND gates, OR gates, and inverters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7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Boolean equation describing the following circuit.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965767"/>
            <a:ext cx="4876800" cy="183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Systems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radix to decimal</a:t>
            </a:r>
          </a:p>
          <a:p>
            <a:pPr lvl="1"/>
            <a:r>
              <a:rPr lang="en-US" dirty="0" smtClean="0"/>
              <a:t>1011.11</a:t>
            </a:r>
            <a:r>
              <a:rPr lang="en-US" baseline="-25000" dirty="0" smtClean="0"/>
              <a:t>2</a:t>
            </a:r>
            <a:r>
              <a:rPr lang="en-US" dirty="0" smtClean="0"/>
              <a:t> to decimal</a:t>
            </a:r>
          </a:p>
          <a:p>
            <a:pPr lvl="1"/>
            <a:r>
              <a:rPr lang="en-US" dirty="0" smtClean="0"/>
              <a:t>4AF.2D</a:t>
            </a:r>
            <a:r>
              <a:rPr lang="en-US" baseline="-25000" dirty="0" smtClean="0"/>
              <a:t>16</a:t>
            </a:r>
            <a:r>
              <a:rPr lang="en-US" dirty="0" smtClean="0"/>
              <a:t> to decimal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Binary ↔ Hexadecimal</a:t>
            </a:r>
          </a:p>
          <a:p>
            <a:pPr lvl="1"/>
            <a:r>
              <a:rPr lang="en-US" dirty="0" smtClean="0"/>
              <a:t>11000101001.11001</a:t>
            </a:r>
            <a:r>
              <a:rPr lang="en-US" baseline="-25000" dirty="0" smtClean="0"/>
              <a:t>2</a:t>
            </a:r>
            <a:r>
              <a:rPr lang="en-US" dirty="0" smtClean="0"/>
              <a:t> to hexadecimal</a:t>
            </a:r>
          </a:p>
          <a:p>
            <a:pPr lvl="1"/>
            <a:r>
              <a:rPr lang="en-US" dirty="0" smtClean="0"/>
              <a:t>3AF8.2D</a:t>
            </a:r>
            <a:r>
              <a:rPr lang="en-US" baseline="-25000" dirty="0" smtClean="0"/>
              <a:t>16</a:t>
            </a:r>
            <a:r>
              <a:rPr lang="en-US" dirty="0" smtClean="0"/>
              <a:t> to binary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“Binary” Multiplication &amp; Division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 23A.47</a:t>
            </a:r>
            <a:r>
              <a:rPr lang="en-US" baseline="-25000" dirty="0" smtClean="0"/>
              <a:t>16</a:t>
            </a:r>
            <a:r>
              <a:rPr lang="en-US" dirty="0" smtClean="0"/>
              <a:t> by 256</a:t>
            </a:r>
          </a:p>
          <a:p>
            <a:endParaRPr lang="en-US" dirty="0" smtClean="0"/>
          </a:p>
          <a:p>
            <a:r>
              <a:rPr lang="en-US" dirty="0" smtClean="0"/>
              <a:t>Divide DEAD.BEEF</a:t>
            </a:r>
            <a:r>
              <a:rPr lang="en-US" baseline="-25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16</a:t>
            </a:r>
          </a:p>
          <a:p>
            <a:endParaRPr lang="en-US" dirty="0" smtClean="0"/>
          </a:p>
          <a:p>
            <a:r>
              <a:rPr lang="en-US" dirty="0"/>
              <a:t>Multiply </a:t>
            </a:r>
            <a:r>
              <a:rPr lang="en-US" dirty="0" smtClean="0"/>
              <a:t>10011101.11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32</a:t>
            </a:r>
          </a:p>
          <a:p>
            <a:endParaRPr lang="en-US" dirty="0"/>
          </a:p>
          <a:p>
            <a:r>
              <a:rPr lang="en-US" dirty="0"/>
              <a:t>Divide </a:t>
            </a:r>
            <a:r>
              <a:rPr lang="en-US" dirty="0" smtClean="0"/>
              <a:t>100011.1101</a:t>
            </a:r>
            <a:r>
              <a:rPr lang="en-US" baseline="-25000" dirty="0" smtClean="0"/>
              <a:t>2</a:t>
            </a:r>
            <a:r>
              <a:rPr lang="en-US" dirty="0" smtClean="0"/>
              <a:t> by 16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Binary Coded Decimal (BCD)</a:t>
            </a:r>
          </a:p>
          <a:p>
            <a:pPr lvl="1"/>
            <a:r>
              <a:rPr lang="en-US" sz="2400" dirty="0" smtClean="0"/>
              <a:t>367 to BCD</a:t>
            </a:r>
          </a:p>
          <a:p>
            <a:pPr lvl="1"/>
            <a:r>
              <a:rPr lang="en-US" sz="2400" dirty="0" smtClean="0"/>
              <a:t>001101101001</a:t>
            </a:r>
            <a:r>
              <a:rPr lang="en-US" sz="2400" baseline="-25000" dirty="0" smtClean="0"/>
              <a:t>BCD</a:t>
            </a:r>
            <a:r>
              <a:rPr lang="en-US" sz="2400" dirty="0" smtClean="0"/>
              <a:t> to decimal</a:t>
            </a:r>
          </a:p>
          <a:p>
            <a:r>
              <a:rPr lang="en-US" u="sng" dirty="0" smtClean="0"/>
              <a:t>One-hot codes</a:t>
            </a:r>
          </a:p>
          <a:p>
            <a:pPr lvl="1"/>
            <a:r>
              <a:rPr lang="en-US" sz="2400" dirty="0" smtClean="0"/>
              <a:t>Number of bits = number of codewords</a:t>
            </a:r>
          </a:p>
          <a:p>
            <a:pPr lvl="1"/>
            <a:r>
              <a:rPr lang="en-US" sz="2400" dirty="0" smtClean="0"/>
              <a:t>Only one bit set in each codeword</a:t>
            </a:r>
          </a:p>
          <a:p>
            <a:r>
              <a:rPr lang="en-US" u="sng" dirty="0" smtClean="0"/>
              <a:t>Unit Distance Codes</a:t>
            </a:r>
          </a:p>
          <a:p>
            <a:pPr lvl="1"/>
            <a:r>
              <a:rPr lang="en-US" sz="2400" dirty="0" smtClean="0"/>
              <a:t>Distance: quantity of bits you need to change to go from one codeword to another codeword</a:t>
            </a:r>
          </a:p>
          <a:p>
            <a:pPr lvl="1"/>
            <a:r>
              <a:rPr lang="en-US" sz="2400" dirty="0" smtClean="0"/>
              <a:t>Often referred to as “gray codes”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483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688975"/>
            <a:ext cx="7772400" cy="731838"/>
          </a:xfrm>
        </p:spPr>
        <p:txBody>
          <a:bodyPr anchor="b">
            <a:spAutoFit/>
          </a:bodyPr>
          <a:lstStyle/>
          <a:p>
            <a:r>
              <a:rPr lang="en-US" altLang="en-US"/>
              <a:t>Digital Design and Modeling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752600"/>
            <a:ext cx="8110538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 dirty="0"/>
              <a:t>Digital design two main qualities:  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Modular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Hierarchical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2200" dirty="0"/>
          </a:p>
          <a:p>
            <a:pPr>
              <a:lnSpc>
                <a:spcPct val="80000"/>
              </a:lnSpc>
            </a:pPr>
            <a:r>
              <a:rPr lang="en-US" altLang="en-US" sz="2200" b="1" dirty="0"/>
              <a:t>Definition 1:</a:t>
            </a:r>
            <a:r>
              <a:rPr lang="en-US" altLang="en-US" sz="2200" dirty="0"/>
              <a:t> A representation of something</a:t>
            </a:r>
          </a:p>
          <a:p>
            <a:pPr>
              <a:lnSpc>
                <a:spcPct val="80000"/>
              </a:lnSpc>
            </a:pPr>
            <a:r>
              <a:rPr lang="en-US" altLang="en-US" sz="2200" b="1" dirty="0"/>
              <a:t>Definition 2:</a:t>
            </a:r>
            <a:r>
              <a:rPr lang="en-US" altLang="en-US" sz="2200" dirty="0"/>
              <a:t> A description of something in terms that highlights the relevant information while hiding the less useful information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200" dirty="0"/>
          </a:p>
          <a:p>
            <a:pPr>
              <a:lnSpc>
                <a:spcPct val="80000"/>
              </a:lnSpc>
            </a:pPr>
            <a:r>
              <a:rPr lang="en-US" altLang="en-US" sz="2200" b="1" dirty="0"/>
              <a:t>Purpose:</a:t>
            </a:r>
            <a:r>
              <a:rPr lang="en-US" altLang="en-US" sz="2200" dirty="0"/>
              <a:t> transfers information to the entity reading the model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200" dirty="0"/>
          </a:p>
          <a:p>
            <a:pPr>
              <a:lnSpc>
                <a:spcPct val="80000"/>
              </a:lnSpc>
            </a:pPr>
            <a:r>
              <a:rPr lang="en-US" altLang="en-US" sz="2200" b="1" dirty="0"/>
              <a:t>Comments:</a:t>
            </a:r>
            <a:r>
              <a:rPr lang="en-US" altLang="en-US" sz="22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/>
              <a:t>No </a:t>
            </a:r>
            <a:r>
              <a:rPr lang="en-US" altLang="en-US" sz="2200" dirty="0"/>
              <a:t>absolutely “correct” model</a:t>
            </a:r>
          </a:p>
          <a:p>
            <a:pPr lvl="1">
              <a:lnSpc>
                <a:spcPct val="80000"/>
              </a:lnSpc>
            </a:pPr>
            <a:endParaRPr lang="en-US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Digital Design Description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7772400" cy="48768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dirty="0"/>
              <a:t>An approach to digital design:</a:t>
            </a:r>
          </a:p>
          <a:p>
            <a:pPr marL="952500" lvl="1" indent="-495300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AutoNum type="arabicPeriod"/>
            </a:pPr>
            <a:r>
              <a:rPr lang="en-US" altLang="zh-CN" sz="2400" b="1" u="sng" dirty="0">
                <a:ea typeface="宋体" charset="-122"/>
              </a:rPr>
              <a:t>Define</a:t>
            </a:r>
            <a:r>
              <a:rPr lang="en-US" altLang="zh-CN" sz="2400" b="1" dirty="0">
                <a:ea typeface="宋体" charset="-122"/>
              </a:rPr>
              <a:t> the problem:</a:t>
            </a:r>
            <a:r>
              <a:rPr lang="en-US" altLang="zh-CN" sz="2400" dirty="0">
                <a:ea typeface="宋体" charset="-122"/>
              </a:rPr>
              <a:t> understand the starting point and requirements</a:t>
            </a:r>
            <a:endParaRPr lang="en-US" altLang="zh-CN" sz="2400" b="1" dirty="0">
              <a:ea typeface="宋体" charset="-122"/>
            </a:endParaRPr>
          </a:p>
          <a:p>
            <a:pPr marL="952500" lvl="1" indent="-495300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AutoNum type="arabicPeriod"/>
            </a:pPr>
            <a:r>
              <a:rPr lang="en-US" altLang="zh-CN" sz="2400" b="1" u="sng" dirty="0">
                <a:ea typeface="宋体" charset="-122"/>
              </a:rPr>
              <a:t>Describe</a:t>
            </a:r>
            <a:r>
              <a:rPr lang="en-US" altLang="zh-CN" sz="2400" b="1" dirty="0">
                <a:ea typeface="宋体" charset="-122"/>
              </a:rPr>
              <a:t> your solution to the problem: </a:t>
            </a:r>
            <a:r>
              <a:rPr lang="en-US" altLang="zh-CN" sz="2400" dirty="0">
                <a:ea typeface="宋体" charset="-122"/>
              </a:rPr>
              <a:t>propose your path to the solution</a:t>
            </a:r>
            <a:endParaRPr lang="en-US" altLang="zh-CN" sz="2400" b="1" dirty="0">
              <a:ea typeface="宋体" charset="-122"/>
            </a:endParaRPr>
          </a:p>
          <a:p>
            <a:pPr marL="952500" lvl="1" indent="-495300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AutoNum type="arabicPeriod"/>
            </a:pPr>
            <a:r>
              <a:rPr lang="en-US" altLang="zh-CN" sz="2400" b="1" u="sng" dirty="0">
                <a:ea typeface="宋体" charset="-122"/>
              </a:rPr>
              <a:t>Implement</a:t>
            </a:r>
            <a:r>
              <a:rPr lang="en-US" altLang="zh-CN" sz="2400" b="1" dirty="0">
                <a:ea typeface="宋体" charset="-122"/>
              </a:rPr>
              <a:t> your solution to the problem: </a:t>
            </a:r>
            <a:r>
              <a:rPr lang="en-US" altLang="zh-CN" sz="2400" dirty="0">
                <a:ea typeface="宋体" charset="-122"/>
              </a:rPr>
              <a:t>embodiment of the solution</a:t>
            </a:r>
            <a:r>
              <a:rPr lang="en-US" altLang="zh-CN" sz="2000" dirty="0">
                <a:ea typeface="宋体" charset="-122"/>
              </a:rPr>
              <a:t> </a:t>
            </a:r>
          </a:p>
          <a:p>
            <a:pPr marL="952500" lvl="1" indent="-495300"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>
              <a:ea typeface="宋体" charset="-122"/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Main Design approaches:</a:t>
            </a:r>
          </a:p>
          <a:p>
            <a:pPr marL="952500" lvl="1" indent="-495300">
              <a:lnSpc>
                <a:spcPct val="90000"/>
              </a:lnSpc>
              <a:buClr>
                <a:schemeClr val="accent6"/>
              </a:buClr>
              <a:buFont typeface="Wingdings" pitchFamily="2" charset="2"/>
              <a:buAutoNum type="arabicPeriod"/>
            </a:pPr>
            <a:r>
              <a:rPr lang="en-US" altLang="en-US" sz="2400" dirty="0"/>
              <a:t>BFD – brute force design (iterative design)</a:t>
            </a:r>
          </a:p>
          <a:p>
            <a:pPr marL="952500" lvl="1" indent="-495300">
              <a:lnSpc>
                <a:spcPct val="90000"/>
              </a:lnSpc>
              <a:buClr>
                <a:schemeClr val="accent6"/>
              </a:buClr>
              <a:buFont typeface="Wingdings" pitchFamily="2" charset="2"/>
              <a:buAutoNum type="arabicPeriod"/>
            </a:pPr>
            <a:r>
              <a:rPr lang="en-US" altLang="en-US" sz="2400" dirty="0"/>
              <a:t>IMD – iterative modular design</a:t>
            </a:r>
          </a:p>
          <a:p>
            <a:pPr marL="952500" lvl="1" indent="-495300">
              <a:lnSpc>
                <a:spcPct val="90000"/>
              </a:lnSpc>
              <a:buClr>
                <a:schemeClr val="accent6"/>
              </a:buClr>
              <a:buFont typeface="Wingdings" pitchFamily="2" charset="2"/>
              <a:buAutoNum type="arabicPeriod"/>
            </a:pPr>
            <a:r>
              <a:rPr lang="en-US" altLang="en-US" sz="2400" dirty="0"/>
              <a:t>MD – modular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Digital Design Description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251325"/>
            <a:ext cx="8110538" cy="1539875"/>
          </a:xfrm>
        </p:spPr>
        <p:txBody>
          <a:bodyPr/>
          <a:lstStyle/>
          <a:p>
            <a:pPr marL="533400" indent="-533400"/>
            <a:r>
              <a:rPr lang="en-US" altLang="en-US" sz="1800" dirty="0"/>
              <a:t>A typical design approach:</a:t>
            </a:r>
          </a:p>
          <a:p>
            <a:pPr marL="952500" lvl="1" indent="-495300"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US" altLang="zh-CN" sz="1800" b="1" dirty="0">
                <a:ea typeface="宋体" charset="-122"/>
              </a:rPr>
              <a:t>Define the problem:</a:t>
            </a:r>
            <a:r>
              <a:rPr lang="en-US" altLang="zh-CN" sz="1800" dirty="0">
                <a:ea typeface="宋体" charset="-122"/>
              </a:rPr>
              <a:t> understand the starting point and requirements</a:t>
            </a:r>
            <a:endParaRPr lang="en-US" altLang="zh-CN" sz="1800" b="1" dirty="0">
              <a:ea typeface="宋体" charset="-122"/>
            </a:endParaRPr>
          </a:p>
          <a:p>
            <a:pPr marL="952500" lvl="1" indent="-495300"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US" altLang="zh-CN" sz="1800" b="1" dirty="0">
                <a:ea typeface="宋体" charset="-122"/>
              </a:rPr>
              <a:t>Describe your solution to the problem: </a:t>
            </a:r>
            <a:r>
              <a:rPr lang="en-US" altLang="zh-CN" sz="1800" dirty="0">
                <a:ea typeface="宋体" charset="-122"/>
              </a:rPr>
              <a:t>propose a path to the solution</a:t>
            </a:r>
            <a:endParaRPr lang="en-US" altLang="zh-CN" sz="1800" b="1" dirty="0">
              <a:ea typeface="宋体" charset="-122"/>
            </a:endParaRPr>
          </a:p>
          <a:p>
            <a:pPr marL="952500" lvl="1" indent="-495300"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US" altLang="zh-CN" sz="1800" b="1" dirty="0">
                <a:ea typeface="宋体" charset="-122"/>
              </a:rPr>
              <a:t>Implement your solution to the problem: </a:t>
            </a:r>
            <a:r>
              <a:rPr lang="en-US" altLang="zh-CN" sz="1800" dirty="0">
                <a:ea typeface="宋体" charset="-122"/>
              </a:rPr>
              <a:t>embodiment of the solution </a:t>
            </a:r>
            <a:endParaRPr lang="en-US" altLang="en-US" sz="1800" dirty="0"/>
          </a:p>
          <a:p>
            <a:pPr marL="533400" indent="-533400">
              <a:buFont typeface="Wingdings" pitchFamily="2" charset="2"/>
              <a:buNone/>
            </a:pPr>
            <a:endParaRPr lang="en-US" altLang="en-US" sz="1800" dirty="0"/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898525" y="1860550"/>
            <a:ext cx="771207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Arial" charset="0"/>
                <a:ea typeface="宋体" charset="-122"/>
              </a:rPr>
              <a:t>Example: Problem Statement -</a:t>
            </a:r>
            <a:r>
              <a:rPr lang="en-US" altLang="zh-CN" sz="2800" dirty="0">
                <a:latin typeface="Arial" charset="0"/>
                <a:ea typeface="宋体" charset="-122"/>
              </a:rPr>
              <a:t> Design a digital circuit where the output of the circuit indicates when the 3-bit binary number on the input is greater than </a:t>
            </a:r>
            <a:r>
              <a:rPr lang="en-US" altLang="zh-CN" sz="2800" dirty="0" smtClean="0">
                <a:latin typeface="Arial" charset="0"/>
                <a:ea typeface="宋体" charset="-122"/>
              </a:rPr>
              <a:t>four. State how your circuit is controlled. </a:t>
            </a:r>
            <a:endParaRPr lang="en-US" altLang="en-US" sz="1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Steps in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high-level interface: draw a high-level black box diagram (BBD)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ox has name</a:t>
            </a:r>
          </a:p>
          <a:p>
            <a:pPr lvl="1"/>
            <a:r>
              <a:rPr lang="en-US" dirty="0" smtClean="0"/>
              <a:t>inputs and outputs clearly marked </a:t>
            </a:r>
          </a:p>
          <a:p>
            <a:pPr lvl="1"/>
            <a:r>
              <a:rPr lang="en-US" dirty="0" smtClean="0"/>
              <a:t>annotations clarify the diagram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Design on design approach </a:t>
            </a:r>
          </a:p>
          <a:p>
            <a:pPr lvl="1"/>
            <a:r>
              <a:rPr lang="en-US" dirty="0" smtClean="0"/>
              <a:t>brute force design (BFD)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</TotalTime>
  <Words>660</Words>
  <Application>Microsoft Office PowerPoint</Application>
  <PresentationFormat>On-screen Show (4:3)</PresentationFormat>
  <Paragraphs>115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Layers</vt:lpstr>
      <vt:lpstr>CPE 133</vt:lpstr>
      <vt:lpstr>Important Information</vt:lpstr>
      <vt:lpstr>Number Systems Conversions</vt:lpstr>
      <vt:lpstr>“Binary” Multiplication &amp; Division</vt:lpstr>
      <vt:lpstr>Useful Codes</vt:lpstr>
      <vt:lpstr>Digital Design and Modeling</vt:lpstr>
      <vt:lpstr>Digital Design Description</vt:lpstr>
      <vt:lpstr>Digital Design Description</vt:lpstr>
      <vt:lpstr>The First Steps in Solution</vt:lpstr>
      <vt:lpstr>Step 1: Define the Problem</vt:lpstr>
      <vt:lpstr>Step 2: Describe your Solution</vt:lpstr>
      <vt:lpstr>Basic Axioms of Boolean Algebra</vt:lpstr>
      <vt:lpstr>Basic Boolean Algebra Operators</vt:lpstr>
      <vt:lpstr>Boolean Algebra Theorems</vt:lpstr>
      <vt:lpstr>Three Solution Descriptions </vt:lpstr>
      <vt:lpstr>Step 3: Implement your Solution</vt:lpstr>
      <vt:lpstr>Basic Boolean Operators and Gates</vt:lpstr>
      <vt:lpstr>The Circuit Solution</vt:lpstr>
      <vt:lpstr>Four Equivalent Solution Descriptions </vt:lpstr>
      <vt:lpstr>Example Problem</vt:lpstr>
      <vt:lpstr>Example Problem</vt:lpstr>
    </vt:vector>
  </TitlesOfParts>
  <Company>ratner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ratner</dc:creator>
  <cp:lastModifiedBy>Bryan</cp:lastModifiedBy>
  <cp:revision>92</cp:revision>
  <dcterms:created xsi:type="dcterms:W3CDTF">2005-02-14T02:30:46Z</dcterms:created>
  <dcterms:modified xsi:type="dcterms:W3CDTF">2018-09-24T03:27:45Z</dcterms:modified>
</cp:coreProperties>
</file>