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9"/>
  </p:notesMasterIdLst>
  <p:handoutMasterIdLst>
    <p:handoutMasterId r:id="rId20"/>
  </p:handoutMasterIdLst>
  <p:sldIdLst>
    <p:sldId id="336" r:id="rId2"/>
    <p:sldId id="340" r:id="rId3"/>
    <p:sldId id="355" r:id="rId4"/>
    <p:sldId id="320" r:id="rId5"/>
    <p:sldId id="321" r:id="rId6"/>
    <p:sldId id="329" r:id="rId7"/>
    <p:sldId id="352" r:id="rId8"/>
    <p:sldId id="354" r:id="rId9"/>
    <p:sldId id="344" r:id="rId10"/>
    <p:sldId id="345" r:id="rId11"/>
    <p:sldId id="346" r:id="rId12"/>
    <p:sldId id="347" r:id="rId13"/>
    <p:sldId id="348" r:id="rId14"/>
    <p:sldId id="350" r:id="rId15"/>
    <p:sldId id="349" r:id="rId16"/>
    <p:sldId id="351" r:id="rId17"/>
    <p:sldId id="353" r:id="rId18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1" d="100"/>
          <a:sy n="101" d="100"/>
        </p:scale>
        <p:origin x="-1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fld id="{BA6712BD-A091-4AF6-A221-13CCEB9B67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385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imes New Roman" pitchFamily="18" charset="0"/>
              </a:defRPr>
            </a:lvl1pPr>
          </a:lstStyle>
          <a:p>
            <a:fld id="{6CB00137-9EE3-42B4-9A64-5A423F2F81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382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952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9523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95237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5238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0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95241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5242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524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524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5245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DAB6FE-9FEF-4769-963A-80B9943E3712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9524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524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AFFD25-441C-4C41-ACFC-A46A54ECCB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F50AD-EF51-425C-A060-34B315BEF1D3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ECA86-EEA3-47E8-A2BE-DD2B99E77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77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4994D8-B9ED-4CA8-AD6A-97C01DD43762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65C92-34E8-48CF-9458-84398AAEF3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7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99421-9109-49BD-9FF5-E36F8464DFB0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72F5F-0DDC-4409-89D4-748AD3174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1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40D21C-FB0A-48E0-8126-92B33EF6931A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DE2D5-EFBE-47DF-9044-AC82E728F9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26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D5D6A7-8ECC-4290-8581-8AE2839DFABD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8B84B-5568-43C4-815C-24ABE77AB8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BC4B76-EA8B-443B-8EE0-449EEE386E0B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93168-B885-4010-9EED-DD49E668BD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6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E3C520-9A03-4172-8059-B3999E182503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88E7C-58C0-4125-9E90-59A55E307C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B240CA-7C90-41B8-97A6-043802B77248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9F65C-28CF-4B85-8434-22889AF56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9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B69F8D-AE06-46E9-B3E1-54781C1DAAD3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3B15B-B8B6-49A3-9030-31AC833B72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76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DA783-8129-4273-AE5B-9D6AFA74E929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104DD-EFC7-48C7-B7E7-5A0BCEDD59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36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942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grpSp>
          <p:nvGrpSpPr>
            <p:cNvPr id="94212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4213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>
                  <a:latin typeface="Times New Roman" pitchFamily="18" charset="0"/>
                </a:endParaRPr>
              </a:p>
            </p:txBody>
          </p:sp>
          <p:sp>
            <p:nvSpPr>
              <p:cNvPr id="94214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42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42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42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fld id="{25FABCFD-C074-439E-8C21-525A3A04220B}" type="datetimeFigureOut">
              <a:rPr lang="en-US" altLang="en-US"/>
              <a:pPr/>
              <a:t>9/26/2018</a:t>
            </a:fld>
            <a:endParaRPr lang="en-US" altLang="en-US"/>
          </a:p>
        </p:txBody>
      </p:sp>
      <p:sp>
        <p:nvSpPr>
          <p:cNvPr id="94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ABF60B6-785C-4205-A6B1-7C951F542C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528888"/>
            <a:ext cx="6629400" cy="823912"/>
          </a:xfrm>
        </p:spPr>
        <p:txBody>
          <a:bodyPr anchor="b">
            <a:spAutoFit/>
          </a:bodyPr>
          <a:lstStyle/>
          <a:p>
            <a:r>
              <a:rPr lang="en-US" altLang="en-US"/>
              <a:t>CPE 133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828800"/>
          </a:xfrm>
        </p:spPr>
        <p:txBody>
          <a:bodyPr/>
          <a:lstStyle/>
          <a:p>
            <a:r>
              <a:rPr lang="en-US" altLang="en-US" dirty="0" smtClean="0"/>
              <a:t>Review</a:t>
            </a:r>
            <a:endParaRPr lang="en-US" altLang="en-US" dirty="0"/>
          </a:p>
          <a:p>
            <a:r>
              <a:rPr lang="en-US" altLang="en-US" dirty="0" smtClean="0"/>
              <a:t>Timing Diagrams</a:t>
            </a:r>
          </a:p>
          <a:p>
            <a:r>
              <a:rPr lang="en-US" altLang="en-US" dirty="0" smtClean="0"/>
              <a:t>Example Problems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Diagram Flavors</a:t>
            </a:r>
          </a:p>
        </p:txBody>
      </p:sp>
      <p:pic>
        <p:nvPicPr>
          <p:cNvPr id="164868" name="Picture 4" descr="td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711517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Diagram Examples</a:t>
            </a:r>
          </a:p>
        </p:txBody>
      </p:sp>
      <p:pic>
        <p:nvPicPr>
          <p:cNvPr id="165892" name="Picture 4" descr="td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44196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893" name="Picture 5" descr="td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495300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Function </a:t>
            </a:r>
            <a:r>
              <a:rPr lang="en-US" altLang="en-US" sz="3600" dirty="0"/>
              <a:t>Specification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629400" cy="4530725"/>
          </a:xfrm>
        </p:spPr>
        <p:txBody>
          <a:bodyPr/>
          <a:lstStyle/>
          <a:p>
            <a:r>
              <a:rPr lang="en-US" altLang="en-US" dirty="0" smtClean="0"/>
              <a:t>Does </a:t>
            </a:r>
            <a:r>
              <a:rPr lang="en-US" altLang="en-US" dirty="0"/>
              <a:t>this timing diagram complete specify a function?</a:t>
            </a:r>
          </a:p>
        </p:txBody>
      </p:sp>
      <p:pic>
        <p:nvPicPr>
          <p:cNvPr id="166916" name="Picture 4" descr="td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86868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w1_truth_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2514600" cy="237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Timing Diagrams: Bundle Notation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if it makes your task clearer</a:t>
            </a:r>
          </a:p>
        </p:txBody>
      </p:sp>
      <p:pic>
        <p:nvPicPr>
          <p:cNvPr id="167940" name="Picture 4" descr="td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305800" cy="39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the following signal completely specify a Boolean function? Briefly explain why or why not</a:t>
            </a:r>
            <a:r>
              <a:rPr lang="en-US" dirty="0" smtClean="0"/>
              <a:t>. Write the associated Boolean equation if this is a function.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td_example_bundle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86868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4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the following signal completely specify a Boolean function? Briefly explain why or why not</a:t>
            </a:r>
            <a:r>
              <a:rPr lang="en-US" dirty="0" smtClean="0"/>
              <a:t>. Write the associated Boolean equation if this is a function.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d_example_bundle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87630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8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Using the following Boolean equation to complete the accompanying timing diagram. </a:t>
            </a:r>
          </a:p>
          <a:p>
            <a:endParaRPr lang="en-US" dirty="0"/>
          </a:p>
        </p:txBody>
      </p:sp>
      <p:pic>
        <p:nvPicPr>
          <p:cNvPr id="4" name="Picture 3" descr="td_prob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0"/>
            <a:ext cx="8077200" cy="2895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4600" y="2743200"/>
                <a:ext cx="3505200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𝐵𝐶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743200"/>
                <a:ext cx="3505200" cy="462434"/>
              </a:xfrm>
              <a:prstGeom prst="rect">
                <a:avLst/>
              </a:prstGeom>
              <a:blipFill rotWithShape="1">
                <a:blip r:embed="rId3"/>
                <a:stretch>
                  <a:fillRect r="-4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55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 Algebra Theorems</a:t>
            </a:r>
          </a:p>
        </p:txBody>
      </p:sp>
      <p:pic>
        <p:nvPicPr>
          <p:cNvPr id="80899" name="Picture 3" descr="w1_theor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28788"/>
            <a:ext cx="8572500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3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Review: Number Systems &amp;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Number system conversion</a:t>
            </a:r>
          </a:p>
          <a:p>
            <a:pPr lvl="1"/>
            <a:r>
              <a:rPr lang="en-US" dirty="0" smtClean="0"/>
              <a:t>Any radix to decimal</a:t>
            </a:r>
          </a:p>
          <a:p>
            <a:pPr lvl="1"/>
            <a:r>
              <a:rPr lang="en-US" dirty="0" smtClean="0"/>
              <a:t>Binary ↔ Hexadecimal</a:t>
            </a:r>
          </a:p>
          <a:p>
            <a:pPr lvl="1"/>
            <a:r>
              <a:rPr lang="en-US" dirty="0" smtClean="0"/>
              <a:t>BCD </a:t>
            </a:r>
            <a:r>
              <a:rPr lang="en-US" dirty="0"/>
              <a:t>↔ </a:t>
            </a:r>
            <a:r>
              <a:rPr lang="en-US" dirty="0" smtClean="0"/>
              <a:t>decimal</a:t>
            </a:r>
          </a:p>
          <a:p>
            <a:pPr lvl="1"/>
            <a:endParaRPr lang="en-US" dirty="0" smtClean="0"/>
          </a:p>
          <a:p>
            <a:r>
              <a:rPr lang="en-US" u="sng" dirty="0" smtClean="0"/>
              <a:t>Useful codes</a:t>
            </a:r>
          </a:p>
          <a:p>
            <a:pPr lvl="1"/>
            <a:r>
              <a:rPr lang="en-US" dirty="0"/>
              <a:t>Binary Coded Decimal (BCD)</a:t>
            </a:r>
          </a:p>
          <a:p>
            <a:pPr lvl="1"/>
            <a:r>
              <a:rPr lang="en-US" dirty="0" smtClean="0"/>
              <a:t>One-hot </a:t>
            </a:r>
            <a:r>
              <a:rPr lang="en-US" dirty="0"/>
              <a:t>codes</a:t>
            </a:r>
          </a:p>
          <a:p>
            <a:pPr lvl="1"/>
            <a:r>
              <a:rPr lang="en-US" dirty="0" smtClean="0"/>
              <a:t>Unit </a:t>
            </a:r>
            <a:r>
              <a:rPr lang="en-US" dirty="0"/>
              <a:t>Distance Codes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0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&amp; Common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47824"/>
            <a:ext cx="850055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Design Description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876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An approach to digital design: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u="sng" dirty="0">
                <a:ea typeface="宋体" charset="-122"/>
              </a:rPr>
              <a:t>Define</a:t>
            </a:r>
            <a:r>
              <a:rPr lang="en-US" altLang="zh-CN" sz="2400" b="1" dirty="0">
                <a:ea typeface="宋体" charset="-122"/>
              </a:rPr>
              <a:t> the problem:</a:t>
            </a:r>
            <a:r>
              <a:rPr lang="en-US" altLang="zh-CN" sz="2400" dirty="0">
                <a:ea typeface="宋体" charset="-122"/>
              </a:rPr>
              <a:t> understand the starting point and requirements</a:t>
            </a:r>
            <a:endParaRPr lang="en-US" altLang="zh-CN" sz="2400" b="1" dirty="0">
              <a:ea typeface="宋体" charset="-122"/>
            </a:endParaRP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u="sng" dirty="0">
                <a:ea typeface="宋体" charset="-122"/>
              </a:rPr>
              <a:t>Describe</a:t>
            </a:r>
            <a:r>
              <a:rPr lang="en-US" altLang="zh-CN" sz="2400" b="1" dirty="0">
                <a:ea typeface="宋体" charset="-122"/>
              </a:rPr>
              <a:t> your solution to the problem: </a:t>
            </a:r>
            <a:r>
              <a:rPr lang="en-US" altLang="zh-CN" sz="2400" dirty="0">
                <a:ea typeface="宋体" charset="-122"/>
              </a:rPr>
              <a:t>propose your path to the solution</a:t>
            </a:r>
            <a:endParaRPr lang="en-US" altLang="zh-CN" sz="2400" b="1" dirty="0">
              <a:ea typeface="宋体" charset="-122"/>
            </a:endParaRP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b="1" u="sng" dirty="0">
                <a:ea typeface="宋体" charset="-122"/>
              </a:rPr>
              <a:t>Implement</a:t>
            </a:r>
            <a:r>
              <a:rPr lang="en-US" altLang="zh-CN" sz="2400" b="1" dirty="0">
                <a:ea typeface="宋体" charset="-122"/>
              </a:rPr>
              <a:t> your solution to the problem: </a:t>
            </a:r>
            <a:r>
              <a:rPr lang="en-US" altLang="zh-CN" sz="2400" dirty="0">
                <a:ea typeface="宋体" charset="-122"/>
              </a:rPr>
              <a:t>embodiment of the solution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ea typeface="宋体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Main Design approaches: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400" dirty="0"/>
              <a:t>BFD – brute force design (iterative design)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400" dirty="0"/>
              <a:t>IMD – iterative modular design</a:t>
            </a:r>
          </a:p>
          <a:p>
            <a:pPr marL="952500" lvl="1" indent="-4953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400" dirty="0"/>
              <a:t>MD – modular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Design Description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51325"/>
            <a:ext cx="8110538" cy="1539875"/>
          </a:xfrm>
        </p:spPr>
        <p:txBody>
          <a:bodyPr/>
          <a:lstStyle/>
          <a:p>
            <a:pPr marL="533400" indent="-533400"/>
            <a:r>
              <a:rPr lang="en-US" altLang="en-US" sz="1800"/>
              <a:t>A typical design approach:</a:t>
            </a:r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altLang="zh-CN" sz="1800" b="1">
                <a:ea typeface="宋体" charset="-122"/>
              </a:rPr>
              <a:t>Define the problem:</a:t>
            </a:r>
            <a:r>
              <a:rPr lang="en-US" altLang="zh-CN" sz="1800">
                <a:ea typeface="宋体" charset="-122"/>
              </a:rPr>
              <a:t> understand the starting point and requirements</a:t>
            </a:r>
            <a:endParaRPr lang="en-US" altLang="zh-CN" sz="1800" b="1">
              <a:ea typeface="宋体" charset="-122"/>
            </a:endParaRPr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altLang="zh-CN" sz="1800" b="1">
                <a:ea typeface="宋体" charset="-122"/>
              </a:rPr>
              <a:t>Describe your solution to the problem: </a:t>
            </a:r>
            <a:r>
              <a:rPr lang="en-US" altLang="zh-CN" sz="1800">
                <a:ea typeface="宋体" charset="-122"/>
              </a:rPr>
              <a:t>propose a path to the solution</a:t>
            </a:r>
            <a:endParaRPr lang="en-US" altLang="zh-CN" sz="1800" b="1">
              <a:ea typeface="宋体" charset="-122"/>
            </a:endParaRPr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altLang="zh-CN" sz="1800" b="1">
                <a:ea typeface="宋体" charset="-122"/>
              </a:rPr>
              <a:t>Implement your solution to the problem: </a:t>
            </a:r>
            <a:r>
              <a:rPr lang="en-US" altLang="zh-CN" sz="1800">
                <a:ea typeface="宋体" charset="-122"/>
              </a:rPr>
              <a:t>embodiment of the solution </a:t>
            </a:r>
            <a:endParaRPr lang="en-US" altLang="en-US" sz="1800"/>
          </a:p>
          <a:p>
            <a:pPr marL="533400" indent="-533400">
              <a:buFont typeface="Wingdings" pitchFamily="2" charset="2"/>
              <a:buNone/>
            </a:pPr>
            <a:endParaRPr lang="en-US" altLang="en-US" sz="180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98525" y="1860550"/>
            <a:ext cx="77120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Arial" charset="0"/>
                <a:ea typeface="宋体" charset="-122"/>
              </a:rPr>
              <a:t>Example: Problem Statement -</a:t>
            </a:r>
            <a:r>
              <a:rPr lang="en-US" altLang="zh-CN" sz="2800">
                <a:latin typeface="Arial" charset="0"/>
                <a:ea typeface="宋体" charset="-122"/>
              </a:rPr>
              <a:t> Design a digital circuit where the output of the circuit indicates when the 3-bit binary number on the input is greater than four.</a:t>
            </a:r>
            <a:r>
              <a:rPr lang="en-US" altLang="zh-CN" sz="1800">
                <a:latin typeface="Arial" charset="0"/>
                <a:ea typeface="宋体" charset="-122"/>
              </a:rPr>
              <a:t> 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Four </a:t>
            </a:r>
            <a:r>
              <a:rPr lang="en-US" altLang="en-US" sz="3600" dirty="0" smtClean="0"/>
              <a:t>Equivalent Solution </a:t>
            </a:r>
            <a:r>
              <a:rPr lang="en-US" altLang="en-US" sz="3600" dirty="0"/>
              <a:t>Descriptions </a:t>
            </a:r>
          </a:p>
        </p:txBody>
      </p:sp>
      <p:pic>
        <p:nvPicPr>
          <p:cNvPr id="84995" name="Picture 3" descr="w1_truth_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2057400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Picture 4" descr="w1_functio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8153400" cy="83661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7" name="Picture 5" descr="w1_function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867400"/>
            <a:ext cx="62769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527425" y="5181600"/>
            <a:ext cx="21875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Written Description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09600" y="3657600"/>
            <a:ext cx="2238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Tabular Description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3124200" y="6329363"/>
            <a:ext cx="3152775" cy="37623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Boolean Algebra Description </a:t>
            </a:r>
          </a:p>
        </p:txBody>
      </p:sp>
      <p:pic>
        <p:nvPicPr>
          <p:cNvPr id="85001" name="Picture 9" descr="ckt_problem_sol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28956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4724400" y="3505200"/>
            <a:ext cx="2111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charset="0"/>
              </a:rPr>
              <a:t>Circuit Description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Boolean equation describing the following circuit.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65767"/>
            <a:ext cx="4876800" cy="18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Boolean equation describing the following circuit. 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7962"/>
            <a:ext cx="5638800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Diagrams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530725"/>
          </a:xfrm>
        </p:spPr>
        <p:txBody>
          <a:bodyPr/>
          <a:lstStyle/>
          <a:p>
            <a:r>
              <a:rPr lang="en-US" altLang="en-US" sz="2400" dirty="0"/>
              <a:t>Provide a visual representation of signal values </a:t>
            </a:r>
          </a:p>
          <a:p>
            <a:pPr lvl="1"/>
            <a:r>
              <a:rPr lang="en-US" altLang="en-US" sz="2200" dirty="0"/>
              <a:t>Plot of signal value (vertical axis) vs. time (horizontal axis)</a:t>
            </a:r>
          </a:p>
          <a:p>
            <a:r>
              <a:rPr lang="en-US" altLang="en-US" sz="2400" dirty="0"/>
              <a:t>Typical Uses</a:t>
            </a:r>
          </a:p>
          <a:p>
            <a:pPr lvl="1"/>
            <a:r>
              <a:rPr lang="en-US" altLang="en-US" sz="2200" dirty="0"/>
              <a:t>Specify designs</a:t>
            </a:r>
          </a:p>
          <a:p>
            <a:pPr lvl="2"/>
            <a:r>
              <a:rPr lang="en-US" altLang="en-US" sz="2100" dirty="0"/>
              <a:t>Specify parts of design</a:t>
            </a:r>
          </a:p>
          <a:p>
            <a:pPr lvl="1"/>
            <a:r>
              <a:rPr lang="en-US" altLang="en-US" sz="2200" dirty="0"/>
              <a:t>Verify Design</a:t>
            </a:r>
          </a:p>
          <a:p>
            <a:pPr lvl="2"/>
            <a:r>
              <a:rPr lang="en-US" altLang="en-US" sz="2100" dirty="0"/>
              <a:t>Simulation: ensure design is working</a:t>
            </a:r>
          </a:p>
          <a:p>
            <a:pPr lvl="1"/>
            <a:r>
              <a:rPr lang="en-US" altLang="en-US" sz="2200" dirty="0"/>
              <a:t>Troubleshoot designs </a:t>
            </a:r>
          </a:p>
          <a:p>
            <a:pPr lvl="2"/>
            <a:r>
              <a:rPr lang="en-US" altLang="en-US" sz="2100" dirty="0"/>
              <a:t>Hardware: output from Logic Analyzer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0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381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Layers</vt:lpstr>
      <vt:lpstr>CPE 133</vt:lpstr>
      <vt:lpstr>Review: Number Systems &amp; Codes</vt:lpstr>
      <vt:lpstr>Important &amp; Common Numbers</vt:lpstr>
      <vt:lpstr>Digital Design Description</vt:lpstr>
      <vt:lpstr>Digital Design Description</vt:lpstr>
      <vt:lpstr>Four Equivalent Solution Descriptions </vt:lpstr>
      <vt:lpstr>Example Problem</vt:lpstr>
      <vt:lpstr>Example Problem</vt:lpstr>
      <vt:lpstr>Timing Diagrams</vt:lpstr>
      <vt:lpstr>Timing Diagram Flavors</vt:lpstr>
      <vt:lpstr>Timing Diagram Examples</vt:lpstr>
      <vt:lpstr>Function Specification</vt:lpstr>
      <vt:lpstr>Timing Diagrams: Bundle Notation</vt:lpstr>
      <vt:lpstr>Example </vt:lpstr>
      <vt:lpstr>Example </vt:lpstr>
      <vt:lpstr>Example</vt:lpstr>
      <vt:lpstr>Boolean Algebra Theorems</vt:lpstr>
    </vt:vector>
  </TitlesOfParts>
  <Company>ratner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ratner</dc:creator>
  <cp:lastModifiedBy>Bryan</cp:lastModifiedBy>
  <cp:revision>93</cp:revision>
  <dcterms:created xsi:type="dcterms:W3CDTF">2005-02-14T02:30:46Z</dcterms:created>
  <dcterms:modified xsi:type="dcterms:W3CDTF">2018-09-26T16:27:15Z</dcterms:modified>
</cp:coreProperties>
</file>