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336" r:id="rId2"/>
    <p:sldId id="344" r:id="rId3"/>
    <p:sldId id="326" r:id="rId4"/>
    <p:sldId id="325" r:id="rId5"/>
    <p:sldId id="343" r:id="rId6"/>
    <p:sldId id="345" r:id="rId7"/>
    <p:sldId id="339" r:id="rId8"/>
    <p:sldId id="340" r:id="rId9"/>
    <p:sldId id="342" r:id="rId10"/>
    <p:sldId id="341" r:id="rId11"/>
    <p:sldId id="330" r:id="rId12"/>
    <p:sldId id="331" r:id="rId13"/>
    <p:sldId id="332" r:id="rId14"/>
    <p:sldId id="333" r:id="rId15"/>
    <p:sldId id="334" r:id="rId16"/>
    <p:sldId id="335" r:id="rId17"/>
    <p:sldId id="338" r:id="rId18"/>
    <p:sldId id="346" r:id="rId19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BA6712BD-A091-4AF6-A221-13CCEB9B6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385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6CB00137-9EE3-42B4-9A64-5A423F2F8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52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523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524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DAB6FE-9FEF-4769-963A-80B9943E3712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9524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24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AFFD25-441C-4C41-ACFC-A46A54ECC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F50AD-EF51-425C-A060-34B315BEF1D3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ECA86-EEA3-47E8-A2BE-DD2B99E77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994D8-B9ED-4CA8-AD6A-97C01DD43762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65C92-34E8-48CF-9458-84398AAEF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99421-9109-49BD-9FF5-E36F8464DFB0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72F5F-0DDC-4409-89D4-748AD3174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40D21C-FB0A-48E0-8126-92B33EF6931A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DE2D5-EFBE-47DF-9044-AC82E728F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2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D6A7-8ECC-4290-8581-8AE2839DFABD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8B84B-5568-43C4-815C-24ABE77AB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C4B76-EA8B-443B-8EE0-449EEE386E0B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3168-B885-4010-9EED-DD49E668B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3C520-9A03-4172-8059-B3999E182503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88E7C-58C0-4125-9E90-59A55E307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240CA-7C90-41B8-97A6-043802B77248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9F65C-28CF-4B85-8434-22889AF56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69F8D-AE06-46E9-B3E1-54781C1DAAD3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3B15B-B8B6-49A3-9030-31AC833B7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DA783-8129-4273-AE5B-9D6AFA74E929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104DD-EFC7-48C7-B7E7-5A0BCEDD5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942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421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421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421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25FABCFD-C074-439E-8C21-525A3A04220B}" type="datetimeFigureOut">
              <a:rPr lang="en-US" altLang="en-US"/>
              <a:pPr/>
              <a:t>9/27/2018</a:t>
            </a:fld>
            <a:endParaRPr lang="en-US" altLang="en-US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ABF60B6-785C-4205-A6B1-7C951F542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528888"/>
            <a:ext cx="6629400" cy="823912"/>
          </a:xfrm>
        </p:spPr>
        <p:txBody>
          <a:bodyPr anchor="b">
            <a:spAutoFit/>
          </a:bodyPr>
          <a:lstStyle/>
          <a:p>
            <a:r>
              <a:rPr lang="en-US" altLang="en-US"/>
              <a:t>CPE 133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828800"/>
          </a:xfrm>
        </p:spPr>
        <p:txBody>
          <a:bodyPr/>
          <a:lstStyle/>
          <a:p>
            <a:r>
              <a:rPr lang="en-US" altLang="en-US" sz="2200" dirty="0" smtClean="0"/>
              <a:t>Function Forms</a:t>
            </a:r>
          </a:p>
          <a:p>
            <a:r>
              <a:rPr lang="en-US" altLang="en-US" sz="2200" dirty="0" smtClean="0"/>
              <a:t>Function Representations</a:t>
            </a:r>
          </a:p>
          <a:p>
            <a:r>
              <a:rPr lang="en-US" altLang="en-US" sz="2200" dirty="0" smtClean="0"/>
              <a:t>Experiment 1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Experiment 1: The Half Adder (HA)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adder: single bit adder </a:t>
            </a:r>
          </a:p>
          <a:p>
            <a:r>
              <a:rPr lang="en-US" dirty="0" smtClean="0"/>
              <a:t>Design half adder; describe circuit using standard SOP form</a:t>
            </a:r>
          </a:p>
        </p:txBody>
      </p:sp>
    </p:spTree>
    <p:extLst>
      <p:ext uri="{BB962C8B-B14F-4D97-AF65-F5344CB8AC3E}">
        <p14:creationId xmlns:p14="http://schemas.microsoft.com/office/powerpoint/2010/main" val="2963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</a:t>
            </a:r>
            <a:r>
              <a:rPr lang="en-US" altLang="en-US" smtClean="0"/>
              <a:t>Verilog </a:t>
            </a:r>
            <a:r>
              <a:rPr lang="en-US" altLang="en-US" dirty="0"/>
              <a:t>Introduction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46275"/>
            <a:ext cx="7772400" cy="4530725"/>
          </a:xfrm>
        </p:spPr>
        <p:txBody>
          <a:bodyPr/>
          <a:lstStyle/>
          <a:p>
            <a:r>
              <a:rPr lang="en-US" altLang="en-US" dirty="0" smtClean="0"/>
              <a:t>HDL</a:t>
            </a:r>
            <a:r>
              <a:rPr lang="en-US" altLang="en-US" dirty="0"/>
              <a:t>: </a:t>
            </a:r>
            <a:r>
              <a:rPr lang="en-US" altLang="en-US" b="1" dirty="0" smtClean="0"/>
              <a:t>H</a:t>
            </a:r>
            <a:r>
              <a:rPr lang="en-US" altLang="en-US" i="1" dirty="0" smtClean="0"/>
              <a:t>ardware </a:t>
            </a:r>
            <a:r>
              <a:rPr lang="en-US" altLang="en-US" b="1" dirty="0"/>
              <a:t>D</a:t>
            </a:r>
            <a:r>
              <a:rPr lang="en-US" altLang="en-US" i="1" dirty="0"/>
              <a:t>escription</a:t>
            </a:r>
            <a:r>
              <a:rPr lang="en-US" altLang="en-US" dirty="0"/>
              <a:t> </a:t>
            </a:r>
            <a:r>
              <a:rPr lang="en-US" altLang="en-US" b="1" dirty="0" smtClean="0"/>
              <a:t>L</a:t>
            </a:r>
            <a:r>
              <a:rPr lang="en-US" altLang="en-US" i="1" dirty="0" smtClean="0"/>
              <a:t>anguage</a:t>
            </a:r>
          </a:p>
          <a:p>
            <a:pPr lvl="1"/>
            <a:r>
              <a:rPr lang="en-US" altLang="en-US" i="1" dirty="0" smtClean="0"/>
              <a:t>Verilog: one type of HDL</a:t>
            </a:r>
            <a:endParaRPr lang="en-US" altLang="en-US" i="1" dirty="0"/>
          </a:p>
          <a:p>
            <a:pPr>
              <a:buFont typeface="Wingdings" pitchFamily="2" charset="2"/>
              <a:buNone/>
            </a:pPr>
            <a:endParaRPr lang="en-US" altLang="en-US" i="1" dirty="0"/>
          </a:p>
          <a:p>
            <a:r>
              <a:rPr lang="en-US" altLang="en-US" dirty="0"/>
              <a:t>Uses: models digital circuits and systems</a:t>
            </a:r>
          </a:p>
          <a:p>
            <a:pPr lvl="1"/>
            <a:r>
              <a:rPr lang="en-US" altLang="zh-CN" i="1" u="sng" dirty="0">
                <a:ea typeface="宋体" charset="-122"/>
              </a:rPr>
              <a:t>model</a:t>
            </a:r>
            <a:r>
              <a:rPr lang="en-US" altLang="zh-CN" dirty="0">
                <a:ea typeface="宋体" charset="-122"/>
              </a:rPr>
              <a:t>: a description of something that presents a particular level of detail </a:t>
            </a:r>
          </a:p>
          <a:p>
            <a:pPr lvl="1"/>
            <a:r>
              <a:rPr lang="en-US" altLang="zh-CN" i="1" u="sng" dirty="0">
                <a:ea typeface="宋体" charset="-122"/>
              </a:rPr>
              <a:t>digital system</a:t>
            </a:r>
            <a:r>
              <a:rPr lang="en-US" altLang="zh-CN" u="sng" dirty="0">
                <a:ea typeface="宋体" charset="-122"/>
              </a:rPr>
              <a:t>:</a:t>
            </a:r>
            <a:r>
              <a:rPr lang="en-US" altLang="zh-CN" dirty="0">
                <a:ea typeface="宋体" charset="-122"/>
              </a:rPr>
              <a:t> any digital circuit that processes or stores information </a:t>
            </a:r>
            <a:endParaRPr lang="en-US" altLang="en-US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0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charRg st="108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82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charRg st="182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113" y="488950"/>
            <a:ext cx="7400925" cy="912813"/>
          </a:xfrm>
        </p:spPr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Verilog </a:t>
            </a:r>
            <a:r>
              <a:rPr lang="en-US" altLang="en-US" dirty="0"/>
              <a:t>is Great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93875"/>
            <a:ext cx="7772400" cy="4530725"/>
          </a:xfrm>
        </p:spPr>
        <p:txBody>
          <a:bodyPr/>
          <a:lstStyle/>
          <a:p>
            <a:pPr marL="452438" indent="-452438">
              <a:buClr>
                <a:schemeClr val="tx1"/>
              </a:buClr>
              <a:buFontTx/>
              <a:buChar char="•"/>
            </a:pPr>
            <a:r>
              <a:rPr lang="en-US" altLang="zh-CN" sz="2400">
                <a:ea typeface="宋体" charset="-122"/>
              </a:rPr>
              <a:t>presents a formal and unambiguous way to model digital circuits</a:t>
            </a:r>
          </a:p>
          <a:p>
            <a:pPr marL="452438" indent="-452438">
              <a:buClr>
                <a:schemeClr val="tx1"/>
              </a:buCl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 marL="452438" indent="-452438">
              <a:buClr>
                <a:schemeClr val="tx1"/>
              </a:buClr>
              <a:buFontTx/>
              <a:buChar char="•"/>
            </a:pPr>
            <a:r>
              <a:rPr lang="en-US" altLang="zh-CN" sz="2400">
                <a:ea typeface="宋体" charset="-122"/>
              </a:rPr>
              <a:t>models allow for the verification of circuits using simulation </a:t>
            </a:r>
          </a:p>
          <a:p>
            <a:pPr marL="452438" indent="-452438">
              <a:buClr>
                <a:schemeClr val="tx1"/>
              </a:buCl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 marL="452438" indent="-452438">
              <a:buClr>
                <a:schemeClr val="tx1"/>
              </a:buClr>
              <a:buFontTx/>
              <a:buChar char="•"/>
            </a:pPr>
            <a:r>
              <a:rPr lang="en-US" altLang="zh-CN" sz="2400">
                <a:ea typeface="宋体" charset="-122"/>
              </a:rPr>
              <a:t>different level of models supports the understanding of complex digital systems </a:t>
            </a:r>
          </a:p>
          <a:p>
            <a:pPr marL="452438" indent="-452438">
              <a:buClr>
                <a:schemeClr val="tx1"/>
              </a:buCl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 marL="452438" indent="-452438">
              <a:buClr>
                <a:schemeClr val="tx1"/>
              </a:buClr>
              <a:buFontTx/>
              <a:buChar char="•"/>
            </a:pPr>
            <a:r>
              <a:rPr lang="en-US" altLang="zh-CN" sz="2400">
                <a:ea typeface="宋体" charset="-122"/>
              </a:rPr>
              <a:t>models can be used to automatically generate actual circuits </a:t>
            </a:r>
            <a:endParaRPr lang="en-US" altLang="en-US" sz="24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VHDL Isn’t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VHDL is not a programming language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the name states, it’s a description language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Bad at and/or dislike programming?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problem: VHDL is not programming, it’s a hardware description language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You’re not writing VHDL </a:t>
            </a:r>
            <a:r>
              <a:rPr lang="en-US" altLang="en-US" i="1"/>
              <a:t>programs </a:t>
            </a:r>
            <a:r>
              <a:rPr lang="en-US" altLang="en-US"/>
              <a:t>or </a:t>
            </a:r>
            <a:r>
              <a:rPr lang="en-US" altLang="en-US" i="1"/>
              <a:t>doing software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You’re designing digital circuit models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14763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219200" y="1708150"/>
            <a:ext cx="6492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Implement the following function: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</p:txBody>
      </p:sp>
      <p:pic>
        <p:nvPicPr>
          <p:cNvPr id="89093" name="Picture 5" descr="bb_3v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2819400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6019800" y="1711325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name="Equation" r:id="rId4" imgW="888840" imgH="215640" progId="Equation.3">
                  <p:embed/>
                </p:oleObj>
              </mc:Choice>
              <mc:Fallback>
                <p:oleObj name="Equation" r:id="rId4" imgW="8888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11325"/>
                        <a:ext cx="2057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279525" y="3600450"/>
            <a:ext cx="5273675" cy="2031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 smtClean="0">
                <a:latin typeface="Courier New" pitchFamily="49" charset="0"/>
              </a:rPr>
              <a:t>module</a:t>
            </a:r>
            <a:r>
              <a:rPr lang="en-US" altLang="en-US" sz="1800" dirty="0" smtClean="0">
                <a:latin typeface="Courier New" pitchFamily="49" charset="0"/>
              </a:rPr>
              <a:t> my_ckt (A,B,C,D,F); </a:t>
            </a:r>
            <a:endParaRPr lang="en-US" altLang="en-US" sz="1800" dirty="0">
              <a:latin typeface="Courier New" pitchFamily="49" charset="0"/>
            </a:endParaRPr>
          </a:p>
          <a:p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latin typeface="Courier New" pitchFamily="49" charset="0"/>
              </a:rPr>
              <a:t>input  </a:t>
            </a:r>
            <a:r>
              <a:rPr lang="en-US" altLang="en-US" sz="1800" dirty="0" smtClean="0">
                <a:latin typeface="Courier New" pitchFamily="49" charset="0"/>
              </a:rPr>
              <a:t>A,B,C,D; </a:t>
            </a:r>
            <a:endParaRPr lang="en-US" altLang="en-US" sz="1800" dirty="0">
              <a:latin typeface="Courier New" pitchFamily="49" charset="0"/>
            </a:endParaRPr>
          </a:p>
          <a:p>
            <a:r>
              <a:rPr lang="en-US" altLang="en-US" sz="1800" dirty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latin typeface="Courier New" pitchFamily="49" charset="0"/>
              </a:rPr>
              <a:t>output </a:t>
            </a:r>
            <a:r>
              <a:rPr lang="en-US" altLang="en-US" sz="1800" dirty="0" smtClean="0">
                <a:latin typeface="Courier New" pitchFamily="49" charset="0"/>
              </a:rPr>
              <a:t>F</a:t>
            </a:r>
            <a:r>
              <a:rPr lang="en-US" altLang="en-US" sz="1800" dirty="0" smtClean="0">
                <a:latin typeface="Courier New" pitchFamily="49" charset="0"/>
              </a:rPr>
              <a:t>; </a:t>
            </a:r>
          </a:p>
          <a:p>
            <a:endParaRPr lang="en-US" altLang="en-US" sz="1800" dirty="0">
              <a:latin typeface="Courier New" pitchFamily="49" charset="0"/>
            </a:endParaRPr>
          </a:p>
          <a:p>
            <a:r>
              <a:rPr lang="en-US" altLang="en-US" sz="1800" dirty="0" smtClean="0">
                <a:latin typeface="Courier New" pitchFamily="49" charset="0"/>
              </a:rPr>
              <a:t>   </a:t>
            </a:r>
            <a:r>
              <a:rPr lang="en-US" altLang="en-US" sz="1800" b="1" dirty="0" smtClean="0">
                <a:latin typeface="Courier New" pitchFamily="49" charset="0"/>
              </a:rPr>
              <a:t>assign</a:t>
            </a:r>
            <a:r>
              <a:rPr lang="en-US" altLang="en-US" sz="1800" dirty="0" smtClean="0">
                <a:latin typeface="Courier New" pitchFamily="49" charset="0"/>
              </a:rPr>
              <a:t> F = (A &amp; ~B) | (C &amp; ~D);</a:t>
            </a:r>
          </a:p>
          <a:p>
            <a:r>
              <a:rPr lang="en-US" altLang="en-US" sz="1800" dirty="0" smtClean="0">
                <a:latin typeface="Courier New" pitchFamily="49" charset="0"/>
              </a:rPr>
              <a:t> </a:t>
            </a:r>
            <a:endParaRPr lang="en-US" altLang="en-US" sz="1800" dirty="0">
              <a:latin typeface="Courier New" pitchFamily="49" charset="0"/>
            </a:endParaRPr>
          </a:p>
          <a:p>
            <a:r>
              <a:rPr lang="en-US" altLang="en-US" sz="1800" b="1" dirty="0" smtClean="0">
                <a:latin typeface="Courier New" pitchFamily="49" charset="0"/>
              </a:rPr>
              <a:t>e</a:t>
            </a:r>
            <a:r>
              <a:rPr lang="en-US" altLang="en-US" sz="1800" b="1" dirty="0" smtClean="0">
                <a:latin typeface="Courier New" pitchFamily="49" charset="0"/>
              </a:rPr>
              <a:t>ndmodule</a:t>
            </a:r>
            <a:endParaRPr lang="en-US" alt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Xilinx Design Methodology</a:t>
            </a:r>
          </a:p>
        </p:txBody>
      </p:sp>
      <p:pic>
        <p:nvPicPr>
          <p:cNvPr id="90115" name="Picture 3" descr="design_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19081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260725" y="1666875"/>
            <a:ext cx="1749425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On a piece of paper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279775" y="2428875"/>
            <a:ext cx="1446213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Xilinx text editor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278188" y="3114675"/>
            <a:ext cx="1712912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Xilinx toolchain tool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429000" y="3886200"/>
            <a:ext cx="1712913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Xilinx toolchain tool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392488" y="4791075"/>
            <a:ext cx="1712912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Xilinx toolchain tool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392488" y="5476875"/>
            <a:ext cx="1712912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Xilinx toolchain tool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429000" y="6238875"/>
            <a:ext cx="1425575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Export software</a:t>
            </a:r>
          </a:p>
        </p:txBody>
      </p:sp>
      <p:pic>
        <p:nvPicPr>
          <p:cNvPr id="90123" name="Picture 11" descr="fpga_co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3429000" cy="1974850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5851525" y="5826125"/>
            <a:ext cx="2911475" cy="650875"/>
          </a:xfrm>
          <a:prstGeom prst="rect">
            <a:avLst/>
          </a:prstGeom>
          <a:solidFill>
            <a:srgbClr val="FFCC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Your design needs to be </a:t>
            </a:r>
          </a:p>
          <a:p>
            <a:r>
              <a:rPr lang="en-US" altLang="en-US" sz="1800">
                <a:latin typeface="Arial" charset="0"/>
              </a:rPr>
              <a:t>“mapped” to pins on FPGA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Activity: Experiment 1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r>
              <a:rPr lang="en-US" altLang="en-US" dirty="0"/>
              <a:t>Main idea</a:t>
            </a:r>
          </a:p>
          <a:p>
            <a:pPr lvl="1"/>
            <a:r>
              <a:rPr lang="en-US" altLang="en-US" sz="2200" dirty="0"/>
              <a:t>Get used to Xilinx </a:t>
            </a:r>
            <a:r>
              <a:rPr lang="en-US" altLang="en-US" sz="2200" dirty="0" err="1" smtClean="0"/>
              <a:t>Vivado</a:t>
            </a:r>
            <a:r>
              <a:rPr lang="en-US" altLang="en-US" sz="2200" dirty="0" smtClean="0"/>
              <a:t> environment</a:t>
            </a:r>
            <a:endParaRPr lang="en-US" altLang="en-US" sz="2200" dirty="0"/>
          </a:p>
          <a:p>
            <a:pPr lvl="1"/>
            <a:r>
              <a:rPr lang="en-US" altLang="en-US" sz="2200" dirty="0"/>
              <a:t>Giant hand-holding exercise</a:t>
            </a:r>
          </a:p>
          <a:p>
            <a:pPr lvl="1"/>
            <a:r>
              <a:rPr lang="en-US" altLang="en-US" sz="2200" dirty="0"/>
              <a:t>You’ll soon know more than me</a:t>
            </a:r>
          </a:p>
          <a:p>
            <a:pPr lvl="1">
              <a:buFont typeface="Wingdings" pitchFamily="2" charset="2"/>
              <a:buNone/>
            </a:pPr>
            <a:endParaRPr lang="en-US" altLang="en-US" sz="2200" dirty="0"/>
          </a:p>
          <a:p>
            <a:r>
              <a:rPr lang="en-US" altLang="en-US" sz="2400" dirty="0" smtClean="0"/>
              <a:t>Part </a:t>
            </a:r>
            <a:r>
              <a:rPr lang="en-US" altLang="en-US" sz="2400" dirty="0" smtClean="0"/>
              <a:t>A) </a:t>
            </a:r>
            <a:r>
              <a:rPr lang="en-US" altLang="en-US" sz="2400" dirty="0" smtClean="0"/>
              <a:t>Design </a:t>
            </a:r>
            <a:r>
              <a:rPr lang="en-US" altLang="en-US" sz="2400" dirty="0"/>
              <a:t>and implement a half-adder (HA</a:t>
            </a:r>
            <a:r>
              <a:rPr lang="en-US" altLang="en-US" sz="2400" dirty="0" smtClean="0"/>
              <a:t>) on the Basys3 development board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Part B) </a:t>
            </a:r>
            <a:r>
              <a:rPr lang="en-US" altLang="en-US" sz="2400" dirty="0"/>
              <a:t>Design and implement a </a:t>
            </a:r>
            <a:r>
              <a:rPr lang="en-US" altLang="en-US" sz="2400" dirty="0" smtClean="0"/>
              <a:t>full-adder </a:t>
            </a:r>
            <a:r>
              <a:rPr lang="en-US" altLang="en-US" sz="2400" dirty="0"/>
              <a:t>(HA) on the Basys3 development board 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Basys3 </a:t>
            </a:r>
            <a:r>
              <a:rPr lang="en-US" altLang="en-US" dirty="0"/>
              <a:t>Board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 rot="5400000">
            <a:off x="7012303" y="3438765"/>
            <a:ext cx="2979662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Basys3 </a:t>
            </a:r>
            <a:r>
              <a:rPr lang="en-US" altLang="en-US" sz="1800" dirty="0"/>
              <a:t>Black Box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731962"/>
            <a:ext cx="6604875" cy="4814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BASYS3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2209800"/>
            <a:ext cx="7641167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Digital Design 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smtClean="0"/>
              <a:t>An approach to digital design: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Define</a:t>
            </a:r>
            <a:r>
              <a:rPr lang="en-US" altLang="zh-CN" sz="2400" b="1" smtClean="0">
                <a:ea typeface="SimSun" pitchFamily="2" charset="-122"/>
              </a:rPr>
              <a:t> the problem:</a:t>
            </a:r>
            <a:r>
              <a:rPr lang="en-US" altLang="zh-CN" sz="2400" smtClean="0">
                <a:ea typeface="SimSun" pitchFamily="2" charset="-122"/>
              </a:rPr>
              <a:t> understand the starting point and requirements</a:t>
            </a:r>
            <a:endParaRPr lang="en-US" altLang="zh-CN" sz="2400" b="1" smtClean="0">
              <a:ea typeface="SimSun" pitchFamily="2" charset="-122"/>
            </a:endParaRP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Describe</a:t>
            </a:r>
            <a:r>
              <a:rPr lang="en-US" altLang="zh-CN" sz="2400" b="1" smtClean="0">
                <a:ea typeface="SimSun" pitchFamily="2" charset="-122"/>
              </a:rPr>
              <a:t> your solution to the problem: </a:t>
            </a:r>
            <a:r>
              <a:rPr lang="en-US" altLang="zh-CN" sz="2400" smtClean="0">
                <a:ea typeface="SimSun" pitchFamily="2" charset="-122"/>
              </a:rPr>
              <a:t>propose your path to the solution</a:t>
            </a:r>
            <a:endParaRPr lang="en-US" altLang="zh-CN" sz="2400" b="1" smtClean="0">
              <a:ea typeface="SimSun" pitchFamily="2" charset="-122"/>
            </a:endParaRP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smtClean="0">
                <a:ea typeface="SimSun" pitchFamily="2" charset="-122"/>
              </a:rPr>
              <a:t>Implement</a:t>
            </a:r>
            <a:r>
              <a:rPr lang="en-US" altLang="zh-CN" sz="2400" b="1" smtClean="0">
                <a:ea typeface="SimSun" pitchFamily="2" charset="-122"/>
              </a:rPr>
              <a:t> your solution to the problem: </a:t>
            </a:r>
            <a:r>
              <a:rPr lang="en-US" altLang="zh-CN" sz="2400" smtClean="0">
                <a:ea typeface="SimSun" pitchFamily="2" charset="-122"/>
              </a:rPr>
              <a:t>embodiment of the solution</a:t>
            </a:r>
            <a:r>
              <a:rPr lang="en-US" altLang="zh-CN" smtClean="0">
                <a:ea typeface="SimSun" pitchFamily="2" charset="-122"/>
              </a:rPr>
              <a:t> 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ea typeface="SimSun" pitchFamily="2" charset="-122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Main Design approaches: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BFD – brute force design (iterative design)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IMD – iterative modular design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mtClean="0"/>
              <a:t>MD – modular design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93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Standard SOP and POS Forms</a:t>
            </a:r>
            <a:endParaRPr lang="en-US" altLang="en-US" dirty="0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62000" y="4495800"/>
            <a:ext cx="2223750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Arial" charset="0"/>
              </a:rPr>
              <a:t>Tabular </a:t>
            </a:r>
            <a:r>
              <a:rPr lang="en-US" altLang="en-US" sz="1800" dirty="0" smtClean="0">
                <a:latin typeface="Arial" charset="0"/>
              </a:rPr>
              <a:t>Description:</a:t>
            </a:r>
          </a:p>
          <a:p>
            <a:pPr algn="ctr"/>
            <a:r>
              <a:rPr lang="en-US" altLang="en-US" sz="1800" dirty="0" smtClean="0">
                <a:latin typeface="Arial" charset="0"/>
              </a:rPr>
              <a:t>Truth Table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47825"/>
            <a:ext cx="2771775" cy="2771775"/>
          </a:xfrm>
          <a:prstGeom prst="rect">
            <a:avLst/>
          </a:prstGeom>
        </p:spPr>
      </p:pic>
      <p:pic>
        <p:nvPicPr>
          <p:cNvPr id="10" name="Picture 5" descr="w1_func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752600"/>
            <a:ext cx="6096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39100" y="2286000"/>
            <a:ext cx="564770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Function Equation: Standard Sum of Products (SOP) 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3276600"/>
            <a:ext cx="4423006" cy="132343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Product of Sums (POS)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 smtClean="0"/>
              <a:t>Write equation for !F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DeMorganize multiple times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 Theorems</a:t>
            </a:r>
          </a:p>
        </p:txBody>
      </p:sp>
      <p:pic>
        <p:nvPicPr>
          <p:cNvPr id="80899" name="Picture 3" descr="w1_theor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28788"/>
            <a:ext cx="85725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DeMorgan’s Theorem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form</a:t>
            </a:r>
          </a:p>
          <a:p>
            <a:pPr eaLnBrk="1" hangingPunct="1"/>
            <a:r>
              <a:rPr lang="en-US" altLang="en-US" smtClean="0"/>
              <a:t>Most used theorem in digital design</a:t>
            </a:r>
          </a:p>
        </p:txBody>
      </p:sp>
      <p:pic>
        <p:nvPicPr>
          <p:cNvPr id="9220" name="Picture 5" descr="w2_dmorg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2963"/>
            <a:ext cx="8077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2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Standard SOP and POS Forms</a:t>
            </a:r>
            <a:endParaRPr lang="en-US" altLang="en-US" dirty="0"/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62000" y="4495800"/>
            <a:ext cx="2223750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Arial" charset="0"/>
              </a:rPr>
              <a:t>Tabular </a:t>
            </a:r>
            <a:r>
              <a:rPr lang="en-US" altLang="en-US" sz="1800" dirty="0" smtClean="0">
                <a:latin typeface="Arial" charset="0"/>
              </a:rPr>
              <a:t>Description:</a:t>
            </a:r>
          </a:p>
          <a:p>
            <a:pPr algn="ctr"/>
            <a:r>
              <a:rPr lang="en-US" altLang="en-US" sz="1800" dirty="0" smtClean="0">
                <a:latin typeface="Arial" charset="0"/>
              </a:rPr>
              <a:t>Truth Table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47825"/>
            <a:ext cx="2771775" cy="2771775"/>
          </a:xfrm>
          <a:prstGeom prst="rect">
            <a:avLst/>
          </a:prstGeom>
        </p:spPr>
      </p:pic>
      <p:pic>
        <p:nvPicPr>
          <p:cNvPr id="10" name="Picture 5" descr="w1_func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752600"/>
            <a:ext cx="6096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39100" y="2286000"/>
            <a:ext cx="564770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>
                <a:latin typeface="Arial" charset="0"/>
              </a:rPr>
              <a:t>Function Equation: Standard Sum of Products (SOP) 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3276600"/>
            <a:ext cx="4423006" cy="132343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Product of Sums (POS)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 smtClean="0"/>
              <a:t>Write equation for !F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DeMorganize multiple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SOP ↔ 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following circuit implementation from a SOP (AND/OR) to a </a:t>
            </a:r>
            <a:r>
              <a:rPr lang="en-US" dirty="0" smtClean="0"/>
              <a:t>standard SOP &amp; POS </a:t>
            </a:r>
            <a:r>
              <a:rPr lang="en-US" dirty="0"/>
              <a:t>(OR/AND) form.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xamp_ckt_SOP_ab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68014"/>
            <a:ext cx="4724399" cy="2013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2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Compact Minterm &amp; Maxterm Forms</a:t>
            </a:r>
            <a:endParaRPr lang="en-US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47825"/>
            <a:ext cx="2771775" cy="2771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63536"/>
            <a:ext cx="5514975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953000"/>
            <a:ext cx="5206875" cy="830997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Minterm: standard product term</a:t>
            </a:r>
          </a:p>
          <a:p>
            <a:r>
              <a:rPr lang="en-US" dirty="0" smtClean="0"/>
              <a:t>Maxterm: standard sum 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6111240"/>
                <a:ext cx="3185809" cy="461665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𝑚𝑖𝑛𝑡𝑒𝑟𝑚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𝑚𝑎𝑥𝑡𝑒𝑟𝑚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111240"/>
                <a:ext cx="318580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29200" y="6096000"/>
                <a:ext cx="3185809" cy="461665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𝑚𝑎𝑥𝑡𝑒𝑟𝑚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𝑚𝑖𝑛𝑡𝑒𝑟𝑚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096000"/>
                <a:ext cx="318580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SOP &amp; POS (equations)</a:t>
            </a:r>
          </a:p>
          <a:p>
            <a:r>
              <a:rPr lang="en-US" dirty="0" smtClean="0"/>
              <a:t>Compact minterm &amp; Compact maxterm</a:t>
            </a:r>
          </a:p>
          <a:p>
            <a:r>
              <a:rPr lang="en-US" dirty="0" smtClean="0"/>
              <a:t>Circuit form (schematic)</a:t>
            </a:r>
          </a:p>
          <a:p>
            <a:r>
              <a:rPr lang="en-US" dirty="0" smtClean="0"/>
              <a:t>Truth table</a:t>
            </a:r>
          </a:p>
          <a:p>
            <a:endParaRPr lang="en-US" dirty="0" smtClean="0"/>
          </a:p>
          <a:p>
            <a:r>
              <a:rPr lang="en-US" b="1" i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You should </a:t>
            </a:r>
            <a:r>
              <a:rPr lang="en-US" b="1" i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 able to go from any one form to any other form</a:t>
            </a:r>
            <a:endParaRPr lang="en-US" b="1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541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Layers</vt:lpstr>
      <vt:lpstr>Equation</vt:lpstr>
      <vt:lpstr>CPE 133</vt:lpstr>
      <vt:lpstr>Digital Design Description</vt:lpstr>
      <vt:lpstr>Standard SOP and POS Forms</vt:lpstr>
      <vt:lpstr>Boolean Algebra Theorems</vt:lpstr>
      <vt:lpstr>DeMorgan’s Theorem</vt:lpstr>
      <vt:lpstr>Standard SOP and POS Forms</vt:lpstr>
      <vt:lpstr>Example: SOP ↔ POS</vt:lpstr>
      <vt:lpstr>Compact Minterm &amp; Maxterm Forms</vt:lpstr>
      <vt:lpstr>Representing Functions</vt:lpstr>
      <vt:lpstr>Experiment 1: The Half Adder (HA)</vt:lpstr>
      <vt:lpstr>Quick Verilog Introduction</vt:lpstr>
      <vt:lpstr>Why Verilog is Great</vt:lpstr>
      <vt:lpstr>What VHDL Isn’t</vt:lpstr>
      <vt:lpstr>Example</vt:lpstr>
      <vt:lpstr>Xilinx Design Methodology</vt:lpstr>
      <vt:lpstr>Lab Activity: Experiment 1</vt:lpstr>
      <vt:lpstr>The Basys3 Board</vt:lpstr>
      <vt:lpstr>BASYS3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ratner</dc:creator>
  <cp:lastModifiedBy>Bryan</cp:lastModifiedBy>
  <cp:revision>90</cp:revision>
  <dcterms:created xsi:type="dcterms:W3CDTF">2005-02-14T02:30:46Z</dcterms:created>
  <dcterms:modified xsi:type="dcterms:W3CDTF">2018-09-28T07:10:40Z</dcterms:modified>
</cp:coreProperties>
</file>