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8"/>
  </p:notesMasterIdLst>
  <p:handoutMasterIdLst>
    <p:handoutMasterId r:id="rId19"/>
  </p:handoutMasterIdLst>
  <p:sldIdLst>
    <p:sldId id="336" r:id="rId2"/>
    <p:sldId id="348" r:id="rId3"/>
    <p:sldId id="356" r:id="rId4"/>
    <p:sldId id="374" r:id="rId5"/>
    <p:sldId id="367" r:id="rId6"/>
    <p:sldId id="370" r:id="rId7"/>
    <p:sldId id="342" r:id="rId8"/>
    <p:sldId id="371" r:id="rId9"/>
    <p:sldId id="372" r:id="rId10"/>
    <p:sldId id="375" r:id="rId11"/>
    <p:sldId id="376" r:id="rId12"/>
    <p:sldId id="378" r:id="rId13"/>
    <p:sldId id="363" r:id="rId14"/>
    <p:sldId id="380" r:id="rId15"/>
    <p:sldId id="382" r:id="rId16"/>
    <p:sldId id="347" r:id="rId17"/>
  </p:sldIdLst>
  <p:sldSz cx="9144000" cy="6858000" type="screen4x3"/>
  <p:notesSz cx="7053263" cy="9309100"/>
  <p:defaultTextStyle>
    <a:defPPr>
      <a:defRPr lang="en-US"/>
    </a:defPPr>
    <a:lvl1pPr algn="l" rtl="0" fontAlgn="base">
      <a:spcBef>
        <a:spcPct val="0"/>
      </a:spcBef>
      <a:spcAft>
        <a:spcPct val="0"/>
      </a:spcAft>
      <a:defRPr sz="2400" kern="1200">
        <a:solidFill>
          <a:schemeClr val="tx1"/>
        </a:solidFill>
        <a:latin typeface="Verdana" pitchFamily="34" charset="0"/>
        <a:ea typeface="+mn-ea"/>
        <a:cs typeface="+mn-cs"/>
      </a:defRPr>
    </a:lvl1pPr>
    <a:lvl2pPr marL="457200" algn="l" rtl="0" fontAlgn="base">
      <a:spcBef>
        <a:spcPct val="0"/>
      </a:spcBef>
      <a:spcAft>
        <a:spcPct val="0"/>
      </a:spcAft>
      <a:defRPr sz="2400" kern="1200">
        <a:solidFill>
          <a:schemeClr val="tx1"/>
        </a:solidFill>
        <a:latin typeface="Verdana" pitchFamily="34" charset="0"/>
        <a:ea typeface="+mn-ea"/>
        <a:cs typeface="+mn-cs"/>
      </a:defRPr>
    </a:lvl2pPr>
    <a:lvl3pPr marL="914400" algn="l" rtl="0" fontAlgn="base">
      <a:spcBef>
        <a:spcPct val="0"/>
      </a:spcBef>
      <a:spcAft>
        <a:spcPct val="0"/>
      </a:spcAft>
      <a:defRPr sz="2400" kern="1200">
        <a:solidFill>
          <a:schemeClr val="tx1"/>
        </a:solidFill>
        <a:latin typeface="Verdana" pitchFamily="34" charset="0"/>
        <a:ea typeface="+mn-ea"/>
        <a:cs typeface="+mn-cs"/>
      </a:defRPr>
    </a:lvl3pPr>
    <a:lvl4pPr marL="1371600" algn="l" rtl="0" fontAlgn="base">
      <a:spcBef>
        <a:spcPct val="0"/>
      </a:spcBef>
      <a:spcAft>
        <a:spcPct val="0"/>
      </a:spcAft>
      <a:defRPr sz="2400" kern="1200">
        <a:solidFill>
          <a:schemeClr val="tx1"/>
        </a:solidFill>
        <a:latin typeface="Verdana" pitchFamily="34" charset="0"/>
        <a:ea typeface="+mn-ea"/>
        <a:cs typeface="+mn-cs"/>
      </a:defRPr>
    </a:lvl4pPr>
    <a:lvl5pPr marL="1828800" algn="l" rtl="0" fontAlgn="base">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50" autoAdjust="0"/>
    <p:restoredTop sz="90929"/>
  </p:normalViewPr>
  <p:slideViewPr>
    <p:cSldViewPr>
      <p:cViewPr>
        <p:scale>
          <a:sx n="100" d="100"/>
          <a:sy n="100" d="100"/>
        </p:scale>
        <p:origin x="-39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559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497" tIns="46749" rIns="93497" bIns="46749" numCol="1" anchor="t" anchorCtr="0" compatLnSpc="1">
            <a:prstTxWarp prst="textNoShape">
              <a:avLst/>
            </a:prstTxWarp>
          </a:bodyPr>
          <a:lstStyle>
            <a:lvl1pPr defTabSz="935038">
              <a:defRPr sz="1200">
                <a:latin typeface="Times New Roman" pitchFamily="18" charset="0"/>
              </a:defRPr>
            </a:lvl1pPr>
          </a:lstStyle>
          <a:p>
            <a:endParaRPr lang="en-US" altLang="en-US"/>
          </a:p>
        </p:txBody>
      </p:sp>
      <p:sp>
        <p:nvSpPr>
          <p:cNvPr id="64515" name="Rectangle 3"/>
          <p:cNvSpPr>
            <a:spLocks noGrp="1" noChangeArrowheads="1"/>
          </p:cNvSpPr>
          <p:nvPr>
            <p:ph type="dt" sz="quarter" idx="1"/>
          </p:nvPr>
        </p:nvSpPr>
        <p:spPr bwMode="auto">
          <a:xfrm>
            <a:off x="3995738" y="0"/>
            <a:ext cx="3055937"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497" tIns="46749" rIns="93497" bIns="46749" numCol="1" anchor="t" anchorCtr="0" compatLnSpc="1">
            <a:prstTxWarp prst="textNoShape">
              <a:avLst/>
            </a:prstTxWarp>
          </a:bodyPr>
          <a:lstStyle>
            <a:lvl1pPr algn="r" defTabSz="935038">
              <a:defRPr sz="1200">
                <a:latin typeface="Times New Roman" pitchFamily="18" charset="0"/>
              </a:defRPr>
            </a:lvl1pPr>
          </a:lstStyle>
          <a:p>
            <a:endParaRPr lang="en-US" altLang="en-US"/>
          </a:p>
        </p:txBody>
      </p:sp>
      <p:sp>
        <p:nvSpPr>
          <p:cNvPr id="64516" name="Rectangle 4"/>
          <p:cNvSpPr>
            <a:spLocks noGrp="1" noChangeArrowheads="1"/>
          </p:cNvSpPr>
          <p:nvPr>
            <p:ph type="ftr" sz="quarter" idx="2"/>
          </p:nvPr>
        </p:nvSpPr>
        <p:spPr bwMode="auto">
          <a:xfrm>
            <a:off x="0" y="8842375"/>
            <a:ext cx="30559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497" tIns="46749" rIns="93497" bIns="46749" numCol="1" anchor="b" anchorCtr="0" compatLnSpc="1">
            <a:prstTxWarp prst="textNoShape">
              <a:avLst/>
            </a:prstTxWarp>
          </a:bodyPr>
          <a:lstStyle>
            <a:lvl1pPr defTabSz="935038">
              <a:defRPr sz="1200">
                <a:latin typeface="Times New Roman" pitchFamily="18" charset="0"/>
              </a:defRPr>
            </a:lvl1pPr>
          </a:lstStyle>
          <a:p>
            <a:endParaRPr lang="en-US" altLang="en-US"/>
          </a:p>
        </p:txBody>
      </p:sp>
      <p:sp>
        <p:nvSpPr>
          <p:cNvPr id="64517" name="Rectangle 5"/>
          <p:cNvSpPr>
            <a:spLocks noGrp="1" noChangeArrowheads="1"/>
          </p:cNvSpPr>
          <p:nvPr>
            <p:ph type="sldNum" sz="quarter" idx="3"/>
          </p:nvPr>
        </p:nvSpPr>
        <p:spPr bwMode="auto">
          <a:xfrm>
            <a:off x="3995738" y="8842375"/>
            <a:ext cx="3055937"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497" tIns="46749" rIns="93497" bIns="46749" numCol="1" anchor="b" anchorCtr="0" compatLnSpc="1">
            <a:prstTxWarp prst="textNoShape">
              <a:avLst/>
            </a:prstTxWarp>
          </a:bodyPr>
          <a:lstStyle>
            <a:lvl1pPr algn="r" defTabSz="935038">
              <a:defRPr sz="1200">
                <a:latin typeface="Times New Roman" pitchFamily="18" charset="0"/>
              </a:defRPr>
            </a:lvl1pPr>
          </a:lstStyle>
          <a:p>
            <a:fld id="{BA6712BD-A091-4AF6-A221-13CCEB9B6774}" type="slidenum">
              <a:rPr lang="en-US" altLang="en-US"/>
              <a:pPr/>
              <a:t>‹#›</a:t>
            </a:fld>
            <a:endParaRPr lang="en-US" altLang="en-US"/>
          </a:p>
        </p:txBody>
      </p:sp>
    </p:spTree>
    <p:extLst>
      <p:ext uri="{BB962C8B-B14F-4D97-AF65-F5344CB8AC3E}">
        <p14:creationId xmlns:p14="http://schemas.microsoft.com/office/powerpoint/2010/main" val="20943850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30559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497" tIns="46749" rIns="93497" bIns="46749" numCol="1" anchor="t" anchorCtr="0" compatLnSpc="1">
            <a:prstTxWarp prst="textNoShape">
              <a:avLst/>
            </a:prstTxWarp>
          </a:bodyPr>
          <a:lstStyle>
            <a:lvl1pPr defTabSz="935038">
              <a:defRPr sz="1200">
                <a:latin typeface="Times New Roman" pitchFamily="18" charset="0"/>
              </a:defRPr>
            </a:lvl1pPr>
          </a:lstStyle>
          <a:p>
            <a:endParaRPr lang="en-US" altLang="en-US"/>
          </a:p>
        </p:txBody>
      </p:sp>
      <p:sp>
        <p:nvSpPr>
          <p:cNvPr id="51203" name="Rectangle 3"/>
          <p:cNvSpPr>
            <a:spLocks noGrp="1" noChangeArrowheads="1"/>
          </p:cNvSpPr>
          <p:nvPr>
            <p:ph type="dt" idx="1"/>
          </p:nvPr>
        </p:nvSpPr>
        <p:spPr bwMode="auto">
          <a:xfrm>
            <a:off x="3995738" y="0"/>
            <a:ext cx="3055937"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497" tIns="46749" rIns="93497" bIns="46749" numCol="1" anchor="t" anchorCtr="0" compatLnSpc="1">
            <a:prstTxWarp prst="textNoShape">
              <a:avLst/>
            </a:prstTxWarp>
          </a:bodyPr>
          <a:lstStyle>
            <a:lvl1pPr algn="r" defTabSz="935038">
              <a:defRPr sz="1200">
                <a:latin typeface="Times New Roman" pitchFamily="18" charset="0"/>
              </a:defRPr>
            </a:lvl1pPr>
          </a:lstStyle>
          <a:p>
            <a:endParaRPr lang="en-US" altLang="en-US"/>
          </a:p>
        </p:txBody>
      </p:sp>
      <p:sp>
        <p:nvSpPr>
          <p:cNvPr id="27652" name="Rectangle 4"/>
          <p:cNvSpPr>
            <a:spLocks noGrp="1" noRot="1" noChangeAspect="1" noChangeArrowheads="1" noTextEdit="1"/>
          </p:cNvSpPr>
          <p:nvPr>
            <p:ph type="sldImg" idx="2"/>
          </p:nvPr>
        </p:nvSpPr>
        <p:spPr bwMode="auto">
          <a:xfrm>
            <a:off x="1198563" y="698500"/>
            <a:ext cx="4654550" cy="34909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5" name="Rectangle 5"/>
          <p:cNvSpPr>
            <a:spLocks noGrp="1" noChangeArrowheads="1"/>
          </p:cNvSpPr>
          <p:nvPr>
            <p:ph type="body" sz="quarter" idx="3"/>
          </p:nvPr>
        </p:nvSpPr>
        <p:spPr bwMode="auto">
          <a:xfrm>
            <a:off x="704850" y="4421188"/>
            <a:ext cx="5643563" cy="418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497" tIns="46749" rIns="93497" bIns="4674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06" name="Rectangle 6"/>
          <p:cNvSpPr>
            <a:spLocks noGrp="1" noChangeArrowheads="1"/>
          </p:cNvSpPr>
          <p:nvPr>
            <p:ph type="ftr" sz="quarter" idx="4"/>
          </p:nvPr>
        </p:nvSpPr>
        <p:spPr bwMode="auto">
          <a:xfrm>
            <a:off x="0" y="8842375"/>
            <a:ext cx="30559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497" tIns="46749" rIns="93497" bIns="46749" numCol="1" anchor="b" anchorCtr="0" compatLnSpc="1">
            <a:prstTxWarp prst="textNoShape">
              <a:avLst/>
            </a:prstTxWarp>
          </a:bodyPr>
          <a:lstStyle>
            <a:lvl1pPr defTabSz="935038">
              <a:defRPr sz="1200">
                <a:latin typeface="Times New Roman" pitchFamily="18" charset="0"/>
              </a:defRPr>
            </a:lvl1pPr>
          </a:lstStyle>
          <a:p>
            <a:endParaRPr lang="en-US" altLang="en-US"/>
          </a:p>
        </p:txBody>
      </p:sp>
      <p:sp>
        <p:nvSpPr>
          <p:cNvPr id="51207" name="Rectangle 7"/>
          <p:cNvSpPr>
            <a:spLocks noGrp="1" noChangeArrowheads="1"/>
          </p:cNvSpPr>
          <p:nvPr>
            <p:ph type="sldNum" sz="quarter" idx="5"/>
          </p:nvPr>
        </p:nvSpPr>
        <p:spPr bwMode="auto">
          <a:xfrm>
            <a:off x="3995738" y="8842375"/>
            <a:ext cx="3055937"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497" tIns="46749" rIns="93497" bIns="46749" numCol="1" anchor="b" anchorCtr="0" compatLnSpc="1">
            <a:prstTxWarp prst="textNoShape">
              <a:avLst/>
            </a:prstTxWarp>
          </a:bodyPr>
          <a:lstStyle>
            <a:lvl1pPr algn="r" defTabSz="935038">
              <a:defRPr sz="1200">
                <a:latin typeface="Times New Roman" pitchFamily="18" charset="0"/>
              </a:defRPr>
            </a:lvl1pPr>
          </a:lstStyle>
          <a:p>
            <a:fld id="{6CB00137-9EE3-42B4-9A64-5A423F2F81F8}" type="slidenum">
              <a:rPr lang="en-US" altLang="en-US"/>
              <a:pPr/>
              <a:t>‹#›</a:t>
            </a:fld>
            <a:endParaRPr lang="en-US" altLang="en-US"/>
          </a:p>
        </p:txBody>
      </p:sp>
    </p:spTree>
    <p:extLst>
      <p:ext uri="{BB962C8B-B14F-4D97-AF65-F5344CB8AC3E}">
        <p14:creationId xmlns:p14="http://schemas.microsoft.com/office/powerpoint/2010/main" val="32693820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59666" indent="-292179" eaLnBrk="0" hangingPunct="0">
              <a:defRPr>
                <a:solidFill>
                  <a:schemeClr val="tx1"/>
                </a:solidFill>
                <a:latin typeface="Arial" charset="0"/>
              </a:defRPr>
            </a:lvl2pPr>
            <a:lvl3pPr marL="1168718" indent="-233744" eaLnBrk="0" hangingPunct="0">
              <a:defRPr>
                <a:solidFill>
                  <a:schemeClr val="tx1"/>
                </a:solidFill>
                <a:latin typeface="Arial" charset="0"/>
              </a:defRPr>
            </a:lvl3pPr>
            <a:lvl4pPr marL="1636205" indent="-233744" eaLnBrk="0" hangingPunct="0">
              <a:defRPr>
                <a:solidFill>
                  <a:schemeClr val="tx1"/>
                </a:solidFill>
                <a:latin typeface="Arial" charset="0"/>
              </a:defRPr>
            </a:lvl4pPr>
            <a:lvl5pPr marL="2103692" indent="-233744" eaLnBrk="0" hangingPunct="0">
              <a:defRPr>
                <a:solidFill>
                  <a:schemeClr val="tx1"/>
                </a:solidFill>
                <a:latin typeface="Arial" charset="0"/>
              </a:defRPr>
            </a:lvl5pPr>
            <a:lvl6pPr marL="2571179" indent="-233744" eaLnBrk="0" fontAlgn="base" hangingPunct="0">
              <a:spcBef>
                <a:spcPct val="0"/>
              </a:spcBef>
              <a:spcAft>
                <a:spcPct val="0"/>
              </a:spcAft>
              <a:defRPr>
                <a:solidFill>
                  <a:schemeClr val="tx1"/>
                </a:solidFill>
                <a:latin typeface="Arial" charset="0"/>
              </a:defRPr>
            </a:lvl6pPr>
            <a:lvl7pPr marL="3038666" indent="-233744" eaLnBrk="0" fontAlgn="base" hangingPunct="0">
              <a:spcBef>
                <a:spcPct val="0"/>
              </a:spcBef>
              <a:spcAft>
                <a:spcPct val="0"/>
              </a:spcAft>
              <a:defRPr>
                <a:solidFill>
                  <a:schemeClr val="tx1"/>
                </a:solidFill>
                <a:latin typeface="Arial" charset="0"/>
              </a:defRPr>
            </a:lvl7pPr>
            <a:lvl8pPr marL="3506153" indent="-233744" eaLnBrk="0" fontAlgn="base" hangingPunct="0">
              <a:spcBef>
                <a:spcPct val="0"/>
              </a:spcBef>
              <a:spcAft>
                <a:spcPct val="0"/>
              </a:spcAft>
              <a:defRPr>
                <a:solidFill>
                  <a:schemeClr val="tx1"/>
                </a:solidFill>
                <a:latin typeface="Arial" charset="0"/>
              </a:defRPr>
            </a:lvl8pPr>
            <a:lvl9pPr marL="3973640" indent="-233744" eaLnBrk="0" fontAlgn="base" hangingPunct="0">
              <a:spcBef>
                <a:spcPct val="0"/>
              </a:spcBef>
              <a:spcAft>
                <a:spcPct val="0"/>
              </a:spcAft>
              <a:defRPr>
                <a:solidFill>
                  <a:schemeClr val="tx1"/>
                </a:solidFill>
                <a:latin typeface="Arial" charset="0"/>
              </a:defRPr>
            </a:lvl9pPr>
          </a:lstStyle>
          <a:p>
            <a:pPr eaLnBrk="1" hangingPunct="1"/>
            <a:fld id="{2A875B69-6D90-4A83-8590-333FDFE78E42}" type="slidenum">
              <a:rPr lang="en-US" altLang="en-US"/>
              <a:pPr eaLnBrk="1" hangingPunct="1"/>
              <a:t>11</a:t>
            </a:fld>
            <a:endParaRPr lang="en-US" alt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59666" indent="-292179" eaLnBrk="0" hangingPunct="0">
              <a:defRPr>
                <a:solidFill>
                  <a:schemeClr val="tx1"/>
                </a:solidFill>
                <a:latin typeface="Arial" charset="0"/>
              </a:defRPr>
            </a:lvl2pPr>
            <a:lvl3pPr marL="1168718" indent="-233744" eaLnBrk="0" hangingPunct="0">
              <a:defRPr>
                <a:solidFill>
                  <a:schemeClr val="tx1"/>
                </a:solidFill>
                <a:latin typeface="Arial" charset="0"/>
              </a:defRPr>
            </a:lvl3pPr>
            <a:lvl4pPr marL="1636205" indent="-233744" eaLnBrk="0" hangingPunct="0">
              <a:defRPr>
                <a:solidFill>
                  <a:schemeClr val="tx1"/>
                </a:solidFill>
                <a:latin typeface="Arial" charset="0"/>
              </a:defRPr>
            </a:lvl4pPr>
            <a:lvl5pPr marL="2103692" indent="-233744" eaLnBrk="0" hangingPunct="0">
              <a:defRPr>
                <a:solidFill>
                  <a:schemeClr val="tx1"/>
                </a:solidFill>
                <a:latin typeface="Arial" charset="0"/>
              </a:defRPr>
            </a:lvl5pPr>
            <a:lvl6pPr marL="2571179" indent="-233744" eaLnBrk="0" fontAlgn="base" hangingPunct="0">
              <a:spcBef>
                <a:spcPct val="0"/>
              </a:spcBef>
              <a:spcAft>
                <a:spcPct val="0"/>
              </a:spcAft>
              <a:defRPr>
                <a:solidFill>
                  <a:schemeClr val="tx1"/>
                </a:solidFill>
                <a:latin typeface="Arial" charset="0"/>
              </a:defRPr>
            </a:lvl6pPr>
            <a:lvl7pPr marL="3038666" indent="-233744" eaLnBrk="0" fontAlgn="base" hangingPunct="0">
              <a:spcBef>
                <a:spcPct val="0"/>
              </a:spcBef>
              <a:spcAft>
                <a:spcPct val="0"/>
              </a:spcAft>
              <a:defRPr>
                <a:solidFill>
                  <a:schemeClr val="tx1"/>
                </a:solidFill>
                <a:latin typeface="Arial" charset="0"/>
              </a:defRPr>
            </a:lvl7pPr>
            <a:lvl8pPr marL="3506153" indent="-233744" eaLnBrk="0" fontAlgn="base" hangingPunct="0">
              <a:spcBef>
                <a:spcPct val="0"/>
              </a:spcBef>
              <a:spcAft>
                <a:spcPct val="0"/>
              </a:spcAft>
              <a:defRPr>
                <a:solidFill>
                  <a:schemeClr val="tx1"/>
                </a:solidFill>
                <a:latin typeface="Arial" charset="0"/>
              </a:defRPr>
            </a:lvl8pPr>
            <a:lvl9pPr marL="3973640" indent="-233744" eaLnBrk="0" fontAlgn="base" hangingPunct="0">
              <a:spcBef>
                <a:spcPct val="0"/>
              </a:spcBef>
              <a:spcAft>
                <a:spcPct val="0"/>
              </a:spcAft>
              <a:defRPr>
                <a:solidFill>
                  <a:schemeClr val="tx1"/>
                </a:solidFill>
                <a:latin typeface="Arial" charset="0"/>
              </a:defRPr>
            </a:lvl9pPr>
          </a:lstStyle>
          <a:p>
            <a:pPr eaLnBrk="1" hangingPunct="1"/>
            <a:fld id="{9B628014-86D5-4932-821B-5EFD96A64D1B}" type="slidenum">
              <a:rPr lang="en-US" altLang="en-US"/>
              <a:pPr eaLnBrk="1" hangingPunct="1"/>
              <a:t>13</a:t>
            </a:fld>
            <a:endParaRPr lang="en-US"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59666" indent="-292179" eaLnBrk="0" hangingPunct="0">
              <a:defRPr>
                <a:solidFill>
                  <a:schemeClr val="tx1"/>
                </a:solidFill>
                <a:latin typeface="Arial" charset="0"/>
              </a:defRPr>
            </a:lvl2pPr>
            <a:lvl3pPr marL="1168718" indent="-233744" eaLnBrk="0" hangingPunct="0">
              <a:defRPr>
                <a:solidFill>
                  <a:schemeClr val="tx1"/>
                </a:solidFill>
                <a:latin typeface="Arial" charset="0"/>
              </a:defRPr>
            </a:lvl3pPr>
            <a:lvl4pPr marL="1636205" indent="-233744" eaLnBrk="0" hangingPunct="0">
              <a:defRPr>
                <a:solidFill>
                  <a:schemeClr val="tx1"/>
                </a:solidFill>
                <a:latin typeface="Arial" charset="0"/>
              </a:defRPr>
            </a:lvl4pPr>
            <a:lvl5pPr marL="2103692" indent="-233744" eaLnBrk="0" hangingPunct="0">
              <a:defRPr>
                <a:solidFill>
                  <a:schemeClr val="tx1"/>
                </a:solidFill>
                <a:latin typeface="Arial" charset="0"/>
              </a:defRPr>
            </a:lvl5pPr>
            <a:lvl6pPr marL="2571179" indent="-233744" eaLnBrk="0" fontAlgn="base" hangingPunct="0">
              <a:spcBef>
                <a:spcPct val="0"/>
              </a:spcBef>
              <a:spcAft>
                <a:spcPct val="0"/>
              </a:spcAft>
              <a:defRPr>
                <a:solidFill>
                  <a:schemeClr val="tx1"/>
                </a:solidFill>
                <a:latin typeface="Arial" charset="0"/>
              </a:defRPr>
            </a:lvl6pPr>
            <a:lvl7pPr marL="3038666" indent="-233744" eaLnBrk="0" fontAlgn="base" hangingPunct="0">
              <a:spcBef>
                <a:spcPct val="0"/>
              </a:spcBef>
              <a:spcAft>
                <a:spcPct val="0"/>
              </a:spcAft>
              <a:defRPr>
                <a:solidFill>
                  <a:schemeClr val="tx1"/>
                </a:solidFill>
                <a:latin typeface="Arial" charset="0"/>
              </a:defRPr>
            </a:lvl7pPr>
            <a:lvl8pPr marL="3506153" indent="-233744" eaLnBrk="0" fontAlgn="base" hangingPunct="0">
              <a:spcBef>
                <a:spcPct val="0"/>
              </a:spcBef>
              <a:spcAft>
                <a:spcPct val="0"/>
              </a:spcAft>
              <a:defRPr>
                <a:solidFill>
                  <a:schemeClr val="tx1"/>
                </a:solidFill>
                <a:latin typeface="Arial" charset="0"/>
              </a:defRPr>
            </a:lvl8pPr>
            <a:lvl9pPr marL="3973640" indent="-233744" eaLnBrk="0" fontAlgn="base" hangingPunct="0">
              <a:spcBef>
                <a:spcPct val="0"/>
              </a:spcBef>
              <a:spcAft>
                <a:spcPct val="0"/>
              </a:spcAft>
              <a:defRPr>
                <a:solidFill>
                  <a:schemeClr val="tx1"/>
                </a:solidFill>
                <a:latin typeface="Arial" charset="0"/>
              </a:defRPr>
            </a:lvl9pPr>
          </a:lstStyle>
          <a:p>
            <a:pPr eaLnBrk="1" hangingPunct="1"/>
            <a:fld id="{8B922805-2DE0-46E5-9A2B-D2867A914411}" type="slidenum">
              <a:rPr lang="en-US" altLang="en-US"/>
              <a:pPr eaLnBrk="1" hangingPunct="1"/>
              <a:t>14</a:t>
            </a:fld>
            <a:endParaRPr lang="en-US" alt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This is a list of the four major types of concurrent statements used in VHDL. The previous example showed concurrent signal assignment. This set of slides talks about the first three. The next set of slides will talk about process statements.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234" name="Group 2"/>
          <p:cNvGrpSpPr>
            <a:grpSpLocks/>
          </p:cNvGrpSpPr>
          <p:nvPr/>
        </p:nvGrpSpPr>
        <p:grpSpPr bwMode="auto">
          <a:xfrm>
            <a:off x="0" y="0"/>
            <a:ext cx="8763000" cy="5943600"/>
            <a:chOff x="0" y="0"/>
            <a:chExt cx="5520" cy="3744"/>
          </a:xfrm>
        </p:grpSpPr>
        <p:sp>
          <p:nvSpPr>
            <p:cNvPr id="95235" name="Rectangle 3"/>
            <p:cNvSpPr>
              <a:spLocks noChangeArrowheads="1"/>
            </p:cNvSpPr>
            <p:nvPr/>
          </p:nvSpPr>
          <p:spPr bwMode="auto">
            <a:xfrm>
              <a:off x="0" y="0"/>
              <a:ext cx="1104" cy="3072"/>
            </a:xfrm>
            <a:prstGeom prst="rect">
              <a:avLst/>
            </a:prstGeom>
            <a:solidFill>
              <a:schemeClr val="accent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latin typeface="Times New Roman" pitchFamily="18" charset="0"/>
              </a:endParaRPr>
            </a:p>
          </p:txBody>
        </p:sp>
        <p:grpSp>
          <p:nvGrpSpPr>
            <p:cNvPr id="95236" name="Group 4"/>
            <p:cNvGrpSpPr>
              <a:grpSpLocks/>
            </p:cNvGrpSpPr>
            <p:nvPr userDrawn="1"/>
          </p:nvGrpSpPr>
          <p:grpSpPr bwMode="auto">
            <a:xfrm>
              <a:off x="0" y="2208"/>
              <a:ext cx="5520" cy="1536"/>
              <a:chOff x="0" y="2208"/>
              <a:chExt cx="5520" cy="1536"/>
            </a:xfrm>
          </p:grpSpPr>
          <p:sp>
            <p:nvSpPr>
              <p:cNvPr id="95237" name="Rectangle 5"/>
              <p:cNvSpPr>
                <a:spLocks noChangeArrowheads="1"/>
              </p:cNvSpPr>
              <p:nvPr/>
            </p:nvSpPr>
            <p:spPr bwMode="ltGray">
              <a:xfrm>
                <a:off x="624" y="2208"/>
                <a:ext cx="4896" cy="153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latin typeface="Times New Roman" pitchFamily="18" charset="0"/>
                </a:endParaRPr>
              </a:p>
            </p:txBody>
          </p:sp>
          <p:sp>
            <p:nvSpPr>
              <p:cNvPr id="95238" name="Rectangle 6"/>
              <p:cNvSpPr>
                <a:spLocks noChangeArrowheads="1"/>
              </p:cNvSpPr>
              <p:nvPr/>
            </p:nvSpPr>
            <p:spPr bwMode="white">
              <a:xfrm>
                <a:off x="654" y="2352"/>
                <a:ext cx="4818" cy="134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latin typeface="Times New Roman" pitchFamily="18" charset="0"/>
                </a:endParaRPr>
              </a:p>
            </p:txBody>
          </p:sp>
          <p:sp>
            <p:nvSpPr>
              <p:cNvPr id="95239" name="Line 7"/>
              <p:cNvSpPr>
                <a:spLocks noChangeShapeType="1"/>
              </p:cNvSpPr>
              <p:nvPr/>
            </p:nvSpPr>
            <p:spPr bwMode="auto">
              <a:xfrm>
                <a:off x="0" y="3072"/>
                <a:ext cx="624"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5240" name="Group 8"/>
            <p:cNvGrpSpPr>
              <a:grpSpLocks/>
            </p:cNvGrpSpPr>
            <p:nvPr userDrawn="1"/>
          </p:nvGrpSpPr>
          <p:grpSpPr bwMode="auto">
            <a:xfrm>
              <a:off x="400" y="336"/>
              <a:ext cx="5088" cy="192"/>
              <a:chOff x="400" y="336"/>
              <a:chExt cx="5088" cy="192"/>
            </a:xfrm>
          </p:grpSpPr>
          <p:sp>
            <p:nvSpPr>
              <p:cNvPr id="95241" name="Rectangle 9"/>
              <p:cNvSpPr>
                <a:spLocks noChangeArrowheads="1"/>
              </p:cNvSpPr>
              <p:nvPr/>
            </p:nvSpPr>
            <p:spPr bwMode="auto">
              <a:xfrm>
                <a:off x="3952" y="336"/>
                <a:ext cx="1536" cy="19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latin typeface="Times New Roman" pitchFamily="18" charset="0"/>
                </a:endParaRPr>
              </a:p>
            </p:txBody>
          </p:sp>
          <p:sp>
            <p:nvSpPr>
              <p:cNvPr id="95242" name="Line 10"/>
              <p:cNvSpPr>
                <a:spLocks noChangeShapeType="1"/>
              </p:cNvSpPr>
              <p:nvPr/>
            </p:nvSpPr>
            <p:spPr bwMode="auto">
              <a:xfrm>
                <a:off x="400" y="432"/>
                <a:ext cx="5088" cy="0"/>
              </a:xfrm>
              <a:prstGeom prst="line">
                <a:avLst/>
              </a:prstGeom>
              <a:noFill/>
              <a:ln w="444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95243" name="Rectangle 11"/>
          <p:cNvSpPr>
            <a:spLocks noGrp="1" noChangeArrowheads="1"/>
          </p:cNvSpPr>
          <p:nvPr>
            <p:ph type="ctrTitle"/>
          </p:nvPr>
        </p:nvSpPr>
        <p:spPr>
          <a:xfrm>
            <a:off x="2057400" y="1143000"/>
            <a:ext cx="6629400" cy="2209800"/>
          </a:xfrm>
        </p:spPr>
        <p:txBody>
          <a:bodyPr/>
          <a:lstStyle>
            <a:lvl1pPr>
              <a:defRPr sz="4800"/>
            </a:lvl1pPr>
          </a:lstStyle>
          <a:p>
            <a:pPr lvl="0"/>
            <a:r>
              <a:rPr lang="en-US" altLang="en-US" noProof="0" smtClean="0"/>
              <a:t>Click to edit Master title style</a:t>
            </a:r>
          </a:p>
        </p:txBody>
      </p:sp>
      <p:sp>
        <p:nvSpPr>
          <p:cNvPr id="95244"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pPr lvl="0"/>
            <a:r>
              <a:rPr lang="en-US" altLang="en-US" noProof="0" smtClean="0"/>
              <a:t>Click to edit Master subtitle style</a:t>
            </a:r>
          </a:p>
        </p:txBody>
      </p:sp>
      <p:sp>
        <p:nvSpPr>
          <p:cNvPr id="95245" name="Rectangle 13"/>
          <p:cNvSpPr>
            <a:spLocks noGrp="1" noChangeArrowheads="1"/>
          </p:cNvSpPr>
          <p:nvPr>
            <p:ph type="dt" sz="half" idx="2"/>
          </p:nvPr>
        </p:nvSpPr>
        <p:spPr>
          <a:xfrm>
            <a:off x="912813" y="6251575"/>
            <a:ext cx="1905000" cy="457200"/>
          </a:xfrm>
        </p:spPr>
        <p:txBody>
          <a:bodyPr/>
          <a:lstStyle>
            <a:lvl1pPr>
              <a:defRPr/>
            </a:lvl1pPr>
          </a:lstStyle>
          <a:p>
            <a:fld id="{B4DAB6FE-9FEF-4769-963A-80B9943E3712}" type="datetimeFigureOut">
              <a:rPr lang="en-US" altLang="en-US"/>
              <a:pPr/>
              <a:t>10/1/2018</a:t>
            </a:fld>
            <a:endParaRPr lang="en-US" altLang="en-US"/>
          </a:p>
        </p:txBody>
      </p:sp>
      <p:sp>
        <p:nvSpPr>
          <p:cNvPr id="95246" name="Rectangle 14"/>
          <p:cNvSpPr>
            <a:spLocks noGrp="1" noChangeArrowheads="1"/>
          </p:cNvSpPr>
          <p:nvPr>
            <p:ph type="ftr" sz="quarter" idx="3"/>
          </p:nvPr>
        </p:nvSpPr>
        <p:spPr>
          <a:xfrm>
            <a:off x="3354388" y="6248400"/>
            <a:ext cx="2895600" cy="457200"/>
          </a:xfrm>
        </p:spPr>
        <p:txBody>
          <a:bodyPr/>
          <a:lstStyle>
            <a:lvl1pPr>
              <a:defRPr/>
            </a:lvl1pPr>
          </a:lstStyle>
          <a:p>
            <a:endParaRPr lang="en-US" altLang="en-US"/>
          </a:p>
        </p:txBody>
      </p:sp>
      <p:sp>
        <p:nvSpPr>
          <p:cNvPr id="95247" name="Rectangle 15"/>
          <p:cNvSpPr>
            <a:spLocks noGrp="1" noChangeArrowheads="1"/>
          </p:cNvSpPr>
          <p:nvPr>
            <p:ph type="sldNum" sz="quarter" idx="4"/>
          </p:nvPr>
        </p:nvSpPr>
        <p:spPr/>
        <p:txBody>
          <a:bodyPr/>
          <a:lstStyle>
            <a:lvl1pPr>
              <a:defRPr/>
            </a:lvl1pPr>
          </a:lstStyle>
          <a:p>
            <a:fld id="{D6AFFD25-441C-4C41-ACFC-A46A54ECCB60}"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1EF50AD-EF51-425C-A060-34B315BEF1D3}" type="datetimeFigureOut">
              <a:rPr lang="en-US" altLang="en-US"/>
              <a:pPr/>
              <a:t>10/1/2018</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BBECA86-EEA3-47E8-A2BE-DD2B99E779AF}" type="slidenum">
              <a:rPr lang="en-US" altLang="en-US"/>
              <a:pPr/>
              <a:t>‹#›</a:t>
            </a:fld>
            <a:endParaRPr lang="en-US" altLang="en-US"/>
          </a:p>
        </p:txBody>
      </p:sp>
    </p:spTree>
    <p:extLst>
      <p:ext uri="{BB962C8B-B14F-4D97-AF65-F5344CB8AC3E}">
        <p14:creationId xmlns:p14="http://schemas.microsoft.com/office/powerpoint/2010/main" val="893778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7813"/>
            <a:ext cx="19431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7813"/>
            <a:ext cx="56769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44994D8-B9ED-4CA8-AD6A-97C01DD43762}" type="datetimeFigureOut">
              <a:rPr lang="en-US" altLang="en-US"/>
              <a:pPr/>
              <a:t>10/1/2018</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DB65C92-34E8-48CF-9458-84398AAEF38B}" type="slidenum">
              <a:rPr lang="en-US" altLang="en-US"/>
              <a:pPr/>
              <a:t>‹#›</a:t>
            </a:fld>
            <a:endParaRPr lang="en-US" altLang="en-US"/>
          </a:p>
        </p:txBody>
      </p:sp>
    </p:spTree>
    <p:extLst>
      <p:ext uri="{BB962C8B-B14F-4D97-AF65-F5344CB8AC3E}">
        <p14:creationId xmlns:p14="http://schemas.microsoft.com/office/powerpoint/2010/main" val="147175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AB99421-9109-49BD-9FF5-E36F8464DFB0}" type="datetimeFigureOut">
              <a:rPr lang="en-US" altLang="en-US"/>
              <a:pPr/>
              <a:t>10/1/2018</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40372F5F-0DDC-4409-89D4-748AD3174250}" type="slidenum">
              <a:rPr lang="en-US" altLang="en-US"/>
              <a:pPr/>
              <a:t>‹#›</a:t>
            </a:fld>
            <a:endParaRPr lang="en-US" altLang="en-US"/>
          </a:p>
        </p:txBody>
      </p:sp>
    </p:spTree>
    <p:extLst>
      <p:ext uri="{BB962C8B-B14F-4D97-AF65-F5344CB8AC3E}">
        <p14:creationId xmlns:p14="http://schemas.microsoft.com/office/powerpoint/2010/main" val="4176151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5B40D21C-FB0A-48E0-8126-92B33EF6931A}" type="datetimeFigureOut">
              <a:rPr lang="en-US" altLang="en-US"/>
              <a:pPr/>
              <a:t>10/1/2018</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FA0DE2D5-EFBE-47DF-9044-AC82E728F902}" type="slidenum">
              <a:rPr lang="en-US" altLang="en-US"/>
              <a:pPr/>
              <a:t>‹#›</a:t>
            </a:fld>
            <a:endParaRPr lang="en-US" altLang="en-US"/>
          </a:p>
        </p:txBody>
      </p:sp>
    </p:spTree>
    <p:extLst>
      <p:ext uri="{BB962C8B-B14F-4D97-AF65-F5344CB8AC3E}">
        <p14:creationId xmlns:p14="http://schemas.microsoft.com/office/powerpoint/2010/main" val="4171268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ECD5D6A7-8ECC-4290-8581-8AE2839DFABD}" type="datetimeFigureOut">
              <a:rPr lang="en-US" altLang="en-US"/>
              <a:pPr/>
              <a:t>10/1/2018</a:t>
            </a:fld>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2FA8B84B-5568-43C4-815C-24ABE77AB845}" type="slidenum">
              <a:rPr lang="en-US" altLang="en-US"/>
              <a:pPr/>
              <a:t>‹#›</a:t>
            </a:fld>
            <a:endParaRPr lang="en-US" altLang="en-US"/>
          </a:p>
        </p:txBody>
      </p:sp>
    </p:spTree>
    <p:extLst>
      <p:ext uri="{BB962C8B-B14F-4D97-AF65-F5344CB8AC3E}">
        <p14:creationId xmlns:p14="http://schemas.microsoft.com/office/powerpoint/2010/main" val="3399684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2BC4B76-EA8B-443B-8EE0-449EEE386E0B}" type="datetimeFigureOut">
              <a:rPr lang="en-US" altLang="en-US"/>
              <a:pPr/>
              <a:t>10/1/2018</a:t>
            </a:fld>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00E93168-B885-4010-9EED-DD49E668BDB5}" type="slidenum">
              <a:rPr lang="en-US" altLang="en-US"/>
              <a:pPr/>
              <a:t>‹#›</a:t>
            </a:fld>
            <a:endParaRPr lang="en-US" altLang="en-US"/>
          </a:p>
        </p:txBody>
      </p:sp>
    </p:spTree>
    <p:extLst>
      <p:ext uri="{BB962C8B-B14F-4D97-AF65-F5344CB8AC3E}">
        <p14:creationId xmlns:p14="http://schemas.microsoft.com/office/powerpoint/2010/main" val="1745686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5FE3C520-9A03-4172-8059-B3999E182503}" type="datetimeFigureOut">
              <a:rPr lang="en-US" altLang="en-US"/>
              <a:pPr/>
              <a:t>10/1/2018</a:t>
            </a:fld>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24488E7C-58C0-4125-9E90-59A55E307C94}" type="slidenum">
              <a:rPr lang="en-US" altLang="en-US"/>
              <a:pPr/>
              <a:t>‹#›</a:t>
            </a:fld>
            <a:endParaRPr lang="en-US" altLang="en-US"/>
          </a:p>
        </p:txBody>
      </p:sp>
    </p:spTree>
    <p:extLst>
      <p:ext uri="{BB962C8B-B14F-4D97-AF65-F5344CB8AC3E}">
        <p14:creationId xmlns:p14="http://schemas.microsoft.com/office/powerpoint/2010/main" val="45482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A1B240CA-7C90-41B8-97A6-043802B77248}" type="datetimeFigureOut">
              <a:rPr lang="en-US" altLang="en-US"/>
              <a:pPr/>
              <a:t>10/1/2018</a:t>
            </a:fld>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B359F65C-28CF-4B85-8434-22889AF56DB8}" type="slidenum">
              <a:rPr lang="en-US" altLang="en-US"/>
              <a:pPr/>
              <a:t>‹#›</a:t>
            </a:fld>
            <a:endParaRPr lang="en-US" altLang="en-US"/>
          </a:p>
        </p:txBody>
      </p:sp>
    </p:spTree>
    <p:extLst>
      <p:ext uri="{BB962C8B-B14F-4D97-AF65-F5344CB8AC3E}">
        <p14:creationId xmlns:p14="http://schemas.microsoft.com/office/powerpoint/2010/main" val="1181958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FEB69F8D-AE06-46E9-B3E1-54781C1DAAD3}" type="datetimeFigureOut">
              <a:rPr lang="en-US" altLang="en-US"/>
              <a:pPr/>
              <a:t>10/1/2018</a:t>
            </a:fld>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EA03B15B-B8B6-49A3-9030-31AC833B729E}" type="slidenum">
              <a:rPr lang="en-US" altLang="en-US"/>
              <a:pPr/>
              <a:t>‹#›</a:t>
            </a:fld>
            <a:endParaRPr lang="en-US" altLang="en-US"/>
          </a:p>
        </p:txBody>
      </p:sp>
    </p:spTree>
    <p:extLst>
      <p:ext uri="{BB962C8B-B14F-4D97-AF65-F5344CB8AC3E}">
        <p14:creationId xmlns:p14="http://schemas.microsoft.com/office/powerpoint/2010/main" val="3463769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67FDA783-8129-4273-AE5B-9D6AFA74E929}" type="datetimeFigureOut">
              <a:rPr lang="en-US" altLang="en-US"/>
              <a:pPr/>
              <a:t>10/1/2018</a:t>
            </a:fld>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AE2104DD-EFC7-48C7-B7E7-5A0BCEDD5909}" type="slidenum">
              <a:rPr lang="en-US" altLang="en-US"/>
              <a:pPr/>
              <a:t>‹#›</a:t>
            </a:fld>
            <a:endParaRPr lang="en-US" altLang="en-US"/>
          </a:p>
        </p:txBody>
      </p:sp>
    </p:spTree>
    <p:extLst>
      <p:ext uri="{BB962C8B-B14F-4D97-AF65-F5344CB8AC3E}">
        <p14:creationId xmlns:p14="http://schemas.microsoft.com/office/powerpoint/2010/main" val="254436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4210" name="Group 2"/>
          <p:cNvGrpSpPr>
            <a:grpSpLocks/>
          </p:cNvGrpSpPr>
          <p:nvPr/>
        </p:nvGrpSpPr>
        <p:grpSpPr bwMode="auto">
          <a:xfrm>
            <a:off x="0" y="0"/>
            <a:ext cx="8686800" cy="4876800"/>
            <a:chOff x="0" y="0"/>
            <a:chExt cx="5472" cy="3072"/>
          </a:xfrm>
        </p:grpSpPr>
        <p:sp>
          <p:nvSpPr>
            <p:cNvPr id="94211" name="Rectangle 3"/>
            <p:cNvSpPr>
              <a:spLocks noChangeArrowheads="1"/>
            </p:cNvSpPr>
            <p:nvPr/>
          </p:nvSpPr>
          <p:spPr bwMode="auto">
            <a:xfrm>
              <a:off x="0" y="0"/>
              <a:ext cx="384" cy="3072"/>
            </a:xfrm>
            <a:prstGeom prst="rect">
              <a:avLst/>
            </a:prstGeom>
            <a:solidFill>
              <a:schemeClr val="accent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latin typeface="Times New Roman" pitchFamily="18" charset="0"/>
              </a:endParaRPr>
            </a:p>
          </p:txBody>
        </p:sp>
        <p:grpSp>
          <p:nvGrpSpPr>
            <p:cNvPr id="94212" name="Group 4"/>
            <p:cNvGrpSpPr>
              <a:grpSpLocks/>
            </p:cNvGrpSpPr>
            <p:nvPr/>
          </p:nvGrpSpPr>
          <p:grpSpPr bwMode="auto">
            <a:xfrm>
              <a:off x="240" y="893"/>
              <a:ext cx="5232" cy="115"/>
              <a:chOff x="240" y="893"/>
              <a:chExt cx="5232" cy="115"/>
            </a:xfrm>
          </p:grpSpPr>
          <p:sp>
            <p:nvSpPr>
              <p:cNvPr id="94213" name="Rectangle 5"/>
              <p:cNvSpPr>
                <a:spLocks noChangeArrowheads="1"/>
              </p:cNvSpPr>
              <p:nvPr/>
            </p:nvSpPr>
            <p:spPr bwMode="auto">
              <a:xfrm>
                <a:off x="4320" y="893"/>
                <a:ext cx="1152" cy="11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latin typeface="Times New Roman" pitchFamily="18" charset="0"/>
                </a:endParaRPr>
              </a:p>
            </p:txBody>
          </p:sp>
          <p:sp>
            <p:nvSpPr>
              <p:cNvPr id="94214" name="Line 6"/>
              <p:cNvSpPr>
                <a:spLocks noChangeShapeType="1"/>
              </p:cNvSpPr>
              <p:nvPr/>
            </p:nvSpPr>
            <p:spPr bwMode="auto">
              <a:xfrm>
                <a:off x="240" y="941"/>
                <a:ext cx="5232"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94215" name="Rectangle 7"/>
          <p:cNvSpPr>
            <a:spLocks noGrp="1" noChangeArrowheads="1"/>
          </p:cNvSpPr>
          <p:nvPr>
            <p:ph type="title"/>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94216" name="Rectangle 8"/>
          <p:cNvSpPr>
            <a:spLocks noGrp="1" noChangeArrowheads="1"/>
          </p:cNvSpPr>
          <p:nvPr>
            <p:ph type="body" idx="1"/>
          </p:nvPr>
        </p:nvSpPr>
        <p:spPr bwMode="auto">
          <a:xfrm>
            <a:off x="914400" y="1600200"/>
            <a:ext cx="77724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94217" name="Rectangle 9"/>
          <p:cNvSpPr>
            <a:spLocks noGrp="1" noChangeArrowheads="1"/>
          </p:cNvSpPr>
          <p:nvPr>
            <p:ph type="dt" sz="half" idx="2"/>
          </p:nvPr>
        </p:nvSpPr>
        <p:spPr bwMode="auto">
          <a:xfrm>
            <a:off x="914400" y="6251575"/>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mn-lt"/>
              </a:defRPr>
            </a:lvl1pPr>
          </a:lstStyle>
          <a:p>
            <a:fld id="{25FABCFD-C074-439E-8C21-525A3A04220B}" type="datetimeFigureOut">
              <a:rPr lang="en-US" altLang="en-US"/>
              <a:pPr/>
              <a:t>10/1/2018</a:t>
            </a:fld>
            <a:endParaRPr lang="en-US" altLang="en-US"/>
          </a:p>
        </p:txBody>
      </p:sp>
      <p:sp>
        <p:nvSpPr>
          <p:cNvPr id="94218" name="Rectangle 10"/>
          <p:cNvSpPr>
            <a:spLocks noGrp="1" noChangeArrowheads="1"/>
          </p:cNvSpPr>
          <p:nvPr>
            <p:ph type="ftr" sz="quarter" idx="3"/>
          </p:nvPr>
        </p:nvSpPr>
        <p:spPr bwMode="auto">
          <a:xfrm>
            <a:off x="3352800" y="62484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mn-lt"/>
              </a:defRPr>
            </a:lvl1pPr>
          </a:lstStyle>
          <a:p>
            <a:endParaRPr lang="en-US" altLang="en-US"/>
          </a:p>
        </p:txBody>
      </p:sp>
      <p:sp>
        <p:nvSpPr>
          <p:cNvPr id="94219" name="Rectangle 11"/>
          <p:cNvSpPr>
            <a:spLocks noGrp="1" noChangeArrowheads="1"/>
          </p:cNvSpPr>
          <p:nvPr>
            <p:ph type="sldNum" sz="quarter" idx="4"/>
          </p:nvPr>
        </p:nvSpPr>
        <p:spPr bwMode="auto">
          <a:xfrm>
            <a:off x="6781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mn-lt"/>
              </a:defRPr>
            </a:lvl1pPr>
          </a:lstStyle>
          <a:p>
            <a:fld id="{9ABF60B6-785C-4205-A6B1-7C951F542C98}" type="slidenum">
              <a:rPr lang="en-US" altLang="en-US"/>
              <a:pPr/>
              <a:t>‹#›</a:t>
            </a:fld>
            <a:endParaRPr lang="en-US" altLang="en-US"/>
          </a:p>
        </p:txBody>
      </p:sp>
      <p:sp>
        <p:nvSpPr>
          <p:cNvPr id="94220" name="Line 12"/>
          <p:cNvSpPr>
            <a:spLocks noChangeShapeType="1"/>
          </p:cNvSpPr>
          <p:nvPr/>
        </p:nvSpPr>
        <p:spPr bwMode="auto">
          <a:xfrm>
            <a:off x="0" y="4876800"/>
            <a:ext cx="609600" cy="0"/>
          </a:xfrm>
          <a:prstGeom prst="line">
            <a:avLst/>
          </a:prstGeom>
          <a:noFill/>
          <a:ln w="444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Times New Roman" pitchFamily="18" charset="0"/>
        </a:defRPr>
      </a:lvl2pPr>
      <a:lvl3pPr algn="l" rtl="0" fontAlgn="base">
        <a:spcBef>
          <a:spcPct val="0"/>
        </a:spcBef>
        <a:spcAft>
          <a:spcPct val="0"/>
        </a:spcAft>
        <a:defRPr sz="4200">
          <a:solidFill>
            <a:schemeClr val="tx2"/>
          </a:solidFill>
          <a:latin typeface="Times New Roman" pitchFamily="18" charset="0"/>
        </a:defRPr>
      </a:lvl3pPr>
      <a:lvl4pPr algn="l" rtl="0" fontAlgn="base">
        <a:spcBef>
          <a:spcPct val="0"/>
        </a:spcBef>
        <a:spcAft>
          <a:spcPct val="0"/>
        </a:spcAft>
        <a:defRPr sz="4200">
          <a:solidFill>
            <a:schemeClr val="tx2"/>
          </a:solidFill>
          <a:latin typeface="Times New Roman" pitchFamily="18" charset="0"/>
        </a:defRPr>
      </a:lvl4pPr>
      <a:lvl5pPr algn="l" rtl="0" fontAlgn="base">
        <a:spcBef>
          <a:spcPct val="0"/>
        </a:spcBef>
        <a:spcAft>
          <a:spcPct val="0"/>
        </a:spcAft>
        <a:defRPr sz="4200">
          <a:solidFill>
            <a:schemeClr val="tx2"/>
          </a:solidFill>
          <a:latin typeface="Times New Roman" pitchFamily="18" charset="0"/>
        </a:defRPr>
      </a:lvl5pPr>
      <a:lvl6pPr marL="457200" algn="l" rtl="0" fontAlgn="base">
        <a:spcBef>
          <a:spcPct val="0"/>
        </a:spcBef>
        <a:spcAft>
          <a:spcPct val="0"/>
        </a:spcAft>
        <a:defRPr sz="4200">
          <a:solidFill>
            <a:schemeClr val="tx2"/>
          </a:solidFill>
          <a:latin typeface="Times New Roman" pitchFamily="18" charset="0"/>
        </a:defRPr>
      </a:lvl6pPr>
      <a:lvl7pPr marL="914400" algn="l" rtl="0" fontAlgn="base">
        <a:spcBef>
          <a:spcPct val="0"/>
        </a:spcBef>
        <a:spcAft>
          <a:spcPct val="0"/>
        </a:spcAft>
        <a:defRPr sz="4200">
          <a:solidFill>
            <a:schemeClr val="tx2"/>
          </a:solidFill>
          <a:latin typeface="Times New Roman" pitchFamily="18" charset="0"/>
        </a:defRPr>
      </a:lvl7pPr>
      <a:lvl8pPr marL="1371600" algn="l" rtl="0" fontAlgn="base">
        <a:spcBef>
          <a:spcPct val="0"/>
        </a:spcBef>
        <a:spcAft>
          <a:spcPct val="0"/>
        </a:spcAft>
        <a:defRPr sz="4200">
          <a:solidFill>
            <a:schemeClr val="tx2"/>
          </a:solidFill>
          <a:latin typeface="Times New Roman" pitchFamily="18" charset="0"/>
        </a:defRPr>
      </a:lvl8pPr>
      <a:lvl9pPr marL="1828800" algn="l" rtl="0" fontAlgn="base">
        <a:spcBef>
          <a:spcPct val="0"/>
        </a:spcBef>
        <a:spcAft>
          <a:spcPct val="0"/>
        </a:spcAft>
        <a:defRPr sz="4200">
          <a:solidFill>
            <a:schemeClr val="tx2"/>
          </a:solidFill>
          <a:latin typeface="Times New Roman" pitchFamily="18" charset="0"/>
        </a:defRPr>
      </a:lvl9pPr>
    </p:titleStyle>
    <p:bodyStyle>
      <a:lvl1pPr marL="342900" indent="-342900" algn="l" rtl="0" fontAlgn="base">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itchFamily="2" charset="2"/>
        <a:buChar char="n"/>
        <a:defRPr sz="2600">
          <a:solidFill>
            <a:schemeClr val="tx1"/>
          </a:solidFill>
          <a:latin typeface="+mn-lt"/>
        </a:defRPr>
      </a:lvl2pPr>
      <a:lvl3pPr marL="1143000" indent="-228600" algn="l" rtl="0" fontAlgn="base">
        <a:spcBef>
          <a:spcPct val="20000"/>
        </a:spcBef>
        <a:spcAft>
          <a:spcPct val="0"/>
        </a:spcAft>
        <a:buClr>
          <a:schemeClr val="folHlink"/>
        </a:buClr>
        <a:buSzPct val="55000"/>
        <a:buFont typeface="Wingdings" pitchFamily="2" charset="2"/>
        <a:buChar char="n"/>
        <a:defRPr sz="2300">
          <a:solidFill>
            <a:schemeClr val="tx1"/>
          </a:solidFill>
          <a:latin typeface="+mn-lt"/>
        </a:defRPr>
      </a:lvl3pPr>
      <a:lvl4pPr marL="1600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2.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ctrTitle"/>
          </p:nvPr>
        </p:nvSpPr>
        <p:spPr>
          <a:xfrm>
            <a:off x="2057400" y="2528888"/>
            <a:ext cx="6629400" cy="823912"/>
          </a:xfrm>
        </p:spPr>
        <p:txBody>
          <a:bodyPr anchor="b">
            <a:spAutoFit/>
          </a:bodyPr>
          <a:lstStyle/>
          <a:p>
            <a:r>
              <a:rPr lang="en-US" altLang="en-US"/>
              <a:t>CPE 133</a:t>
            </a:r>
          </a:p>
        </p:txBody>
      </p:sp>
      <p:sp>
        <p:nvSpPr>
          <p:cNvPr id="97285" name="Rectangle 5"/>
          <p:cNvSpPr>
            <a:spLocks noGrp="1" noChangeArrowheads="1"/>
          </p:cNvSpPr>
          <p:nvPr>
            <p:ph type="subTitle" idx="1"/>
          </p:nvPr>
        </p:nvSpPr>
        <p:spPr>
          <a:xfrm>
            <a:off x="1371600" y="3962400"/>
            <a:ext cx="6858000" cy="1828800"/>
          </a:xfrm>
        </p:spPr>
        <p:txBody>
          <a:bodyPr/>
          <a:lstStyle/>
          <a:p>
            <a:r>
              <a:rPr lang="en-US" altLang="en-US" sz="2200" dirty="0" smtClean="0"/>
              <a:t>Experiment 1 Overview</a:t>
            </a:r>
            <a:endParaRPr lang="en-US" altLang="en-US" sz="2200" dirty="0"/>
          </a:p>
          <a:p>
            <a:r>
              <a:rPr lang="en-US" altLang="en-US" sz="2200" dirty="0" smtClean="0"/>
              <a:t>New Gates</a:t>
            </a:r>
          </a:p>
          <a:p>
            <a:r>
              <a:rPr lang="en-US" altLang="en-US" sz="2200" dirty="0" smtClean="0"/>
              <a:t>Function Forms</a:t>
            </a:r>
          </a:p>
          <a:p>
            <a:r>
              <a:rPr lang="en-US" altLang="en-US" sz="2200" dirty="0" smtClean="0"/>
              <a:t>Experiment </a:t>
            </a:r>
            <a:r>
              <a:rPr lang="en-US" altLang="en-US" sz="2200" smtClean="0"/>
              <a:t>2 Introduction</a:t>
            </a:r>
            <a:endParaRPr lang="en-US" altLang="en-US" sz="2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0600" y="457200"/>
            <a:ext cx="7772400" cy="1143000"/>
          </a:xfrm>
        </p:spPr>
        <p:txBody>
          <a:bodyPr/>
          <a:lstStyle/>
          <a:p>
            <a:pPr eaLnBrk="1" hangingPunct="1"/>
            <a:r>
              <a:rPr lang="en-US" altLang="en-US" dirty="0" smtClean="0"/>
              <a:t>HDL Thoughts</a:t>
            </a:r>
          </a:p>
        </p:txBody>
      </p:sp>
      <p:sp>
        <p:nvSpPr>
          <p:cNvPr id="14339" name="Rectangle 3"/>
          <p:cNvSpPr>
            <a:spLocks noGrp="1" noChangeArrowheads="1"/>
          </p:cNvSpPr>
          <p:nvPr>
            <p:ph type="body" idx="1"/>
          </p:nvPr>
        </p:nvSpPr>
        <p:spPr>
          <a:xfrm>
            <a:off x="914400" y="1600200"/>
            <a:ext cx="7772400" cy="4800600"/>
          </a:xfrm>
        </p:spPr>
        <p:txBody>
          <a:bodyPr/>
          <a:lstStyle/>
          <a:p>
            <a:pPr marL="452438" indent="-452438" eaLnBrk="1" hangingPunct="1">
              <a:lnSpc>
                <a:spcPct val="90000"/>
              </a:lnSpc>
            </a:pPr>
            <a:r>
              <a:rPr lang="en-US" altLang="en-US" sz="2000" dirty="0" smtClean="0"/>
              <a:t>HDL: </a:t>
            </a:r>
            <a:r>
              <a:rPr lang="en-US" altLang="en-US" sz="2000" b="1" dirty="0" smtClean="0"/>
              <a:t>H</a:t>
            </a:r>
            <a:r>
              <a:rPr lang="en-US" altLang="en-US" sz="2000" i="1" dirty="0" smtClean="0"/>
              <a:t>ardware </a:t>
            </a:r>
            <a:r>
              <a:rPr lang="en-US" altLang="en-US" sz="2000" b="1" dirty="0" smtClean="0"/>
              <a:t>D</a:t>
            </a:r>
            <a:r>
              <a:rPr lang="en-US" altLang="en-US" sz="2000" i="1" dirty="0" smtClean="0"/>
              <a:t>escription</a:t>
            </a:r>
            <a:r>
              <a:rPr lang="en-US" altLang="en-US" sz="2000" dirty="0" smtClean="0"/>
              <a:t> </a:t>
            </a:r>
            <a:r>
              <a:rPr lang="en-US" altLang="en-US" sz="2000" b="1" dirty="0" smtClean="0"/>
              <a:t>L</a:t>
            </a:r>
            <a:r>
              <a:rPr lang="en-US" altLang="en-US" sz="2000" i="1" dirty="0" smtClean="0"/>
              <a:t>anguage</a:t>
            </a:r>
            <a:endParaRPr lang="en-US" altLang="zh-CN" sz="1800" dirty="0" smtClean="0">
              <a:ea typeface="SimSun" pitchFamily="2" charset="-122"/>
            </a:endParaRPr>
          </a:p>
          <a:p>
            <a:pPr marL="452438" indent="-452438" eaLnBrk="1" hangingPunct="1">
              <a:lnSpc>
                <a:spcPct val="90000"/>
              </a:lnSpc>
              <a:buClr>
                <a:schemeClr val="tx1"/>
              </a:buClr>
              <a:buFontTx/>
              <a:buAutoNum type="arabicPeriod"/>
            </a:pPr>
            <a:endParaRPr lang="en-US" altLang="zh-CN" sz="1800" dirty="0" smtClean="0">
              <a:ea typeface="SimSun" pitchFamily="2" charset="-122"/>
            </a:endParaRPr>
          </a:p>
          <a:p>
            <a:pPr marL="1217613" lvl="1" indent="-533400" eaLnBrk="1" hangingPunct="1">
              <a:lnSpc>
                <a:spcPct val="90000"/>
              </a:lnSpc>
              <a:buClr>
                <a:schemeClr val="tx1"/>
              </a:buClr>
              <a:buFontTx/>
              <a:buAutoNum type="arabicPeriod"/>
            </a:pPr>
            <a:r>
              <a:rPr lang="en-US" altLang="zh-CN" sz="1800" dirty="0" smtClean="0">
                <a:ea typeface="SimSun" pitchFamily="2" charset="-122"/>
              </a:rPr>
              <a:t>presents an unambiguous way to model digital circuits</a:t>
            </a:r>
          </a:p>
          <a:p>
            <a:pPr marL="1217613" lvl="1" indent="-533400" eaLnBrk="1" hangingPunct="1">
              <a:lnSpc>
                <a:spcPct val="90000"/>
              </a:lnSpc>
              <a:buClr>
                <a:schemeClr val="tx1"/>
              </a:buClr>
              <a:buFontTx/>
              <a:buAutoNum type="arabicPeriod"/>
            </a:pPr>
            <a:r>
              <a:rPr lang="en-US" altLang="zh-CN" sz="1800" dirty="0" smtClean="0">
                <a:ea typeface="SimSun" pitchFamily="2" charset="-122"/>
              </a:rPr>
              <a:t>models allow for the circuit simulations </a:t>
            </a:r>
          </a:p>
          <a:p>
            <a:pPr marL="1217613" lvl="1" indent="-533400" eaLnBrk="1" hangingPunct="1">
              <a:lnSpc>
                <a:spcPct val="90000"/>
              </a:lnSpc>
              <a:buClr>
                <a:schemeClr val="tx1"/>
              </a:buClr>
              <a:buFontTx/>
              <a:buAutoNum type="arabicPeriod"/>
            </a:pPr>
            <a:r>
              <a:rPr lang="en-US" altLang="zh-CN" sz="1800" dirty="0" smtClean="0">
                <a:ea typeface="SimSun" pitchFamily="2" charset="-122"/>
              </a:rPr>
              <a:t>Verilog supports hierarchical modeling </a:t>
            </a:r>
          </a:p>
          <a:p>
            <a:pPr marL="1217613" lvl="1" indent="-533400" eaLnBrk="1" hangingPunct="1">
              <a:lnSpc>
                <a:spcPct val="90000"/>
              </a:lnSpc>
              <a:buClr>
                <a:schemeClr val="tx1"/>
              </a:buClr>
              <a:buFontTx/>
              <a:buAutoNum type="arabicPeriod"/>
            </a:pPr>
            <a:r>
              <a:rPr lang="en-US" altLang="zh-CN" sz="1800" dirty="0" smtClean="0">
                <a:ea typeface="SimSun" pitchFamily="2" charset="-122"/>
              </a:rPr>
              <a:t>Verilog models can be used to generate actual circuits</a:t>
            </a:r>
            <a:r>
              <a:rPr lang="en-US" altLang="zh-CN" sz="1700" dirty="0" smtClean="0">
                <a:ea typeface="SimSun" pitchFamily="2" charset="-122"/>
              </a:rPr>
              <a:t> </a:t>
            </a:r>
          </a:p>
          <a:p>
            <a:pPr marL="452438" indent="-452438" eaLnBrk="1" hangingPunct="1">
              <a:lnSpc>
                <a:spcPct val="90000"/>
              </a:lnSpc>
              <a:buClr>
                <a:schemeClr val="tx1"/>
              </a:buClr>
              <a:buFontTx/>
              <a:buChar char="•"/>
            </a:pPr>
            <a:endParaRPr lang="en-US" altLang="zh-CN" sz="1800" dirty="0" smtClean="0">
              <a:ea typeface="SimSun" pitchFamily="2" charset="-122"/>
            </a:endParaRPr>
          </a:p>
          <a:p>
            <a:pPr marL="452438" indent="-452438" eaLnBrk="1" hangingPunct="1">
              <a:lnSpc>
                <a:spcPct val="90000"/>
              </a:lnSpc>
              <a:buClr>
                <a:schemeClr val="tx1"/>
              </a:buClr>
              <a:buFontTx/>
              <a:buChar char="•"/>
            </a:pPr>
            <a:r>
              <a:rPr lang="en-US" altLang="zh-CN" sz="2400" dirty="0" err="1" smtClean="0">
                <a:ea typeface="SimSun" pitchFamily="2" charset="-122"/>
              </a:rPr>
              <a:t>Verlog</a:t>
            </a:r>
            <a:r>
              <a:rPr lang="en-US" altLang="zh-CN" sz="2400" dirty="0" smtClean="0">
                <a:ea typeface="SimSun" pitchFamily="2" charset="-122"/>
              </a:rPr>
              <a:t> is not:</a:t>
            </a:r>
          </a:p>
          <a:p>
            <a:pPr marL="1217613" lvl="1" indent="-533400" eaLnBrk="1" hangingPunct="1">
              <a:lnSpc>
                <a:spcPct val="90000"/>
              </a:lnSpc>
            </a:pPr>
            <a:r>
              <a:rPr lang="en-US" altLang="en-US" sz="2000" dirty="0" smtClean="0"/>
              <a:t>VHDL is not a programming language</a:t>
            </a:r>
          </a:p>
          <a:p>
            <a:pPr marL="1789113" lvl="2" indent="-457200" eaLnBrk="1" hangingPunct="1">
              <a:lnSpc>
                <a:spcPct val="90000"/>
              </a:lnSpc>
            </a:pPr>
            <a:r>
              <a:rPr lang="en-US" altLang="en-US" sz="1800" dirty="0" smtClean="0"/>
              <a:t>as the name states, it’s a description language</a:t>
            </a:r>
          </a:p>
          <a:p>
            <a:pPr marL="1217613" lvl="1" indent="-533400" eaLnBrk="1" hangingPunct="1">
              <a:lnSpc>
                <a:spcPct val="90000"/>
              </a:lnSpc>
            </a:pPr>
            <a:r>
              <a:rPr lang="en-US" altLang="en-US" sz="2000" dirty="0" smtClean="0"/>
              <a:t>Bad at and/or dislike programming?</a:t>
            </a:r>
          </a:p>
          <a:p>
            <a:pPr marL="1789113" lvl="2" indent="-457200" eaLnBrk="1" hangingPunct="1">
              <a:lnSpc>
                <a:spcPct val="90000"/>
              </a:lnSpc>
            </a:pPr>
            <a:r>
              <a:rPr lang="en-US" altLang="en-US" sz="1800" dirty="0" smtClean="0"/>
              <a:t>You’re modeling digital circuit</a:t>
            </a:r>
          </a:p>
        </p:txBody>
      </p:sp>
    </p:spTree>
    <p:extLst>
      <p:ext uri="{BB962C8B-B14F-4D97-AF65-F5344CB8AC3E}">
        <p14:creationId xmlns:p14="http://schemas.microsoft.com/office/powerpoint/2010/main" val="24323284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381000"/>
            <a:ext cx="7772400" cy="1143000"/>
          </a:xfrm>
        </p:spPr>
        <p:txBody>
          <a:bodyPr/>
          <a:lstStyle/>
          <a:p>
            <a:pPr eaLnBrk="1" hangingPunct="1"/>
            <a:r>
              <a:rPr lang="en-US" altLang="en-US" smtClean="0"/>
              <a:t>VHDL </a:t>
            </a:r>
            <a:r>
              <a:rPr lang="en-US" altLang="en-US" i="1" smtClean="0"/>
              <a:t>Invariants</a:t>
            </a:r>
          </a:p>
        </p:txBody>
      </p:sp>
      <p:sp>
        <p:nvSpPr>
          <p:cNvPr id="15363" name="Text Box 3"/>
          <p:cNvSpPr txBox="1">
            <a:spLocks noChangeArrowheads="1"/>
          </p:cNvSpPr>
          <p:nvPr/>
        </p:nvSpPr>
        <p:spPr bwMode="auto">
          <a:xfrm>
            <a:off x="1295400" y="1717675"/>
            <a:ext cx="7696200"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568325"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Tx/>
              <a:buChar char="•"/>
            </a:pPr>
            <a:r>
              <a:rPr lang="en-US" altLang="en-US" sz="2500" u="sng" dirty="0"/>
              <a:t>Case Sensitivity</a:t>
            </a:r>
            <a:r>
              <a:rPr lang="en-US" altLang="en-US" sz="2500" dirty="0"/>
              <a:t>: </a:t>
            </a:r>
          </a:p>
          <a:p>
            <a:pPr lvl="1" eaLnBrk="1" hangingPunct="1">
              <a:buFontTx/>
              <a:buChar char="•"/>
            </a:pPr>
            <a:r>
              <a:rPr lang="en-US" altLang="en-US" sz="2000" dirty="0" smtClean="0"/>
              <a:t>case </a:t>
            </a:r>
            <a:r>
              <a:rPr lang="en-US" altLang="en-US" sz="2000" dirty="0"/>
              <a:t>sensitive</a:t>
            </a:r>
            <a:r>
              <a:rPr lang="en-US" altLang="en-US" sz="2500" dirty="0"/>
              <a:t>  </a:t>
            </a:r>
          </a:p>
          <a:p>
            <a:pPr lvl="1" eaLnBrk="1" hangingPunct="1"/>
            <a:endParaRPr lang="en-US" altLang="en-US" sz="2500" dirty="0"/>
          </a:p>
          <a:p>
            <a:pPr eaLnBrk="1" hangingPunct="1">
              <a:buFontTx/>
              <a:buChar char="•"/>
            </a:pPr>
            <a:r>
              <a:rPr lang="en-US" altLang="en-US" sz="2500" u="sng" dirty="0"/>
              <a:t>White space</a:t>
            </a:r>
            <a:r>
              <a:rPr lang="en-US" altLang="en-US" sz="2500" dirty="0"/>
              <a:t>: </a:t>
            </a:r>
          </a:p>
          <a:p>
            <a:pPr lvl="1" eaLnBrk="1" hangingPunct="1">
              <a:buFontTx/>
              <a:buChar char="•"/>
            </a:pPr>
            <a:r>
              <a:rPr lang="en-US" altLang="en-US" sz="2000" dirty="0"/>
              <a:t>white space is ignored</a:t>
            </a:r>
          </a:p>
          <a:p>
            <a:pPr lvl="1" eaLnBrk="1" hangingPunct="1"/>
            <a:endParaRPr lang="en-US" altLang="en-US" sz="2000" dirty="0"/>
          </a:p>
          <a:p>
            <a:pPr eaLnBrk="1" hangingPunct="1">
              <a:buFontTx/>
              <a:buChar char="•"/>
            </a:pPr>
            <a:r>
              <a:rPr lang="en-US" altLang="en-US" sz="2500" u="sng" dirty="0"/>
              <a:t>Comments</a:t>
            </a:r>
            <a:r>
              <a:rPr lang="en-US" altLang="en-US" sz="2500" dirty="0"/>
              <a:t>: </a:t>
            </a:r>
          </a:p>
          <a:p>
            <a:pPr lvl="1" eaLnBrk="1" hangingPunct="1">
              <a:buFontTx/>
              <a:buChar char="•"/>
            </a:pPr>
            <a:r>
              <a:rPr lang="en-US" altLang="en-US" sz="2000" dirty="0"/>
              <a:t>anything after a  </a:t>
            </a:r>
            <a:r>
              <a:rPr lang="en-US" altLang="en-US" sz="2000" dirty="0" smtClean="0"/>
              <a:t>“// </a:t>
            </a:r>
            <a:r>
              <a:rPr lang="en-US" altLang="en-US" sz="2000" dirty="0"/>
              <a:t>“ (two </a:t>
            </a:r>
            <a:r>
              <a:rPr lang="en-US" altLang="en-US" sz="2000" dirty="0" smtClean="0"/>
              <a:t>slashes</a:t>
            </a:r>
            <a:r>
              <a:rPr lang="en-US" altLang="en-US" sz="2000" dirty="0"/>
              <a:t>) is ignored</a:t>
            </a:r>
          </a:p>
          <a:p>
            <a:pPr lvl="1" eaLnBrk="1" hangingPunct="1">
              <a:buFontTx/>
              <a:buChar char="•"/>
            </a:pPr>
            <a:r>
              <a:rPr lang="en-US" altLang="en-US" sz="2000" dirty="0" smtClean="0"/>
              <a:t>“</a:t>
            </a:r>
            <a:r>
              <a:rPr lang="en-US" altLang="en-US" sz="2000" dirty="0"/>
              <a:t>block” </a:t>
            </a:r>
            <a:r>
              <a:rPr lang="en-US" altLang="en-US" sz="2000" dirty="0" smtClean="0"/>
              <a:t>comments /*    */ (multiline comment)</a:t>
            </a:r>
            <a:endParaRPr lang="en-US" altLang="en-US" sz="2000" dirty="0"/>
          </a:p>
          <a:p>
            <a:pPr lvl="1" eaLnBrk="1" hangingPunct="1"/>
            <a:endParaRPr lang="en-US" altLang="en-US" sz="2000" dirty="0"/>
          </a:p>
          <a:p>
            <a:pPr eaLnBrk="1" hangingPunct="1">
              <a:buFontTx/>
              <a:buChar char="•"/>
            </a:pPr>
            <a:r>
              <a:rPr lang="en-US" altLang="en-US" sz="2500" u="sng" dirty="0"/>
              <a:t>Parenthesis</a:t>
            </a:r>
            <a:r>
              <a:rPr lang="en-US" altLang="en-US" sz="2500" dirty="0"/>
              <a:t>: </a:t>
            </a:r>
          </a:p>
          <a:p>
            <a:pPr lvl="1" eaLnBrk="1" hangingPunct="1">
              <a:buFontTx/>
              <a:buChar char="•"/>
            </a:pPr>
            <a:r>
              <a:rPr lang="en-US" altLang="en-US" sz="2000" dirty="0"/>
              <a:t>few requirements; use for code clarity</a:t>
            </a:r>
          </a:p>
          <a:p>
            <a:pPr lvl="1" eaLnBrk="1" hangingPunct="1">
              <a:buFontTx/>
              <a:buChar char="•"/>
            </a:pPr>
            <a:r>
              <a:rPr lang="en-US" altLang="en-US" sz="2000" dirty="0"/>
              <a:t>operator precedence??</a:t>
            </a:r>
          </a:p>
          <a:p>
            <a:pPr eaLnBrk="1" hangingPunct="1"/>
            <a:endParaRPr lang="en-US" altLang="en-US" sz="2000" dirty="0"/>
          </a:p>
        </p:txBody>
      </p:sp>
    </p:spTree>
    <p:extLst>
      <p:ext uri="{BB962C8B-B14F-4D97-AF65-F5344CB8AC3E}">
        <p14:creationId xmlns:p14="http://schemas.microsoft.com/office/powerpoint/2010/main" val="8651254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ltLang="en-US" smtClean="0"/>
              <a:t>Example</a:t>
            </a:r>
          </a:p>
        </p:txBody>
      </p:sp>
      <p:sp>
        <p:nvSpPr>
          <p:cNvPr id="1028" name="Rectangle 3"/>
          <p:cNvSpPr>
            <a:spLocks noChangeArrowheads="1"/>
          </p:cNvSpPr>
          <p:nvPr/>
        </p:nvSpPr>
        <p:spPr bwMode="auto">
          <a:xfrm>
            <a:off x="38147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1029" name="Text Box 4"/>
          <p:cNvSpPr txBox="1">
            <a:spLocks noChangeArrowheads="1"/>
          </p:cNvSpPr>
          <p:nvPr/>
        </p:nvSpPr>
        <p:spPr bwMode="auto">
          <a:xfrm>
            <a:off x="1219200" y="1708150"/>
            <a:ext cx="64928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a:t>Implement the following function:</a:t>
            </a:r>
          </a:p>
          <a:p>
            <a:pPr eaLnBrk="1" hangingPunct="1"/>
            <a:endParaRPr lang="en-US" altLang="en-US" sz="2400"/>
          </a:p>
          <a:p>
            <a:pPr eaLnBrk="1" hangingPunct="1"/>
            <a:endParaRPr lang="en-US" altLang="en-US" sz="2400"/>
          </a:p>
        </p:txBody>
      </p:sp>
      <p:pic>
        <p:nvPicPr>
          <p:cNvPr id="1030" name="Picture 5" descr="bb_3v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286000"/>
            <a:ext cx="2819400"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26" name="Object 7"/>
          <p:cNvGraphicFramePr>
            <a:graphicFrameLocks noChangeAspect="1"/>
          </p:cNvGraphicFramePr>
          <p:nvPr/>
        </p:nvGraphicFramePr>
        <p:xfrm>
          <a:off x="6019800" y="1711325"/>
          <a:ext cx="2057400" cy="498475"/>
        </p:xfrm>
        <a:graphic>
          <a:graphicData uri="http://schemas.openxmlformats.org/presentationml/2006/ole">
            <mc:AlternateContent xmlns:mc="http://schemas.openxmlformats.org/markup-compatibility/2006">
              <mc:Choice xmlns:v="urn:schemas-microsoft-com:vml" Requires="v">
                <p:oleObj spid="_x0000_s2062" name="Equation" r:id="rId4" imgW="888840" imgH="215640" progId="Equation.3">
                  <p:embed/>
                </p:oleObj>
              </mc:Choice>
              <mc:Fallback>
                <p:oleObj name="Equation" r:id="rId4" imgW="88884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1711325"/>
                        <a:ext cx="2057400"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8"/>
          <p:cNvSpPr txBox="1">
            <a:spLocks noChangeArrowheads="1"/>
          </p:cNvSpPr>
          <p:nvPr/>
        </p:nvSpPr>
        <p:spPr bwMode="auto">
          <a:xfrm>
            <a:off x="1371600" y="3683675"/>
            <a:ext cx="6248400" cy="2246769"/>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sz="2400" kern="1200">
                <a:solidFill>
                  <a:schemeClr val="tx1"/>
                </a:solidFill>
                <a:latin typeface="Verdana" pitchFamily="34" charset="0"/>
                <a:ea typeface="+mn-ea"/>
                <a:cs typeface="+mn-cs"/>
              </a:defRPr>
            </a:lvl1pPr>
            <a:lvl2pPr marL="457200" algn="l" rtl="0" fontAlgn="base">
              <a:spcBef>
                <a:spcPct val="0"/>
              </a:spcBef>
              <a:spcAft>
                <a:spcPct val="0"/>
              </a:spcAft>
              <a:defRPr sz="2400" kern="1200">
                <a:solidFill>
                  <a:schemeClr val="tx1"/>
                </a:solidFill>
                <a:latin typeface="Verdana" pitchFamily="34" charset="0"/>
                <a:ea typeface="+mn-ea"/>
                <a:cs typeface="+mn-cs"/>
              </a:defRPr>
            </a:lvl2pPr>
            <a:lvl3pPr marL="914400" algn="l" rtl="0" fontAlgn="base">
              <a:spcBef>
                <a:spcPct val="0"/>
              </a:spcBef>
              <a:spcAft>
                <a:spcPct val="0"/>
              </a:spcAft>
              <a:defRPr sz="2400" kern="1200">
                <a:solidFill>
                  <a:schemeClr val="tx1"/>
                </a:solidFill>
                <a:latin typeface="Verdana" pitchFamily="34" charset="0"/>
                <a:ea typeface="+mn-ea"/>
                <a:cs typeface="+mn-cs"/>
              </a:defRPr>
            </a:lvl3pPr>
            <a:lvl4pPr marL="1371600" algn="l" rtl="0" fontAlgn="base">
              <a:spcBef>
                <a:spcPct val="0"/>
              </a:spcBef>
              <a:spcAft>
                <a:spcPct val="0"/>
              </a:spcAft>
              <a:defRPr sz="2400" kern="1200">
                <a:solidFill>
                  <a:schemeClr val="tx1"/>
                </a:solidFill>
                <a:latin typeface="Verdana" pitchFamily="34" charset="0"/>
                <a:ea typeface="+mn-ea"/>
                <a:cs typeface="+mn-cs"/>
              </a:defRPr>
            </a:lvl4pPr>
            <a:lvl5pPr marL="1828800" algn="l" rtl="0" fontAlgn="base">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r>
              <a:rPr lang="en-US" altLang="en-US" sz="2000" b="1" dirty="0" smtClean="0">
                <a:latin typeface="Courier New" pitchFamily="49" charset="0"/>
              </a:rPr>
              <a:t>module</a:t>
            </a:r>
            <a:r>
              <a:rPr lang="en-US" altLang="en-US" sz="2000" dirty="0" smtClean="0">
                <a:latin typeface="Courier New" pitchFamily="49" charset="0"/>
              </a:rPr>
              <a:t> my_ckt (A,B,C,D,F); </a:t>
            </a:r>
            <a:endParaRPr lang="en-US" altLang="en-US" sz="2000" dirty="0">
              <a:latin typeface="Courier New" pitchFamily="49" charset="0"/>
            </a:endParaRPr>
          </a:p>
          <a:p>
            <a:r>
              <a:rPr lang="en-US" altLang="en-US" sz="2000" b="1" dirty="0">
                <a:latin typeface="Courier New" pitchFamily="49" charset="0"/>
              </a:rPr>
              <a:t>   </a:t>
            </a:r>
            <a:r>
              <a:rPr lang="en-US" altLang="en-US" sz="2000" b="1" dirty="0" smtClean="0">
                <a:latin typeface="Courier New" pitchFamily="49" charset="0"/>
              </a:rPr>
              <a:t>input  </a:t>
            </a:r>
            <a:r>
              <a:rPr lang="en-US" altLang="en-US" sz="2000" dirty="0" smtClean="0">
                <a:latin typeface="Courier New" pitchFamily="49" charset="0"/>
              </a:rPr>
              <a:t>A,B,C,D; </a:t>
            </a:r>
            <a:endParaRPr lang="en-US" altLang="en-US" sz="2000" dirty="0">
              <a:latin typeface="Courier New" pitchFamily="49" charset="0"/>
            </a:endParaRPr>
          </a:p>
          <a:p>
            <a:r>
              <a:rPr lang="en-US" altLang="en-US" sz="2000" dirty="0">
                <a:latin typeface="Courier New" pitchFamily="49" charset="0"/>
              </a:rPr>
              <a:t>   </a:t>
            </a:r>
            <a:r>
              <a:rPr lang="en-US" altLang="en-US" sz="2000" b="1" dirty="0" smtClean="0">
                <a:latin typeface="Courier New" pitchFamily="49" charset="0"/>
              </a:rPr>
              <a:t>output </a:t>
            </a:r>
            <a:r>
              <a:rPr lang="en-US" altLang="en-US" sz="2000" dirty="0" smtClean="0">
                <a:latin typeface="Courier New" pitchFamily="49" charset="0"/>
              </a:rPr>
              <a:t>F; </a:t>
            </a:r>
          </a:p>
          <a:p>
            <a:endParaRPr lang="en-US" altLang="en-US" sz="2000" dirty="0">
              <a:latin typeface="Courier New" pitchFamily="49" charset="0"/>
            </a:endParaRPr>
          </a:p>
          <a:p>
            <a:r>
              <a:rPr lang="en-US" altLang="en-US" sz="2000" dirty="0" smtClean="0">
                <a:latin typeface="Courier New" pitchFamily="49" charset="0"/>
              </a:rPr>
              <a:t>   </a:t>
            </a:r>
            <a:r>
              <a:rPr lang="en-US" altLang="en-US" sz="2000" b="1" dirty="0" smtClean="0">
                <a:latin typeface="Courier New" pitchFamily="49" charset="0"/>
              </a:rPr>
              <a:t>assign</a:t>
            </a:r>
            <a:r>
              <a:rPr lang="en-US" altLang="en-US" sz="2000" dirty="0" smtClean="0">
                <a:latin typeface="Courier New" pitchFamily="49" charset="0"/>
              </a:rPr>
              <a:t> F = (A &amp; ~B) | (C &amp; ~D);</a:t>
            </a:r>
          </a:p>
          <a:p>
            <a:r>
              <a:rPr lang="en-US" altLang="en-US" sz="2000" dirty="0" smtClean="0">
                <a:latin typeface="Courier New" pitchFamily="49" charset="0"/>
              </a:rPr>
              <a:t> </a:t>
            </a:r>
            <a:endParaRPr lang="en-US" altLang="en-US" sz="2000" dirty="0">
              <a:latin typeface="Courier New" pitchFamily="49" charset="0"/>
            </a:endParaRPr>
          </a:p>
          <a:p>
            <a:r>
              <a:rPr lang="en-US" altLang="en-US" sz="2000" b="1" dirty="0" smtClean="0">
                <a:latin typeface="Courier New" pitchFamily="49" charset="0"/>
              </a:rPr>
              <a:t>endmodule</a:t>
            </a:r>
            <a:endParaRPr lang="en-US" altLang="en-US" sz="2000" dirty="0">
              <a:latin typeface="Courier New" pitchFamily="49" charset="0"/>
            </a:endParaRPr>
          </a:p>
        </p:txBody>
      </p:sp>
    </p:spTree>
    <p:extLst>
      <p:ext uri="{BB962C8B-B14F-4D97-AF65-F5344CB8AC3E}">
        <p14:creationId xmlns:p14="http://schemas.microsoft.com/office/powerpoint/2010/main" val="1954914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228600"/>
            <a:ext cx="7772400" cy="1143000"/>
          </a:xfrm>
        </p:spPr>
        <p:txBody>
          <a:bodyPr/>
          <a:lstStyle/>
          <a:p>
            <a:pPr eaLnBrk="1" hangingPunct="1"/>
            <a:r>
              <a:rPr lang="en-US" altLang="en-US" dirty="0" smtClean="0"/>
              <a:t>Verilog &amp; Concurrency </a:t>
            </a:r>
          </a:p>
        </p:txBody>
      </p:sp>
      <p:sp>
        <p:nvSpPr>
          <p:cNvPr id="18435" name="Text Box 3"/>
          <p:cNvSpPr txBox="1">
            <a:spLocks noChangeArrowheads="1"/>
          </p:cNvSpPr>
          <p:nvPr/>
        </p:nvSpPr>
        <p:spPr bwMode="auto">
          <a:xfrm>
            <a:off x="838200" y="1524000"/>
            <a:ext cx="3648075"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800" b="1" u="sng" dirty="0">
                <a:latin typeface="Times New Roman" pitchFamily="18" charset="0"/>
              </a:rPr>
              <a:t>Higher-level Language</a:t>
            </a:r>
          </a:p>
          <a:p>
            <a:pPr eaLnBrk="1" hangingPunct="1"/>
            <a:endParaRPr lang="en-US" altLang="en-US" sz="2800" dirty="0">
              <a:latin typeface="Times New Roman" pitchFamily="18" charset="0"/>
            </a:endParaRPr>
          </a:p>
          <a:p>
            <a:pPr eaLnBrk="1" hangingPunct="1"/>
            <a:r>
              <a:rPr lang="en-US" altLang="en-US" sz="2400" b="1" dirty="0">
                <a:latin typeface="Courier New" pitchFamily="49" charset="0"/>
              </a:rPr>
              <a:t>A = B + C; </a:t>
            </a:r>
          </a:p>
          <a:p>
            <a:pPr eaLnBrk="1" hangingPunct="1"/>
            <a:endParaRPr lang="en-US" altLang="en-US" sz="2400" b="1" dirty="0">
              <a:latin typeface="Courier New" pitchFamily="49" charset="0"/>
            </a:endParaRPr>
          </a:p>
          <a:p>
            <a:pPr eaLnBrk="1" hangingPunct="1"/>
            <a:r>
              <a:rPr lang="en-US" altLang="en-US" sz="2400" b="1" dirty="0" smtClean="0">
                <a:latin typeface="Courier New" pitchFamily="49" charset="0"/>
              </a:rPr>
              <a:t>D </a:t>
            </a:r>
            <a:r>
              <a:rPr lang="en-US" altLang="en-US" sz="2400" b="1" dirty="0">
                <a:latin typeface="Courier New" pitchFamily="49" charset="0"/>
              </a:rPr>
              <a:t>= E + F; </a:t>
            </a:r>
          </a:p>
          <a:p>
            <a:pPr eaLnBrk="1" hangingPunct="1"/>
            <a:endParaRPr lang="en-US" altLang="en-US" sz="2400" b="1" dirty="0">
              <a:latin typeface="Courier New" pitchFamily="49" charset="0"/>
            </a:endParaRPr>
          </a:p>
          <a:p>
            <a:pPr eaLnBrk="1" hangingPunct="1"/>
            <a:r>
              <a:rPr lang="en-US" altLang="en-US" sz="2400" b="1" dirty="0">
                <a:latin typeface="Courier New" pitchFamily="49" charset="0"/>
              </a:rPr>
              <a:t>G = H + I; </a:t>
            </a:r>
          </a:p>
          <a:p>
            <a:pPr eaLnBrk="1" hangingPunct="1"/>
            <a:endParaRPr lang="en-US" altLang="en-US" sz="2400" b="1" dirty="0">
              <a:latin typeface="Courier New" pitchFamily="49" charset="0"/>
            </a:endParaRPr>
          </a:p>
        </p:txBody>
      </p:sp>
      <p:sp>
        <p:nvSpPr>
          <p:cNvPr id="103428" name="Text Box 4"/>
          <p:cNvSpPr txBox="1">
            <a:spLocks noChangeArrowheads="1"/>
          </p:cNvSpPr>
          <p:nvPr/>
        </p:nvSpPr>
        <p:spPr bwMode="auto">
          <a:xfrm>
            <a:off x="5181600" y="1524000"/>
            <a:ext cx="3579826"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800" b="1" u="sng" dirty="0">
                <a:latin typeface="Times New Roman" pitchFamily="18" charset="0"/>
              </a:rPr>
              <a:t>VHDL </a:t>
            </a:r>
          </a:p>
          <a:p>
            <a:pPr eaLnBrk="1" hangingPunct="1"/>
            <a:endParaRPr lang="en-US" altLang="en-US" sz="2800" b="1" u="sng" dirty="0">
              <a:latin typeface="Times New Roman" pitchFamily="18" charset="0"/>
            </a:endParaRPr>
          </a:p>
          <a:p>
            <a:pPr eaLnBrk="1" hangingPunct="1"/>
            <a:r>
              <a:rPr lang="en-US" altLang="en-US" b="1" dirty="0">
                <a:latin typeface="Courier New" pitchFamily="49" charset="0"/>
              </a:rPr>
              <a:t>a</a:t>
            </a:r>
            <a:r>
              <a:rPr lang="en-US" altLang="en-US" sz="2400" b="1" dirty="0" smtClean="0">
                <a:latin typeface="Courier New" pitchFamily="49" charset="0"/>
              </a:rPr>
              <a:t>ssign A = </a:t>
            </a:r>
            <a:r>
              <a:rPr lang="en-US" altLang="en-US" sz="2400" b="1" dirty="0">
                <a:latin typeface="Courier New" pitchFamily="49" charset="0"/>
              </a:rPr>
              <a:t>B </a:t>
            </a:r>
            <a:r>
              <a:rPr lang="en-US" altLang="en-US" sz="2400" b="1" dirty="0" smtClean="0">
                <a:latin typeface="Courier New" pitchFamily="49" charset="0"/>
              </a:rPr>
              <a:t>&amp; </a:t>
            </a:r>
            <a:r>
              <a:rPr lang="en-US" altLang="en-US" sz="2400" b="1" dirty="0">
                <a:latin typeface="Courier New" pitchFamily="49" charset="0"/>
              </a:rPr>
              <a:t>C; </a:t>
            </a:r>
          </a:p>
          <a:p>
            <a:pPr eaLnBrk="1" hangingPunct="1"/>
            <a:endParaRPr lang="en-US" altLang="en-US" sz="2400" b="1" dirty="0">
              <a:latin typeface="Courier New" pitchFamily="49" charset="0"/>
            </a:endParaRPr>
          </a:p>
          <a:p>
            <a:pPr eaLnBrk="1" hangingPunct="1"/>
            <a:r>
              <a:rPr lang="en-US" altLang="en-US" b="1" dirty="0">
                <a:latin typeface="Courier New" pitchFamily="49" charset="0"/>
              </a:rPr>
              <a:t>a</a:t>
            </a:r>
            <a:r>
              <a:rPr lang="en-US" altLang="en-US" sz="2400" b="1" dirty="0" smtClean="0">
                <a:latin typeface="Courier New" pitchFamily="49" charset="0"/>
              </a:rPr>
              <a:t>ssign D = </a:t>
            </a:r>
            <a:r>
              <a:rPr lang="en-US" altLang="en-US" sz="2400" b="1" dirty="0">
                <a:latin typeface="Courier New" pitchFamily="49" charset="0"/>
              </a:rPr>
              <a:t>E </a:t>
            </a:r>
            <a:r>
              <a:rPr lang="en-US" altLang="en-US" sz="2400" b="1" dirty="0" smtClean="0">
                <a:latin typeface="Courier New" pitchFamily="49" charset="0"/>
              </a:rPr>
              <a:t>&amp; </a:t>
            </a:r>
            <a:r>
              <a:rPr lang="en-US" altLang="en-US" sz="2400" b="1" dirty="0">
                <a:latin typeface="Courier New" pitchFamily="49" charset="0"/>
              </a:rPr>
              <a:t>F; </a:t>
            </a:r>
          </a:p>
          <a:p>
            <a:pPr eaLnBrk="1" hangingPunct="1"/>
            <a:endParaRPr lang="en-US" altLang="en-US" sz="2400" b="1" dirty="0">
              <a:latin typeface="Courier New" pitchFamily="49" charset="0"/>
            </a:endParaRPr>
          </a:p>
          <a:p>
            <a:pPr eaLnBrk="1" hangingPunct="1"/>
            <a:r>
              <a:rPr lang="en-US" altLang="en-US" sz="2400" b="1" dirty="0" smtClean="0">
                <a:latin typeface="Courier New" pitchFamily="49" charset="0"/>
              </a:rPr>
              <a:t>assign G = </a:t>
            </a:r>
            <a:r>
              <a:rPr lang="en-US" altLang="en-US" sz="2400" b="1" dirty="0">
                <a:latin typeface="Courier New" pitchFamily="49" charset="0"/>
              </a:rPr>
              <a:t>H </a:t>
            </a:r>
            <a:r>
              <a:rPr lang="en-US" altLang="en-US" sz="2400" b="1" dirty="0" smtClean="0">
                <a:latin typeface="Courier New" pitchFamily="49" charset="0"/>
              </a:rPr>
              <a:t>&amp; </a:t>
            </a:r>
            <a:r>
              <a:rPr lang="en-US" altLang="en-US" sz="2400" b="1" dirty="0">
                <a:latin typeface="Courier New" pitchFamily="49" charset="0"/>
              </a:rPr>
              <a:t>I;</a:t>
            </a:r>
            <a:r>
              <a:rPr lang="en-US" altLang="en-US" sz="2400" dirty="0">
                <a:latin typeface="Times New Roman" pitchFamily="18" charset="0"/>
              </a:rPr>
              <a:t> </a:t>
            </a:r>
          </a:p>
        </p:txBody>
      </p:sp>
      <p:pic>
        <p:nvPicPr>
          <p:cNvPr id="103429" name="Picture 5" descr="and_gat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7400" y="4651375"/>
            <a:ext cx="2133600" cy="190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85396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dirty="0"/>
              <a:t>2</a:t>
            </a:r>
            <a:r>
              <a:rPr lang="en-US" altLang="en-US" dirty="0" smtClean="0"/>
              <a:t> Types of Concurrent Statements</a:t>
            </a:r>
          </a:p>
        </p:txBody>
      </p:sp>
      <p:sp>
        <p:nvSpPr>
          <p:cNvPr id="19459" name="Rectangle 3"/>
          <p:cNvSpPr>
            <a:spLocks noGrp="1" noChangeArrowheads="1"/>
          </p:cNvSpPr>
          <p:nvPr>
            <p:ph type="body" idx="1"/>
          </p:nvPr>
        </p:nvSpPr>
        <p:spPr>
          <a:xfrm>
            <a:off x="914400" y="1946275"/>
            <a:ext cx="7772400" cy="3159125"/>
          </a:xfrm>
        </p:spPr>
        <p:txBody>
          <a:bodyPr/>
          <a:lstStyle/>
          <a:p>
            <a:pPr marL="514350" indent="-514350">
              <a:buClr>
                <a:schemeClr val="tx1"/>
              </a:buClr>
              <a:buFont typeface="+mj-lt"/>
              <a:buAutoNum type="arabicPeriod"/>
            </a:pPr>
            <a:r>
              <a:rPr lang="en-US" altLang="en-US" dirty="0" smtClean="0"/>
              <a:t>Continuous Assignment</a:t>
            </a:r>
          </a:p>
          <a:p>
            <a:pPr marL="514350" indent="-514350">
              <a:buFont typeface="+mj-lt"/>
              <a:buAutoNum type="arabicPeriod"/>
            </a:pPr>
            <a:endParaRPr lang="en-US" altLang="en-US" dirty="0" smtClean="0"/>
          </a:p>
          <a:p>
            <a:pPr marL="514350" indent="-514350">
              <a:buClr>
                <a:schemeClr val="tx1"/>
              </a:buClr>
              <a:buFont typeface="+mj-lt"/>
              <a:buAutoNum type="arabicPeriod"/>
            </a:pPr>
            <a:r>
              <a:rPr lang="en-US" altLang="en-US" dirty="0" smtClean="0"/>
              <a:t>always blocks</a:t>
            </a:r>
          </a:p>
        </p:txBody>
      </p:sp>
    </p:spTree>
    <p:extLst>
      <p:ext uri="{BB962C8B-B14F-4D97-AF65-F5344CB8AC3E}">
        <p14:creationId xmlns:p14="http://schemas.microsoft.com/office/powerpoint/2010/main" val="32269038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sp>
        <p:nvSpPr>
          <p:cNvPr id="3" name="Content Placeholder 2"/>
          <p:cNvSpPr>
            <a:spLocks noGrp="1"/>
          </p:cNvSpPr>
          <p:nvPr>
            <p:ph idx="1"/>
          </p:nvPr>
        </p:nvSpPr>
        <p:spPr/>
        <p:txBody>
          <a:bodyPr/>
          <a:lstStyle/>
          <a:p>
            <a:r>
              <a:rPr lang="en-US" dirty="0" smtClean="0"/>
              <a:t>AND: &amp; </a:t>
            </a:r>
          </a:p>
          <a:p>
            <a:pPr lvl="1"/>
            <a:r>
              <a:rPr lang="en-US" dirty="0" smtClean="0"/>
              <a:t>Example: A &amp; B</a:t>
            </a:r>
          </a:p>
          <a:p>
            <a:r>
              <a:rPr lang="en-US" dirty="0" smtClean="0"/>
              <a:t>OR: |</a:t>
            </a:r>
          </a:p>
          <a:p>
            <a:pPr lvl="1"/>
            <a:r>
              <a:rPr lang="en-US" dirty="0" smtClean="0"/>
              <a:t>Example: A | B</a:t>
            </a:r>
          </a:p>
          <a:p>
            <a:r>
              <a:rPr lang="en-US" dirty="0" smtClean="0"/>
              <a:t>Inversion: ~</a:t>
            </a:r>
          </a:p>
          <a:p>
            <a:pPr lvl="1"/>
            <a:r>
              <a:rPr lang="en-US" dirty="0" smtClean="0"/>
              <a:t>Example: ~A</a:t>
            </a:r>
          </a:p>
          <a:p>
            <a:pPr lvl="1"/>
            <a:endParaRPr lang="en-US" dirty="0" smtClean="0"/>
          </a:p>
          <a:p>
            <a:r>
              <a:rPr lang="en-US" dirty="0" smtClean="0"/>
              <a:t>NAND: ~(A &amp; B)</a:t>
            </a:r>
          </a:p>
          <a:p>
            <a:r>
              <a:rPr lang="en-US" dirty="0" smtClean="0"/>
              <a:t>NOR: ~(A | B)</a:t>
            </a:r>
          </a:p>
        </p:txBody>
      </p:sp>
    </p:spTree>
    <p:extLst>
      <p:ext uri="{BB962C8B-B14F-4D97-AF65-F5344CB8AC3E}">
        <p14:creationId xmlns:p14="http://schemas.microsoft.com/office/powerpoint/2010/main" val="29905846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#2: Full Adder (FA)</a:t>
            </a:r>
            <a:endParaRPr lang="en-US" dirty="0"/>
          </a:p>
        </p:txBody>
      </p:sp>
      <p:sp>
        <p:nvSpPr>
          <p:cNvPr id="3" name="Content Placeholder 2"/>
          <p:cNvSpPr>
            <a:spLocks noGrp="1"/>
          </p:cNvSpPr>
          <p:nvPr>
            <p:ph idx="1"/>
          </p:nvPr>
        </p:nvSpPr>
        <p:spPr/>
        <p:txBody>
          <a:bodyPr/>
          <a:lstStyle/>
          <a:p>
            <a:r>
              <a:rPr lang="en-US" dirty="0" smtClean="0"/>
              <a:t>Full Adder in SOP &amp; POS forms</a:t>
            </a:r>
          </a:p>
          <a:p>
            <a:pPr lvl="1"/>
            <a:r>
              <a:rPr lang="en-US" dirty="0" smtClean="0"/>
              <a:t>Assignment B only </a:t>
            </a:r>
          </a:p>
          <a:p>
            <a:r>
              <a:rPr lang="en-US" dirty="0" smtClean="0"/>
              <a:t>Objectives: to prove SOP and POS forms are functionally equivalent</a:t>
            </a:r>
          </a:p>
          <a:p>
            <a:r>
              <a:rPr lang="en-US" dirty="0" smtClean="0"/>
              <a:t>Use any switches and LEDs you want </a:t>
            </a:r>
          </a:p>
          <a:p>
            <a:endParaRPr lang="en-US" dirty="0" smtClean="0"/>
          </a:p>
          <a:p>
            <a:r>
              <a:rPr lang="en-US" dirty="0" smtClean="0"/>
              <a:t>Lab Submissions</a:t>
            </a:r>
          </a:p>
          <a:p>
            <a:pPr lvl="1"/>
            <a:r>
              <a:rPr lang="en-US" dirty="0" smtClean="0"/>
              <a:t>Not </a:t>
            </a:r>
            <a:r>
              <a:rPr lang="en-US" dirty="0"/>
              <a:t>a “lab report”</a:t>
            </a:r>
          </a:p>
          <a:p>
            <a:pPr lvl="1"/>
            <a:r>
              <a:rPr lang="en-US" dirty="0"/>
              <a:t>Read the Lab Manual for </a:t>
            </a:r>
            <a:r>
              <a:rPr lang="en-US" dirty="0" smtClean="0"/>
              <a:t>details</a:t>
            </a:r>
          </a:p>
          <a:p>
            <a:pPr lvl="1"/>
            <a:r>
              <a:rPr lang="en-US" dirty="0" smtClean="0"/>
              <a:t>Don’t ever </a:t>
            </a:r>
            <a:r>
              <a:rPr lang="en-US" smtClean="0"/>
              <a:t>submit constraints file</a:t>
            </a:r>
            <a:endParaRPr lang="en-US" dirty="0"/>
          </a:p>
          <a:p>
            <a:endParaRPr lang="en-US" dirty="0"/>
          </a:p>
        </p:txBody>
      </p:sp>
    </p:spTree>
    <p:extLst>
      <p:ext uri="{BB962C8B-B14F-4D97-AF65-F5344CB8AC3E}">
        <p14:creationId xmlns:p14="http://schemas.microsoft.com/office/powerpoint/2010/main" val="2350861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#1: The Point</a:t>
            </a:r>
            <a:endParaRPr lang="en-US" dirty="0"/>
          </a:p>
        </p:txBody>
      </p:sp>
      <p:sp>
        <p:nvSpPr>
          <p:cNvPr id="3" name="Content Placeholder 2"/>
          <p:cNvSpPr>
            <a:spLocks noGrp="1"/>
          </p:cNvSpPr>
          <p:nvPr>
            <p:ph idx="1"/>
          </p:nvPr>
        </p:nvSpPr>
        <p:spPr/>
        <p:txBody>
          <a:bodyPr/>
          <a:lstStyle/>
          <a:p>
            <a:r>
              <a:rPr lang="en-US" dirty="0" smtClean="0"/>
              <a:t>What you did: </a:t>
            </a:r>
          </a:p>
          <a:p>
            <a:pPr lvl="1"/>
            <a:r>
              <a:rPr lang="en-US" dirty="0" smtClean="0"/>
              <a:t>Designed, modeled, and implemented standard digital circuit on an FPGA</a:t>
            </a:r>
          </a:p>
          <a:p>
            <a:pPr lvl="1"/>
            <a:r>
              <a:rPr lang="en-US" dirty="0" smtClean="0"/>
              <a:t>Used </a:t>
            </a:r>
            <a:r>
              <a:rPr lang="en-US" dirty="0"/>
              <a:t>B</a:t>
            </a:r>
            <a:r>
              <a:rPr lang="en-US" dirty="0" smtClean="0"/>
              <a:t>oolean equations to define outputs in terms of inputs</a:t>
            </a:r>
          </a:p>
          <a:p>
            <a:r>
              <a:rPr lang="en-US" dirty="0" smtClean="0"/>
              <a:t>How you did it: </a:t>
            </a:r>
          </a:p>
          <a:p>
            <a:pPr lvl="1"/>
            <a:r>
              <a:rPr lang="en-US" dirty="0" smtClean="0"/>
              <a:t>Used the </a:t>
            </a:r>
            <a:r>
              <a:rPr lang="en-US" dirty="0" err="1" smtClean="0"/>
              <a:t>Vivado</a:t>
            </a:r>
            <a:r>
              <a:rPr lang="en-US" dirty="0" smtClean="0"/>
              <a:t> design tools suite</a:t>
            </a:r>
          </a:p>
          <a:p>
            <a:pPr lvl="2"/>
            <a:r>
              <a:rPr lang="en-US" dirty="0" smtClean="0"/>
              <a:t>Xilinx Design Methodology</a:t>
            </a:r>
          </a:p>
          <a:p>
            <a:r>
              <a:rPr lang="en-US" dirty="0" smtClean="0"/>
              <a:t>How you tested your design: </a:t>
            </a:r>
          </a:p>
          <a:p>
            <a:pPr lvl="1"/>
            <a:r>
              <a:rPr lang="en-US" dirty="0" smtClean="0"/>
              <a:t>You did a visual test</a:t>
            </a:r>
            <a:endParaRPr lang="en-US" dirty="0"/>
          </a:p>
        </p:txBody>
      </p:sp>
    </p:spTree>
    <p:extLst>
      <p:ext uri="{BB962C8B-B14F-4D97-AF65-F5344CB8AC3E}">
        <p14:creationId xmlns:p14="http://schemas.microsoft.com/office/powerpoint/2010/main" val="8701787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smtClean="0"/>
              <a:t>Function Representations</a:t>
            </a:r>
          </a:p>
        </p:txBody>
      </p:sp>
      <p:sp>
        <p:nvSpPr>
          <p:cNvPr id="47107" name="Rectangle 3"/>
          <p:cNvSpPr>
            <a:spLocks noGrp="1" noChangeArrowheads="1"/>
          </p:cNvSpPr>
          <p:nvPr>
            <p:ph type="body" idx="1"/>
          </p:nvPr>
        </p:nvSpPr>
        <p:spPr>
          <a:xfrm>
            <a:off x="914400" y="1600200"/>
            <a:ext cx="7772400" cy="4953000"/>
          </a:xfrm>
        </p:spPr>
        <p:txBody>
          <a:bodyPr/>
          <a:lstStyle/>
          <a:p>
            <a:pPr>
              <a:lnSpc>
                <a:spcPct val="90000"/>
              </a:lnSpc>
            </a:pPr>
            <a:r>
              <a:rPr lang="en-US" altLang="en-US" sz="2000" smtClean="0"/>
              <a:t>Standard Sum of Products (SOP)</a:t>
            </a:r>
          </a:p>
          <a:p>
            <a:pPr lvl="1">
              <a:lnSpc>
                <a:spcPct val="90000"/>
              </a:lnSpc>
            </a:pPr>
            <a:r>
              <a:rPr lang="en-US" altLang="en-US" sz="2200" smtClean="0"/>
              <a:t>Write an expression for the 1’s</a:t>
            </a:r>
          </a:p>
          <a:p>
            <a:pPr>
              <a:lnSpc>
                <a:spcPct val="90000"/>
              </a:lnSpc>
            </a:pPr>
            <a:r>
              <a:rPr lang="en-US" altLang="en-US" sz="2000" smtClean="0"/>
              <a:t>Standard Product of Sums (POS)</a:t>
            </a:r>
          </a:p>
          <a:p>
            <a:pPr lvl="1">
              <a:lnSpc>
                <a:spcPct val="90000"/>
              </a:lnSpc>
            </a:pPr>
            <a:r>
              <a:rPr lang="en-US" altLang="en-US" sz="2200" smtClean="0"/>
              <a:t>Write an expression for the 0’s</a:t>
            </a:r>
          </a:p>
          <a:p>
            <a:pPr lvl="1">
              <a:lnSpc>
                <a:spcPct val="90000"/>
              </a:lnSpc>
            </a:pPr>
            <a:r>
              <a:rPr lang="en-US" altLang="en-US" sz="2200" smtClean="0"/>
              <a:t>DeMorganize it</a:t>
            </a:r>
          </a:p>
          <a:p>
            <a:pPr lvl="1">
              <a:lnSpc>
                <a:spcPct val="90000"/>
              </a:lnSpc>
            </a:pPr>
            <a:endParaRPr lang="en-US" altLang="en-US" sz="2200" smtClean="0"/>
          </a:p>
          <a:p>
            <a:pPr>
              <a:lnSpc>
                <a:spcPct val="90000"/>
              </a:lnSpc>
            </a:pPr>
            <a:r>
              <a:rPr lang="en-US" altLang="en-US" sz="2000" smtClean="0"/>
              <a:t>Minterm: product term containing all independent variables of the function</a:t>
            </a:r>
          </a:p>
          <a:p>
            <a:pPr>
              <a:lnSpc>
                <a:spcPct val="90000"/>
              </a:lnSpc>
            </a:pPr>
            <a:r>
              <a:rPr lang="en-US" altLang="en-US" sz="2000" smtClean="0"/>
              <a:t>Maxterm: sum term containing all independent variables of the function</a:t>
            </a:r>
          </a:p>
          <a:p>
            <a:pPr lvl="1">
              <a:lnSpc>
                <a:spcPct val="90000"/>
              </a:lnSpc>
            </a:pPr>
            <a:r>
              <a:rPr lang="en-US" altLang="en-US" sz="2200" smtClean="0"/>
              <a:t>Maxterm = !(Minterm)</a:t>
            </a:r>
          </a:p>
          <a:p>
            <a:pPr lvl="1">
              <a:lnSpc>
                <a:spcPct val="90000"/>
              </a:lnSpc>
            </a:pPr>
            <a:r>
              <a:rPr lang="en-US" altLang="en-US" sz="2200" smtClean="0"/>
              <a:t>Minterm = !(Maxterm)</a:t>
            </a:r>
          </a:p>
          <a:p>
            <a:pPr lvl="1">
              <a:lnSpc>
                <a:spcPct val="90000"/>
              </a:lnSpc>
              <a:buFont typeface="Wingdings" pitchFamily="2" charset="2"/>
              <a:buNone/>
            </a:pPr>
            <a:endParaRPr lang="en-US" altLang="en-US" sz="2200" smtClean="0"/>
          </a:p>
          <a:p>
            <a:pPr>
              <a:lnSpc>
                <a:spcPct val="90000"/>
              </a:lnSpc>
            </a:pPr>
            <a:r>
              <a:rPr lang="en-US" altLang="en-US" sz="2000" smtClean="0"/>
              <a:t>Functional Equivalence</a:t>
            </a:r>
          </a:p>
        </p:txBody>
      </p:sp>
    </p:spTree>
    <p:extLst>
      <p:ext uri="{BB962C8B-B14F-4D97-AF65-F5344CB8AC3E}">
        <p14:creationId xmlns:p14="http://schemas.microsoft.com/office/powerpoint/2010/main" val="37960106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Representing Functions</a:t>
            </a:r>
            <a:endParaRPr lang="en-US" dirty="0"/>
          </a:p>
        </p:txBody>
      </p:sp>
      <p:sp>
        <p:nvSpPr>
          <p:cNvPr id="3" name="Content Placeholder 2"/>
          <p:cNvSpPr>
            <a:spLocks noGrp="1"/>
          </p:cNvSpPr>
          <p:nvPr>
            <p:ph idx="1"/>
          </p:nvPr>
        </p:nvSpPr>
        <p:spPr/>
        <p:txBody>
          <a:bodyPr/>
          <a:lstStyle/>
          <a:p>
            <a:r>
              <a:rPr lang="en-US" dirty="0" smtClean="0"/>
              <a:t>Standard SOP &amp; POS (equations)</a:t>
            </a:r>
          </a:p>
          <a:p>
            <a:r>
              <a:rPr lang="en-US" dirty="0" smtClean="0"/>
              <a:t>Compact minterm &amp; Compact maxterm</a:t>
            </a:r>
          </a:p>
          <a:p>
            <a:r>
              <a:rPr lang="en-US" dirty="0" smtClean="0"/>
              <a:t>Circuit form (schematic)</a:t>
            </a:r>
          </a:p>
          <a:p>
            <a:r>
              <a:rPr lang="en-US" dirty="0" smtClean="0"/>
              <a:t>Truth table</a:t>
            </a:r>
          </a:p>
          <a:p>
            <a:endParaRPr lang="en-US" dirty="0" smtClean="0"/>
          </a:p>
          <a:p>
            <a:r>
              <a:rPr lang="en-US" b="1" i="1" smtClean="0">
                <a:solidFill>
                  <a:schemeClr val="bg2">
                    <a:lumMod val="75000"/>
                    <a:lumOff val="25000"/>
                  </a:schemeClr>
                </a:solidFill>
              </a:rPr>
              <a:t>You should </a:t>
            </a:r>
            <a:r>
              <a:rPr lang="en-US" b="1" i="1" dirty="0" smtClean="0">
                <a:solidFill>
                  <a:schemeClr val="bg2">
                    <a:lumMod val="75000"/>
                    <a:lumOff val="25000"/>
                  </a:schemeClr>
                </a:solidFill>
              </a:rPr>
              <a:t>be able to go from any one form to any other form</a:t>
            </a:r>
            <a:endParaRPr lang="en-US" b="1" i="1" dirty="0">
              <a:solidFill>
                <a:schemeClr val="bg2">
                  <a:lumMod val="75000"/>
                  <a:lumOff val="25000"/>
                </a:schemeClr>
              </a:solidFill>
            </a:endParaRPr>
          </a:p>
        </p:txBody>
      </p:sp>
    </p:spTree>
    <p:extLst>
      <p:ext uri="{BB962C8B-B14F-4D97-AF65-F5344CB8AC3E}">
        <p14:creationId xmlns:p14="http://schemas.microsoft.com/office/powerpoint/2010/main" val="292931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ltLang="en-US"/>
              <a:t>New Gates</a:t>
            </a:r>
          </a:p>
        </p:txBody>
      </p:sp>
      <p:sp>
        <p:nvSpPr>
          <p:cNvPr id="125955" name="Rectangle 3"/>
          <p:cNvSpPr>
            <a:spLocks noGrp="1" noChangeArrowheads="1"/>
          </p:cNvSpPr>
          <p:nvPr>
            <p:ph type="body" idx="1"/>
          </p:nvPr>
        </p:nvSpPr>
        <p:spPr/>
        <p:txBody>
          <a:bodyPr/>
          <a:lstStyle/>
          <a:p>
            <a:r>
              <a:rPr lang="en-US" altLang="en-US" sz="2400" dirty="0"/>
              <a:t>NAND Gate</a:t>
            </a:r>
          </a:p>
          <a:p>
            <a:endParaRPr lang="en-US" altLang="en-US" sz="2400" dirty="0"/>
          </a:p>
          <a:p>
            <a:endParaRPr lang="en-US" altLang="en-US" sz="2400" dirty="0"/>
          </a:p>
          <a:p>
            <a:r>
              <a:rPr lang="en-US" altLang="en-US" sz="2400" dirty="0"/>
              <a:t>NOR Gate</a:t>
            </a:r>
          </a:p>
          <a:p>
            <a:endParaRPr lang="en-US" altLang="en-US" sz="2400" dirty="0"/>
          </a:p>
          <a:p>
            <a:endParaRPr lang="en-US" altLang="en-US" sz="2400" dirty="0"/>
          </a:p>
          <a:p>
            <a:r>
              <a:rPr lang="en-US" altLang="en-US" sz="2400" dirty="0"/>
              <a:t>XOR</a:t>
            </a:r>
          </a:p>
          <a:p>
            <a:endParaRPr lang="en-US" altLang="en-US" sz="2400" dirty="0"/>
          </a:p>
          <a:p>
            <a:endParaRPr lang="en-US" altLang="en-US" sz="2400" dirty="0"/>
          </a:p>
          <a:p>
            <a:r>
              <a:rPr lang="en-US" altLang="en-US" sz="2400" dirty="0"/>
              <a:t>XNOR</a:t>
            </a:r>
          </a:p>
        </p:txBody>
      </p:sp>
      <p:pic>
        <p:nvPicPr>
          <p:cNvPr id="125956" name="Picture 4" descr="xor_g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4191000"/>
            <a:ext cx="16764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57" name="Picture 5" descr="xnor_g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5486400"/>
            <a:ext cx="1981200"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58" name="Picture 6" descr="nand_ga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1600200"/>
            <a:ext cx="167640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60" name="Picture 8" descr="nor_gat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2895600"/>
            <a:ext cx="16764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867400" y="1828800"/>
            <a:ext cx="2755883" cy="369332"/>
          </a:xfrm>
          <a:prstGeom prst="rect">
            <a:avLst/>
          </a:prstGeom>
          <a:solidFill>
            <a:srgbClr val="FFFF00"/>
          </a:solidFill>
          <a:ln>
            <a:solidFill>
              <a:srgbClr val="FF0000"/>
            </a:solidFill>
          </a:ln>
        </p:spPr>
        <p:txBody>
          <a:bodyPr wrap="none" rtlCol="0">
            <a:spAutoFit/>
          </a:bodyPr>
          <a:lstStyle/>
          <a:p>
            <a:r>
              <a:rPr lang="en-US" sz="1800" dirty="0" smtClean="0"/>
              <a:t>Functionally Complete</a:t>
            </a:r>
            <a:endParaRPr lang="en-US" sz="1800" dirty="0"/>
          </a:p>
        </p:txBody>
      </p:sp>
      <p:sp>
        <p:nvSpPr>
          <p:cNvPr id="9" name="TextBox 8"/>
          <p:cNvSpPr txBox="1"/>
          <p:nvPr/>
        </p:nvSpPr>
        <p:spPr>
          <a:xfrm>
            <a:off x="5867400" y="3059668"/>
            <a:ext cx="2755883" cy="369332"/>
          </a:xfrm>
          <a:prstGeom prst="rect">
            <a:avLst/>
          </a:prstGeom>
          <a:solidFill>
            <a:srgbClr val="FFFF00"/>
          </a:solidFill>
          <a:ln>
            <a:solidFill>
              <a:srgbClr val="FF0000"/>
            </a:solidFill>
          </a:ln>
        </p:spPr>
        <p:txBody>
          <a:bodyPr wrap="none" rtlCol="0">
            <a:spAutoFit/>
          </a:bodyPr>
          <a:lstStyle/>
          <a:p>
            <a:r>
              <a:rPr lang="en-US" sz="1800" dirty="0" smtClean="0"/>
              <a:t>Functionally Complete</a:t>
            </a:r>
            <a:endParaRPr lang="en-US" sz="1800" dirty="0"/>
          </a:p>
        </p:txBody>
      </p:sp>
    </p:spTree>
    <p:extLst>
      <p:ext uri="{BB962C8B-B14F-4D97-AF65-F5344CB8AC3E}">
        <p14:creationId xmlns:p14="http://schemas.microsoft.com/office/powerpoint/2010/main" val="14035702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altLang="en-US"/>
              <a:t>Circuit Forms</a:t>
            </a:r>
          </a:p>
        </p:txBody>
      </p:sp>
      <p:sp>
        <p:nvSpPr>
          <p:cNvPr id="147459" name="Rectangle 3"/>
          <p:cNvSpPr>
            <a:spLocks noGrp="1" noChangeArrowheads="1"/>
          </p:cNvSpPr>
          <p:nvPr>
            <p:ph type="body" idx="1"/>
          </p:nvPr>
        </p:nvSpPr>
        <p:spPr/>
        <p:txBody>
          <a:bodyPr/>
          <a:lstStyle/>
          <a:p>
            <a:pPr>
              <a:lnSpc>
                <a:spcPct val="90000"/>
              </a:lnSpc>
            </a:pPr>
            <a:r>
              <a:rPr lang="en-US" altLang="en-US" sz="2400" dirty="0"/>
              <a:t>Many Different circuit forms</a:t>
            </a:r>
          </a:p>
          <a:p>
            <a:pPr lvl="1">
              <a:lnSpc>
                <a:spcPct val="90000"/>
              </a:lnSpc>
            </a:pPr>
            <a:r>
              <a:rPr lang="en-US" altLang="en-US" sz="2200" dirty="0"/>
              <a:t>We’ve worked with about 10 of them</a:t>
            </a:r>
          </a:p>
          <a:p>
            <a:pPr lvl="1">
              <a:lnSpc>
                <a:spcPct val="90000"/>
              </a:lnSpc>
            </a:pPr>
            <a:r>
              <a:rPr lang="en-US" altLang="en-US" sz="2200" dirty="0"/>
              <a:t>“circuit forms” refers to basic implementation styles</a:t>
            </a:r>
          </a:p>
          <a:p>
            <a:pPr lvl="2">
              <a:lnSpc>
                <a:spcPct val="90000"/>
              </a:lnSpc>
            </a:pPr>
            <a:r>
              <a:rPr lang="en-US" altLang="en-US" sz="2100" dirty="0"/>
              <a:t>Some styles are more useful than </a:t>
            </a:r>
            <a:r>
              <a:rPr lang="en-US" altLang="en-US" sz="2100" dirty="0" smtClean="0"/>
              <a:t>others</a:t>
            </a:r>
          </a:p>
          <a:p>
            <a:pPr marL="914400" lvl="2" indent="0">
              <a:lnSpc>
                <a:spcPct val="90000"/>
              </a:lnSpc>
              <a:buNone/>
            </a:pPr>
            <a:endParaRPr lang="en-US" altLang="en-US" sz="2100" dirty="0"/>
          </a:p>
          <a:p>
            <a:pPr>
              <a:lnSpc>
                <a:spcPct val="90000"/>
              </a:lnSpc>
            </a:pPr>
            <a:r>
              <a:rPr lang="en-US" altLang="en-US" sz="2400" dirty="0"/>
              <a:t>Styles you’re used to: </a:t>
            </a:r>
          </a:p>
          <a:p>
            <a:pPr lvl="1">
              <a:lnSpc>
                <a:spcPct val="90000"/>
              </a:lnSpc>
            </a:pPr>
            <a:r>
              <a:rPr lang="en-US" altLang="en-US" sz="2200" dirty="0"/>
              <a:t>AND/OR (SOP) </a:t>
            </a:r>
          </a:p>
          <a:p>
            <a:pPr lvl="1">
              <a:lnSpc>
                <a:spcPct val="90000"/>
              </a:lnSpc>
            </a:pPr>
            <a:r>
              <a:rPr lang="en-US" altLang="en-US" sz="2200" dirty="0"/>
              <a:t>OR/AND (POS) </a:t>
            </a:r>
            <a:endParaRPr lang="en-US" altLang="en-US" sz="2200" dirty="0" smtClean="0"/>
          </a:p>
          <a:p>
            <a:pPr lvl="1">
              <a:lnSpc>
                <a:spcPct val="90000"/>
              </a:lnSpc>
            </a:pPr>
            <a:endParaRPr lang="en-US" altLang="en-US" sz="2200" dirty="0"/>
          </a:p>
          <a:p>
            <a:pPr>
              <a:lnSpc>
                <a:spcPct val="90000"/>
              </a:lnSpc>
            </a:pPr>
            <a:r>
              <a:rPr lang="en-US" altLang="en-US" sz="2400" dirty="0"/>
              <a:t>Standard circuit forms come from SOP and POS forms and applications of DeMorgan’s theorems</a:t>
            </a:r>
          </a:p>
          <a:p>
            <a:pPr>
              <a:lnSpc>
                <a:spcPct val="90000"/>
              </a:lnSpc>
              <a:buFont typeface="Wingdings" pitchFamily="2" charset="2"/>
              <a:buNone/>
            </a:pPr>
            <a:endParaRPr lang="en-US" altLang="en-US" sz="2400" dirty="0"/>
          </a:p>
        </p:txBody>
      </p:sp>
    </p:spTree>
    <p:extLst>
      <p:ext uri="{BB962C8B-B14F-4D97-AF65-F5344CB8AC3E}">
        <p14:creationId xmlns:p14="http://schemas.microsoft.com/office/powerpoint/2010/main" val="31858786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smtClean="0"/>
              <a:t>DeMorgan’s Theorem</a:t>
            </a:r>
          </a:p>
        </p:txBody>
      </p:sp>
      <p:sp>
        <p:nvSpPr>
          <p:cNvPr id="9219" name="Rectangle 3"/>
          <p:cNvSpPr>
            <a:spLocks noGrp="1" noChangeArrowheads="1"/>
          </p:cNvSpPr>
          <p:nvPr>
            <p:ph type="body" idx="1"/>
          </p:nvPr>
        </p:nvSpPr>
        <p:spPr/>
        <p:txBody>
          <a:bodyPr/>
          <a:lstStyle/>
          <a:p>
            <a:pPr eaLnBrk="1" hangingPunct="1"/>
            <a:r>
              <a:rPr lang="en-US" altLang="en-US" smtClean="0"/>
              <a:t>General form</a:t>
            </a:r>
          </a:p>
          <a:p>
            <a:pPr eaLnBrk="1" hangingPunct="1"/>
            <a:r>
              <a:rPr lang="en-US" altLang="en-US" smtClean="0"/>
              <a:t>Most used theorem in digital design</a:t>
            </a:r>
          </a:p>
        </p:txBody>
      </p:sp>
      <p:pic>
        <p:nvPicPr>
          <p:cNvPr id="9220" name="Picture 5" descr="w2_dmorga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382963"/>
            <a:ext cx="8077200" cy="179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03369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ltLang="en-US" sz="3800" dirty="0"/>
              <a:t>Example: the </a:t>
            </a:r>
            <a:r>
              <a:rPr lang="en-US" altLang="en-US" sz="3800" dirty="0" smtClean="0"/>
              <a:t>8 Standard Circuit Forms</a:t>
            </a:r>
            <a:endParaRPr lang="en-US" altLang="en-US" sz="3800" dirty="0"/>
          </a:p>
        </p:txBody>
      </p:sp>
      <p:sp>
        <p:nvSpPr>
          <p:cNvPr id="149507" name="Rectangle 3"/>
          <p:cNvSpPr>
            <a:spLocks noGrp="1" noChangeArrowheads="1"/>
          </p:cNvSpPr>
          <p:nvPr>
            <p:ph type="body" idx="1"/>
          </p:nvPr>
        </p:nvSpPr>
        <p:spPr/>
        <p:txBody>
          <a:bodyPr/>
          <a:lstStyle/>
          <a:p>
            <a:r>
              <a:rPr lang="en-US" altLang="en-US" dirty="0" smtClean="0"/>
              <a:t>F(A,B,C) </a:t>
            </a:r>
            <a:r>
              <a:rPr lang="en-US" altLang="en-US" dirty="0"/>
              <a:t>= </a:t>
            </a:r>
            <a:r>
              <a:rPr lang="en-US" altLang="en-US" dirty="0" smtClean="0">
                <a:cs typeface="Arial" charset="0"/>
              </a:rPr>
              <a:t>SUM(0,1,7)</a:t>
            </a:r>
            <a:endParaRPr lang="en-US" altLang="en-US" dirty="0">
              <a:cs typeface="Arial" charset="0"/>
            </a:endParaRPr>
          </a:p>
          <a:p>
            <a:pPr>
              <a:buFont typeface="Wingdings" pitchFamily="2" charset="2"/>
              <a:buNone/>
            </a:pPr>
            <a:endParaRPr lang="el-GR" altLang="en-US" dirty="0">
              <a:cs typeface="Arial" charset="0"/>
            </a:endParaRPr>
          </a:p>
        </p:txBody>
      </p:sp>
    </p:spTree>
    <p:extLst>
      <p:ext uri="{BB962C8B-B14F-4D97-AF65-F5344CB8AC3E}">
        <p14:creationId xmlns:p14="http://schemas.microsoft.com/office/powerpoint/2010/main" val="28651348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altLang="en-US" sz="3800"/>
              <a:t>Drawing NAND/NAND &amp; NOR/NOR Circuits</a:t>
            </a:r>
          </a:p>
        </p:txBody>
      </p:sp>
      <p:pic>
        <p:nvPicPr>
          <p:cNvPr id="150531" name="Picture 3" descr="g_and_or_for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00200"/>
            <a:ext cx="2209800"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0532" name="Picture 4" descr="g_nand_nand_form_b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588" y="3429000"/>
            <a:ext cx="2233612" cy="139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0533" name="Picture 5" descr="g_nand_nand_for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5257800"/>
            <a:ext cx="2286000"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534" name="Text Box 6"/>
          <p:cNvSpPr txBox="1">
            <a:spLocks noChangeArrowheads="1"/>
          </p:cNvSpPr>
          <p:nvPr/>
        </p:nvSpPr>
        <p:spPr bwMode="auto">
          <a:xfrm>
            <a:off x="2370138" y="2701925"/>
            <a:ext cx="982662" cy="346075"/>
          </a:xfrm>
          <a:prstGeom prst="rect">
            <a:avLst/>
          </a:prstGeom>
          <a:solidFill>
            <a:srgbClr val="FFFF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AND/OR</a:t>
            </a:r>
          </a:p>
        </p:txBody>
      </p:sp>
      <p:sp>
        <p:nvSpPr>
          <p:cNvPr id="150535" name="Text Box 7"/>
          <p:cNvSpPr txBox="1">
            <a:spLocks noChangeArrowheads="1"/>
          </p:cNvSpPr>
          <p:nvPr/>
        </p:nvSpPr>
        <p:spPr bwMode="auto">
          <a:xfrm>
            <a:off x="2286000" y="4530725"/>
            <a:ext cx="1814513" cy="346075"/>
          </a:xfrm>
          <a:prstGeom prst="rect">
            <a:avLst/>
          </a:prstGeom>
          <a:solidFill>
            <a:srgbClr val="FFFF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Bad NAND/NAND</a:t>
            </a:r>
          </a:p>
        </p:txBody>
      </p:sp>
      <p:sp>
        <p:nvSpPr>
          <p:cNvPr id="150536" name="Text Box 8"/>
          <p:cNvSpPr txBox="1">
            <a:spLocks noChangeArrowheads="1"/>
          </p:cNvSpPr>
          <p:nvPr/>
        </p:nvSpPr>
        <p:spPr bwMode="auto">
          <a:xfrm>
            <a:off x="2376488" y="6359525"/>
            <a:ext cx="1951037" cy="346075"/>
          </a:xfrm>
          <a:prstGeom prst="rect">
            <a:avLst/>
          </a:prstGeom>
          <a:solidFill>
            <a:srgbClr val="FFFF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Good NAND/NAND</a:t>
            </a:r>
          </a:p>
        </p:txBody>
      </p:sp>
      <p:pic>
        <p:nvPicPr>
          <p:cNvPr id="150537" name="Picture 9" descr="g_or_and_for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1676400"/>
            <a:ext cx="2286000" cy="1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0538" name="Picture 10" descr="g_nor_nor_form_ba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3429000"/>
            <a:ext cx="236220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0539" name="Picture 11" descr="g_nor_nor_form_goo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5224463"/>
            <a:ext cx="2309813"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540" name="Text Box 12"/>
          <p:cNvSpPr txBox="1">
            <a:spLocks noChangeArrowheads="1"/>
          </p:cNvSpPr>
          <p:nvPr/>
        </p:nvSpPr>
        <p:spPr bwMode="auto">
          <a:xfrm>
            <a:off x="6858000" y="2743200"/>
            <a:ext cx="982663" cy="346075"/>
          </a:xfrm>
          <a:prstGeom prst="rect">
            <a:avLst/>
          </a:prstGeom>
          <a:solidFill>
            <a:srgbClr val="FFFF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OR/AND</a:t>
            </a:r>
          </a:p>
        </p:txBody>
      </p:sp>
      <p:sp>
        <p:nvSpPr>
          <p:cNvPr id="150541" name="Text Box 13"/>
          <p:cNvSpPr txBox="1">
            <a:spLocks noChangeArrowheads="1"/>
          </p:cNvSpPr>
          <p:nvPr/>
        </p:nvSpPr>
        <p:spPr bwMode="auto">
          <a:xfrm>
            <a:off x="6629400" y="4419600"/>
            <a:ext cx="1570038" cy="346075"/>
          </a:xfrm>
          <a:prstGeom prst="rect">
            <a:avLst/>
          </a:prstGeom>
          <a:solidFill>
            <a:srgbClr val="FFFF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Bad NOR/NOR</a:t>
            </a:r>
          </a:p>
        </p:txBody>
      </p:sp>
      <p:sp>
        <p:nvSpPr>
          <p:cNvPr id="150542" name="Text Box 14"/>
          <p:cNvSpPr txBox="1">
            <a:spLocks noChangeArrowheads="1"/>
          </p:cNvSpPr>
          <p:nvPr/>
        </p:nvSpPr>
        <p:spPr bwMode="auto">
          <a:xfrm>
            <a:off x="6629400" y="6248400"/>
            <a:ext cx="1706563" cy="346075"/>
          </a:xfrm>
          <a:prstGeom prst="rect">
            <a:avLst/>
          </a:prstGeom>
          <a:solidFill>
            <a:srgbClr val="FFFF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Good NOR/NOR</a:t>
            </a:r>
          </a:p>
        </p:txBody>
      </p:sp>
    </p:spTree>
    <p:extLst>
      <p:ext uri="{BB962C8B-B14F-4D97-AF65-F5344CB8AC3E}">
        <p14:creationId xmlns:p14="http://schemas.microsoft.com/office/powerpoint/2010/main" val="866550728"/>
      </p:ext>
    </p:extLst>
  </p:cSld>
  <p:clrMapOvr>
    <a:masterClrMapping/>
  </p:clrMapOvr>
  <p:timing>
    <p:tnLst>
      <p:par>
        <p:cTn id="1" dur="indefinite" restart="never" nodeType="tmRoot"/>
      </p:par>
    </p:tnLst>
  </p:timing>
</p:sld>
</file>

<file path=ppt/theme/theme1.xml><?xml version="1.0" encoding="utf-8"?>
<a:theme xmlns:a="http://schemas.openxmlformats.org/drawingml/2006/main" name="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Layers">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1187</TotalTime>
  <Words>619</Words>
  <Application>Microsoft Office PowerPoint</Application>
  <PresentationFormat>On-screen Show (4:3)</PresentationFormat>
  <Paragraphs>149</Paragraphs>
  <Slides>16</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18" baseType="lpstr">
      <vt:lpstr>Layers</vt:lpstr>
      <vt:lpstr>Equation</vt:lpstr>
      <vt:lpstr>CPE 133</vt:lpstr>
      <vt:lpstr>Experiment #1: The Point</vt:lpstr>
      <vt:lpstr>Function Representations</vt:lpstr>
      <vt:lpstr>Representing Functions</vt:lpstr>
      <vt:lpstr>New Gates</vt:lpstr>
      <vt:lpstr>Circuit Forms</vt:lpstr>
      <vt:lpstr>DeMorgan’s Theorem</vt:lpstr>
      <vt:lpstr>Example: the 8 Standard Circuit Forms</vt:lpstr>
      <vt:lpstr>Drawing NAND/NAND &amp; NOR/NOR Circuits</vt:lpstr>
      <vt:lpstr>HDL Thoughts</vt:lpstr>
      <vt:lpstr>VHDL Invariants</vt:lpstr>
      <vt:lpstr>Example</vt:lpstr>
      <vt:lpstr>Verilog &amp; Concurrency </vt:lpstr>
      <vt:lpstr>2 Types of Concurrent Statements</vt:lpstr>
      <vt:lpstr>Operators</vt:lpstr>
      <vt:lpstr>Experiment #2: Full Adder (FA)</vt:lpstr>
    </vt:vector>
  </TitlesOfParts>
  <Company>ratner engineering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ratner</dc:creator>
  <cp:lastModifiedBy>Bryan</cp:lastModifiedBy>
  <cp:revision>96</cp:revision>
  <dcterms:created xsi:type="dcterms:W3CDTF">2005-02-14T02:30:46Z</dcterms:created>
  <dcterms:modified xsi:type="dcterms:W3CDTF">2018-10-01T15:45:08Z</dcterms:modified>
</cp:coreProperties>
</file>