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sldIdLst>
    <p:sldId id="256" r:id="rId2"/>
    <p:sldId id="395" r:id="rId3"/>
    <p:sldId id="323" r:id="rId4"/>
    <p:sldId id="394" r:id="rId5"/>
    <p:sldId id="391" r:id="rId6"/>
    <p:sldId id="396" r:id="rId7"/>
    <p:sldId id="392" r:id="rId8"/>
    <p:sldId id="379" r:id="rId9"/>
    <p:sldId id="380" r:id="rId10"/>
    <p:sldId id="384" r:id="rId11"/>
    <p:sldId id="38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C24DF3-69C2-40C5-B2C4-163E88F76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80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696F1E-8B3F-43D4-9692-893ACBB8B045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2BB789-D1E4-4CC1-B003-54A8235D8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FA9D-ECDC-4641-985D-8E913E15D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16AD2-E954-4DFD-BB4F-A1E8ED7F1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4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895D7-9E32-4641-B347-6C817AE2B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C5D38-8CA7-468B-8EB0-7B2E9F4E8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0ACD9-FC64-49BB-BE51-14CB43004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BB953-8B65-4A37-A785-1F2C952FD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7E80-4108-43D1-A50D-238A77C98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87952-306F-495C-96D7-19CD14394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5E038-2D36-4AEF-BDD0-3AAD4CC94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7B3C0-5619-46EB-BC3D-3874F0860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05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CF7D5D9E-91B9-4447-9D42-022761C4C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CPE 133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More </a:t>
            </a:r>
            <a:r>
              <a:rPr lang="en-US" altLang="en-US" sz="2000" dirty="0" smtClean="0"/>
              <a:t>Verilog </a:t>
            </a:r>
            <a:r>
              <a:rPr lang="en-US" altLang="en-US" sz="2000" dirty="0" smtClean="0"/>
              <a:t>Details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Structural </a:t>
            </a:r>
            <a:r>
              <a:rPr lang="en-US" altLang="en-US" sz="2000" dirty="0" smtClean="0"/>
              <a:t>Modeling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Ripple Carry Adders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Experiment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883525" cy="4524315"/>
          </a:xfrm>
          <a:prstGeom prst="rect">
            <a:avLst/>
          </a:prstGeom>
          <a:solidFill>
            <a:srgbClr val="FFFF99"/>
          </a:solidFill>
          <a:ln w="158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XNOR gate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my_xnor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B, F);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A,B;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 = ~(A ^ B);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//- definition of 3-input AND gate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my_and(A, B, C, F);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A, B, C;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 = A &amp; B &amp; C;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09600"/>
            <a:ext cx="372598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69925" y="98425"/>
            <a:ext cx="6569075" cy="6709529"/>
          </a:xfrm>
          <a:prstGeom prst="rect">
            <a:avLst/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of XNOR gate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my_xnor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B, F);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A,B;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 = ~(A ^ B);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//- definition of 3-input AND gate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my_and(A, B, C, F);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A, B, C;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 = A &amp; B &amp; C;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//- definition of 3-bit comparator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comp_3b(A,B,EQ);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external interface signals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[2:0] A,B;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EQ;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internal interface signals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[2:0] m;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XNOR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instantiations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my_xnor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XNOR2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.A (A[2]),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.B (B[2]),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.F (m[2])    );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XNOR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instantiation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my_xnor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XNOR1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.A (A[1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.B (B[1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.F (m[1])    );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XNOR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instantiation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my_xnor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XNOR0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.A (A[0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.B (B[0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.F (m[0])   );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AND instantiation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my_and  AND0 (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.A (m[2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.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 (m[1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.C (m[0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 .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 (EQ)   );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86000"/>
            <a:ext cx="365680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Verilog Data 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Scalar quantities </a:t>
            </a:r>
          </a:p>
          <a:p>
            <a:pPr marL="457200" lvl="1" indent="0" eaLnBrk="1" hangingPunct="1">
              <a:buNone/>
            </a:pPr>
            <a:endParaRPr lang="en-US" altLang="en-US" sz="2200" b="1" dirty="0" smtClean="0">
              <a:latin typeface="Courier New" pitchFamily="49" charset="0"/>
            </a:endParaRPr>
          </a:p>
          <a:p>
            <a:pPr marL="457200" lvl="1" indent="0" eaLnBrk="1" hangingPunct="1">
              <a:buNone/>
            </a:pPr>
            <a:endParaRPr lang="en-US" altLang="en-US" sz="2200" b="1" dirty="0">
              <a:latin typeface="Courier New" pitchFamily="49" charset="0"/>
            </a:endParaRPr>
          </a:p>
          <a:p>
            <a:pPr marL="457200" lvl="1" indent="0" eaLnBrk="1" hangingPunct="1">
              <a:buNone/>
            </a:pPr>
            <a:endParaRPr lang="en-US" altLang="en-US" sz="2200" b="1" dirty="0" smtClean="0">
              <a:latin typeface="Courier New" pitchFamily="49" charset="0"/>
            </a:endParaRPr>
          </a:p>
          <a:p>
            <a:pPr marL="457200" lvl="1" indent="0" eaLnBrk="1" hangingPunct="1">
              <a:buNone/>
            </a:pPr>
            <a:endParaRPr lang="en-US" altLang="en-US" sz="2200" b="1" dirty="0" smtClean="0">
              <a:latin typeface="Courier New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en-US" sz="2200" b="1" dirty="0" smtClean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en-US" sz="2400" dirty="0" smtClean="0"/>
              <a:t>Vector quantities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2146518"/>
            <a:ext cx="5105400" cy="1815882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</a:rPr>
              <a:t>module</a:t>
            </a:r>
            <a:r>
              <a:rPr lang="en-US" altLang="en-US" sz="1600" dirty="0">
                <a:latin typeface="Courier New" pitchFamily="49" charset="0"/>
              </a:rPr>
              <a:t> my_ckt (A,B,C,D,F); </a:t>
            </a:r>
          </a:p>
          <a:p>
            <a:r>
              <a:rPr lang="en-US" altLang="en-US" sz="1600" b="1" dirty="0">
                <a:latin typeface="Courier New" pitchFamily="49" charset="0"/>
              </a:rPr>
              <a:t>   input  </a:t>
            </a:r>
            <a:r>
              <a:rPr lang="en-US" altLang="en-US" sz="1600" dirty="0">
                <a:latin typeface="Courier New" pitchFamily="49" charset="0"/>
              </a:rPr>
              <a:t>A,B,C,D; </a:t>
            </a:r>
          </a:p>
          <a:p>
            <a:r>
              <a:rPr lang="en-US" altLang="en-US" sz="1600" dirty="0">
                <a:latin typeface="Courier New" pitchFamily="49" charset="0"/>
              </a:rPr>
              <a:t>   </a:t>
            </a:r>
            <a:r>
              <a:rPr lang="en-US" altLang="en-US" sz="1600" b="1" dirty="0">
                <a:latin typeface="Courier New" pitchFamily="49" charset="0"/>
              </a:rPr>
              <a:t>output </a:t>
            </a:r>
            <a:r>
              <a:rPr lang="en-US" altLang="en-US" sz="1600" dirty="0">
                <a:latin typeface="Courier New" pitchFamily="49" charset="0"/>
              </a:rPr>
              <a:t>F; </a:t>
            </a:r>
          </a:p>
          <a:p>
            <a:endParaRPr lang="en-US" altLang="en-US" sz="1600" dirty="0">
              <a:latin typeface="Courier New" pitchFamily="49" charset="0"/>
            </a:endParaRPr>
          </a:p>
          <a:p>
            <a:r>
              <a:rPr lang="en-US" altLang="en-US" sz="1600" dirty="0">
                <a:latin typeface="Courier New" pitchFamily="49" charset="0"/>
              </a:rPr>
              <a:t>   </a:t>
            </a:r>
            <a:r>
              <a:rPr lang="en-US" altLang="en-US" sz="1600" b="1" dirty="0">
                <a:latin typeface="Courier New" pitchFamily="49" charset="0"/>
              </a:rPr>
              <a:t>assign</a:t>
            </a:r>
            <a:r>
              <a:rPr lang="en-US" altLang="en-US" sz="1600" dirty="0">
                <a:latin typeface="Courier New" pitchFamily="49" charset="0"/>
              </a:rPr>
              <a:t> F = (A &amp; ~B) | (C &amp; ~D);</a:t>
            </a:r>
          </a:p>
          <a:p>
            <a:r>
              <a:rPr lang="en-US" altLang="en-US" sz="1600" dirty="0">
                <a:latin typeface="Courier New" pitchFamily="49" charset="0"/>
              </a:rPr>
              <a:t> </a:t>
            </a:r>
          </a:p>
          <a:p>
            <a:r>
              <a:rPr lang="en-US" altLang="en-US" sz="1600" b="1" dirty="0">
                <a:latin typeface="Courier New" pitchFamily="49" charset="0"/>
              </a:rPr>
              <a:t>endmodule</a:t>
            </a: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4584918"/>
            <a:ext cx="5105400" cy="1815882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</a:rPr>
              <a:t>module</a:t>
            </a:r>
            <a:r>
              <a:rPr lang="en-US" altLang="en-US" sz="1600" dirty="0">
                <a:latin typeface="Courier New" pitchFamily="49" charset="0"/>
              </a:rPr>
              <a:t> my_ckt (A,B,C,D,F); </a:t>
            </a:r>
          </a:p>
          <a:p>
            <a:r>
              <a:rPr lang="en-US" altLang="en-US" sz="1600" b="1" dirty="0">
                <a:latin typeface="Courier New" pitchFamily="49" charset="0"/>
              </a:rPr>
              <a:t>   input  </a:t>
            </a:r>
            <a:r>
              <a:rPr lang="en-US" altLang="en-US" sz="1600" b="1" dirty="0" smtClean="0">
                <a:latin typeface="Courier New" pitchFamily="49" charset="0"/>
              </a:rPr>
              <a:t>[3:0] </a:t>
            </a:r>
            <a:r>
              <a:rPr lang="en-US" altLang="en-US" sz="1600" dirty="0" smtClean="0">
                <a:latin typeface="Courier New" pitchFamily="49" charset="0"/>
              </a:rPr>
              <a:t>A,B,C,D</a:t>
            </a:r>
            <a:r>
              <a:rPr lang="en-US" altLang="en-US" sz="1600" dirty="0">
                <a:latin typeface="Courier New" pitchFamily="49" charset="0"/>
              </a:rPr>
              <a:t>; </a:t>
            </a:r>
          </a:p>
          <a:p>
            <a:r>
              <a:rPr lang="en-US" altLang="en-US" sz="1600" dirty="0">
                <a:latin typeface="Courier New" pitchFamily="49" charset="0"/>
              </a:rPr>
              <a:t>   </a:t>
            </a:r>
            <a:r>
              <a:rPr lang="en-US" altLang="en-US" sz="1600" b="1" dirty="0">
                <a:latin typeface="Courier New" pitchFamily="49" charset="0"/>
              </a:rPr>
              <a:t>output </a:t>
            </a:r>
            <a:r>
              <a:rPr lang="en-US" altLang="en-US" sz="1600" b="1" dirty="0" smtClean="0">
                <a:latin typeface="Courier New" pitchFamily="49" charset="0"/>
              </a:rPr>
              <a:t>[3:0] </a:t>
            </a:r>
            <a:r>
              <a:rPr lang="en-US" altLang="en-US" sz="1600" dirty="0" smtClean="0">
                <a:latin typeface="Courier New" pitchFamily="49" charset="0"/>
              </a:rPr>
              <a:t>F</a:t>
            </a:r>
            <a:r>
              <a:rPr lang="en-US" altLang="en-US" sz="1600" dirty="0">
                <a:latin typeface="Courier New" pitchFamily="49" charset="0"/>
              </a:rPr>
              <a:t>; </a:t>
            </a:r>
          </a:p>
          <a:p>
            <a:endParaRPr lang="en-US" altLang="en-US" sz="1600" dirty="0">
              <a:latin typeface="Courier New" pitchFamily="49" charset="0"/>
            </a:endParaRPr>
          </a:p>
          <a:p>
            <a:r>
              <a:rPr lang="en-US" altLang="en-US" sz="1600" dirty="0">
                <a:latin typeface="Courier New" pitchFamily="49" charset="0"/>
              </a:rPr>
              <a:t>   </a:t>
            </a:r>
            <a:r>
              <a:rPr lang="en-US" altLang="en-US" sz="1600" b="1" dirty="0">
                <a:latin typeface="Courier New" pitchFamily="49" charset="0"/>
              </a:rPr>
              <a:t>assign</a:t>
            </a:r>
            <a:r>
              <a:rPr lang="en-US" altLang="en-US" sz="1600" dirty="0">
                <a:latin typeface="Courier New" pitchFamily="49" charset="0"/>
              </a:rPr>
              <a:t> F = (A &amp; ~B) | (C &amp; ~D);</a:t>
            </a:r>
          </a:p>
          <a:p>
            <a:r>
              <a:rPr lang="en-US" altLang="en-US" sz="1600" dirty="0">
                <a:latin typeface="Courier New" pitchFamily="49" charset="0"/>
              </a:rPr>
              <a:t> </a:t>
            </a:r>
          </a:p>
          <a:p>
            <a:r>
              <a:rPr lang="en-US" altLang="en-US" sz="1600" b="1" dirty="0">
                <a:latin typeface="Courier New" pitchFamily="49" charset="0"/>
              </a:rPr>
              <a:t>endmodule</a:t>
            </a:r>
            <a:endParaRPr lang="en-US" alt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entity declarations</a:t>
            </a:r>
          </a:p>
        </p:txBody>
      </p:sp>
      <p:pic>
        <p:nvPicPr>
          <p:cNvPr id="21507" name="Picture 3" descr="bb_ckt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2819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bb_ckt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2895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66800" y="1700213"/>
            <a:ext cx="4320413" cy="1846659"/>
          </a:xfrm>
          <a:prstGeom prst="rect">
            <a:avLst/>
          </a:prstGeom>
          <a:solidFill>
            <a:srgbClr val="FFFF99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my_ckt1 (A,B,C,F1,F2); 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 A,B,C; </a:t>
            </a:r>
            <a:endParaRPr lang="en-US" altLang="en-US" dirty="0">
              <a:latin typeface="Times New Roman" pitchFamily="18" charset="0"/>
              <a:ea typeface="SimSun" pitchFamily="2" charset="-122"/>
            </a:endParaRP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F1,F2; </a:t>
            </a:r>
          </a:p>
          <a:p>
            <a:pPr eaLnBrk="1" hangingPunct="1"/>
            <a:endParaRPr lang="en-US" altLang="en-US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  //- statements</a:t>
            </a:r>
            <a:endParaRPr lang="en-US" altLang="en-US" dirty="0">
              <a:latin typeface="Times New Roman" pitchFamily="18" charset="0"/>
              <a:ea typeface="SimSun" pitchFamily="2" charset="-122"/>
            </a:endParaRP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022350" y="3702050"/>
            <a:ext cx="4320413" cy="2123658"/>
          </a:xfrm>
          <a:prstGeom prst="rect">
            <a:avLst/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my_ckt2 (D,G,H,F3,F4); 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[1:0] D,G; 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 </a:t>
            </a:r>
            <a:r>
              <a:rPr lang="en-US" altLang="en-US" b="1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input</a:t>
            </a:r>
            <a:r>
              <a:rPr lang="en-US" alt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 H; </a:t>
            </a:r>
            <a:endParaRPr lang="en-US" altLang="en-US" dirty="0">
              <a:latin typeface="Times New Roman" pitchFamily="18" charset="0"/>
              <a:ea typeface="SimSun" pitchFamily="2" charset="-122"/>
            </a:endParaRPr>
          </a:p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[3:0] F3,F4; 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en-US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  //- statements</a:t>
            </a:r>
            <a:endParaRPr lang="en-US" altLang="en-US" dirty="0">
              <a:latin typeface="Times New Roman" pitchFamily="18" charset="0"/>
              <a:ea typeface="SimSun" pitchFamily="2" charset="-122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 </a:t>
            </a:r>
            <a:endParaRPr lang="en-US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Digital Design Issues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smtClean="0"/>
              <a:t>An approach to digital design: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u="sng" smtClean="0">
                <a:ea typeface="SimSun" pitchFamily="2" charset="-122"/>
              </a:rPr>
              <a:t>Define</a:t>
            </a:r>
            <a:r>
              <a:rPr lang="en-US" altLang="zh-CN" sz="2400" b="1" smtClean="0">
                <a:ea typeface="SimSun" pitchFamily="2" charset="-122"/>
              </a:rPr>
              <a:t> the problem:</a:t>
            </a:r>
            <a:r>
              <a:rPr lang="en-US" altLang="zh-CN" sz="2400" smtClean="0">
                <a:ea typeface="SimSun" pitchFamily="2" charset="-122"/>
              </a:rPr>
              <a:t> understand the starting point and requirements</a:t>
            </a:r>
            <a:endParaRPr lang="en-US" altLang="zh-CN" sz="2400" b="1" smtClean="0">
              <a:ea typeface="SimSun" pitchFamily="2" charset="-122"/>
            </a:endParaRP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u="sng" smtClean="0">
                <a:ea typeface="SimSun" pitchFamily="2" charset="-122"/>
              </a:rPr>
              <a:t>Describe</a:t>
            </a:r>
            <a:r>
              <a:rPr lang="en-US" altLang="zh-CN" sz="2400" b="1" smtClean="0">
                <a:ea typeface="SimSun" pitchFamily="2" charset="-122"/>
              </a:rPr>
              <a:t> your solution to the problem: </a:t>
            </a:r>
            <a:r>
              <a:rPr lang="en-US" altLang="zh-CN" sz="2400" smtClean="0">
                <a:ea typeface="SimSun" pitchFamily="2" charset="-122"/>
              </a:rPr>
              <a:t>propose your path to the solution</a:t>
            </a:r>
            <a:endParaRPr lang="en-US" altLang="zh-CN" sz="2400" b="1" smtClean="0">
              <a:ea typeface="SimSun" pitchFamily="2" charset="-122"/>
            </a:endParaRP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u="sng" smtClean="0">
                <a:ea typeface="SimSun" pitchFamily="2" charset="-122"/>
              </a:rPr>
              <a:t>Implement</a:t>
            </a:r>
            <a:r>
              <a:rPr lang="en-US" altLang="zh-CN" sz="2400" b="1" smtClean="0">
                <a:ea typeface="SimSun" pitchFamily="2" charset="-122"/>
              </a:rPr>
              <a:t> your solution to the problem: </a:t>
            </a:r>
            <a:r>
              <a:rPr lang="en-US" altLang="zh-CN" sz="2400" smtClean="0">
                <a:ea typeface="SimSun" pitchFamily="2" charset="-122"/>
              </a:rPr>
              <a:t>embodiment of the solution</a:t>
            </a:r>
            <a:r>
              <a:rPr lang="en-US" altLang="zh-CN" smtClean="0">
                <a:ea typeface="SimSun" pitchFamily="2" charset="-122"/>
              </a:rPr>
              <a:t> 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ea typeface="SimSun" pitchFamily="2" charset="-122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Main Design approaches: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/>
              <a:t>BFD – brute force design (iterative design)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/>
              <a:t>IMD – iterative modular design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/>
              <a:t>MD – modular design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55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4-bit </a:t>
            </a:r>
            <a:r>
              <a:rPr lang="en-US" altLang="en-US" sz="3600" dirty="0"/>
              <a:t>Ripple Carry </a:t>
            </a:r>
            <a:r>
              <a:rPr lang="en-US" altLang="en-US" sz="3600" dirty="0" smtClean="0"/>
              <a:t>Adder</a:t>
            </a:r>
            <a:endParaRPr lang="en-US" altLang="en-US" sz="36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89475"/>
            <a:ext cx="7772400" cy="1939925"/>
          </a:xfrm>
        </p:spPr>
        <p:txBody>
          <a:bodyPr/>
          <a:lstStyle/>
          <a:p>
            <a:r>
              <a:rPr lang="en-US" altLang="en-US" sz="2400" dirty="0"/>
              <a:t>Implement using  </a:t>
            </a:r>
            <a:r>
              <a:rPr lang="en-US" altLang="en-US" sz="2400" dirty="0" smtClean="0"/>
              <a:t>Verilog </a:t>
            </a:r>
            <a:r>
              <a:rPr lang="en-US" altLang="en-US" sz="2400" dirty="0"/>
              <a:t>Structural Modeling</a:t>
            </a:r>
          </a:p>
          <a:p>
            <a:pPr lvl="1"/>
            <a:r>
              <a:rPr lang="en-US" altLang="en-US" sz="2400" dirty="0"/>
              <a:t>Use at least two-levels in your design</a:t>
            </a:r>
          </a:p>
          <a:p>
            <a:pPr lvl="1"/>
            <a:r>
              <a:rPr lang="en-US" altLang="en-US" sz="2400" dirty="0"/>
              <a:t>Use bundle notation (not individual signals)</a:t>
            </a:r>
          </a:p>
          <a:p>
            <a:pPr lvl="1"/>
            <a:r>
              <a:rPr lang="en-US" altLang="en-US" sz="2400" b="1" i="1" dirty="0"/>
              <a:t>Don’t simulate </a:t>
            </a:r>
          </a:p>
        </p:txBody>
      </p:sp>
      <p:pic>
        <p:nvPicPr>
          <p:cNvPr id="173060" name="Picture 4" descr="r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6096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0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RCA Foundation Module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3124200" cy="16303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38600"/>
            <a:ext cx="617220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6324600"/>
            <a:ext cx="3621569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RCA Foundation Module Notation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8954" y="3352800"/>
            <a:ext cx="2416046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Generic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Experiment 3</a:t>
            </a:r>
            <a:r>
              <a:rPr lang="en-US" altLang="en-US" sz="3600" dirty="0" smtClean="0"/>
              <a:t>: </a:t>
            </a:r>
            <a:r>
              <a:rPr lang="en-US" altLang="en-US" sz="3600" dirty="0"/>
              <a:t>5</a:t>
            </a:r>
            <a:r>
              <a:rPr lang="en-US" altLang="en-US" sz="3600" dirty="0" smtClean="0"/>
              <a:t>-bit </a:t>
            </a:r>
            <a:r>
              <a:rPr lang="en-US" altLang="en-US" sz="3600" dirty="0"/>
              <a:t>Ripple Carry Adder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Make it incredibly neat and organized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Indentation provides information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This is true digital </a:t>
            </a:r>
            <a:r>
              <a:rPr lang="en-US" altLang="en-US" sz="2400" dirty="0" smtClean="0"/>
              <a:t>modeling (hierarchical)</a:t>
            </a:r>
            <a:endParaRPr lang="en-US" altLang="en-US" sz="22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Verilog </a:t>
            </a:r>
            <a:r>
              <a:rPr lang="en-US" altLang="en-US" sz="2400" dirty="0"/>
              <a:t>structural modeling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Initially syntactical pain in the @#%$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Use bundles (buses) whenever you can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Inputs operands &amp; </a:t>
            </a:r>
            <a:r>
              <a:rPr lang="en-US" altLang="en-US" sz="2200" dirty="0"/>
              <a:t>Sum </a:t>
            </a:r>
            <a:r>
              <a:rPr lang="en-US" altLang="en-US" sz="22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Internal signals? </a:t>
            </a:r>
          </a:p>
          <a:p>
            <a:pPr lvl="1">
              <a:lnSpc>
                <a:spcPct val="80000"/>
              </a:lnSpc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645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Verilog </a:t>
            </a:r>
            <a:r>
              <a:rPr lang="en-US" altLang="en-US" dirty="0"/>
              <a:t>Structural Modeling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2097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Supports hierarchical design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Boxes within boxes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the only way to understand and/or implement a complex digital </a:t>
            </a:r>
            <a:r>
              <a:rPr lang="en-US" altLang="en-US" sz="2200" dirty="0" smtClean="0"/>
              <a:t>circuit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Similar approach to good programming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module reuse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functional hierarchy</a:t>
            </a:r>
          </a:p>
        </p:txBody>
      </p:sp>
    </p:spTree>
    <p:extLst>
      <p:ext uri="{BB962C8B-B14F-4D97-AF65-F5344CB8AC3E}">
        <p14:creationId xmlns:p14="http://schemas.microsoft.com/office/powerpoint/2010/main" val="15979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r>
              <a:rPr lang="en-US" altLang="en-US"/>
              <a:t>3-Bit Comparator</a:t>
            </a:r>
          </a:p>
        </p:txBody>
      </p:sp>
      <p:pic>
        <p:nvPicPr>
          <p:cNvPr id="167939" name="Picture 3" descr="bb_comp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4196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38600"/>
            <a:ext cx="4267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1857</TotalTime>
  <Words>382</Words>
  <Application>Microsoft Office PowerPoint</Application>
  <PresentationFormat>On-screen Show (4:3)</PresentationFormat>
  <Paragraphs>139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Layers</vt:lpstr>
      <vt:lpstr>CPE 133</vt:lpstr>
      <vt:lpstr>Verilog Data Types</vt:lpstr>
      <vt:lpstr>Example: entity declarations</vt:lpstr>
      <vt:lpstr>Digital Design Issues</vt:lpstr>
      <vt:lpstr>4-bit Ripple Carry Adder</vt:lpstr>
      <vt:lpstr>RCA Foundation Module</vt:lpstr>
      <vt:lpstr>Experiment 3: 5-bit Ripple Carry Adder</vt:lpstr>
      <vt:lpstr>Verilog Structural Modeling</vt:lpstr>
      <vt:lpstr>3-Bit Comparator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Default User</dc:creator>
  <cp:lastModifiedBy>Bryan</cp:lastModifiedBy>
  <cp:revision>48</cp:revision>
  <dcterms:created xsi:type="dcterms:W3CDTF">2011-01-06T20:54:59Z</dcterms:created>
  <dcterms:modified xsi:type="dcterms:W3CDTF">2018-10-03T16:31:57Z</dcterms:modified>
</cp:coreProperties>
</file>