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324" r:id="rId3"/>
    <p:sldId id="357" r:id="rId4"/>
    <p:sldId id="358" r:id="rId5"/>
    <p:sldId id="359" r:id="rId6"/>
    <p:sldId id="360" r:id="rId7"/>
    <p:sldId id="361" r:id="rId8"/>
    <p:sldId id="362" r:id="rId9"/>
    <p:sldId id="295" r:id="rId10"/>
    <p:sldId id="344" r:id="rId11"/>
    <p:sldId id="345" r:id="rId12"/>
    <p:sldId id="346" r:id="rId13"/>
    <p:sldId id="347" r:id="rId14"/>
    <p:sldId id="348" r:id="rId15"/>
    <p:sldId id="349" r:id="rId16"/>
    <p:sldId id="351" r:id="rId17"/>
    <p:sldId id="352" r:id="rId18"/>
    <p:sldId id="350" r:id="rId19"/>
    <p:sldId id="297" r:id="rId20"/>
    <p:sldId id="298" r:id="rId21"/>
    <p:sldId id="353" r:id="rId22"/>
    <p:sldId id="354" r:id="rId23"/>
    <p:sldId id="355" r:id="rId24"/>
    <p:sldId id="356" r:id="rId25"/>
    <p:sldId id="322" r:id="rId26"/>
    <p:sldId id="321" r:id="rId27"/>
    <p:sldId id="317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10" autoAdjust="0"/>
  </p:normalViewPr>
  <p:slideViewPr>
    <p:cSldViewPr>
      <p:cViewPr varScale="1">
        <p:scale>
          <a:sx n="105" d="100"/>
          <a:sy n="105" d="100"/>
        </p:scale>
        <p:origin x="-2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20484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20485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0486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0487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88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20489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0490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4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049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0493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0494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049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9060CC7-E888-4295-9398-7161D32B07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F81D8F-A330-4FDE-AD35-E5DD3812D4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15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00C08-55EE-420A-9124-B4CE60F259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312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277813"/>
            <a:ext cx="7772400" cy="5853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B535FA1-6995-42A9-BFDF-F16A3899D2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85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29621C-89EA-4417-A745-5539AE90C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12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A5589-1633-4457-94C6-FC94A8AC55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65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3869EC-ECD4-49EC-AA27-EF3B361B5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7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A8A63-7107-4270-AB90-ED08ADB3CE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21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648F9-8CDC-47EB-BEF8-F4ABF272B6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994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49201-0CE9-44C8-BDE2-9B58D941DC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34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DAF3B6-98E2-44A5-823C-EE345CBFED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58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E48BF-028D-4663-8D0F-BB9BDDD5C1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42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19460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946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946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46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00EC735-AC47-4DE9-8745-CE4DAADCF10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176463"/>
            <a:ext cx="6629400" cy="1176337"/>
          </a:xfrm>
        </p:spPr>
        <p:txBody>
          <a:bodyPr/>
          <a:lstStyle/>
          <a:p>
            <a:r>
              <a:rPr lang="en-US" altLang="en-US"/>
              <a:t>CPE 133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209925"/>
            <a:ext cx="7543800" cy="3114675"/>
          </a:xfrm>
        </p:spPr>
        <p:txBody>
          <a:bodyPr/>
          <a:lstStyle/>
          <a:p>
            <a:r>
              <a:rPr lang="en-US" altLang="en-US" sz="2400" dirty="0" smtClean="0"/>
              <a:t>Verilog Procedural Blocks</a:t>
            </a:r>
            <a:endParaRPr lang="en-US" altLang="en-US" sz="2400" dirty="0"/>
          </a:p>
          <a:p>
            <a:r>
              <a:rPr lang="en-US" altLang="en-US" sz="2400" dirty="0" smtClean="0"/>
              <a:t>Standard &amp; Non-standard </a:t>
            </a:r>
            <a:r>
              <a:rPr lang="en-US" altLang="en-US" sz="2400" dirty="0"/>
              <a:t>decoders</a:t>
            </a:r>
          </a:p>
          <a:p>
            <a:r>
              <a:rPr lang="en-US" altLang="en-US" sz="2400" dirty="0" smtClean="0"/>
              <a:t>Experiment 4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dirty="0" smtClean="0"/>
              <a:t> block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two types of items</a:t>
            </a:r>
          </a:p>
          <a:p>
            <a:pPr lvl="1"/>
            <a:r>
              <a:rPr lang="en-US" dirty="0"/>
              <a:t>procedural </a:t>
            </a:r>
            <a:r>
              <a:rPr lang="en-US" dirty="0" smtClean="0"/>
              <a:t>assignment statements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B;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procedural </a:t>
            </a:r>
            <a:r>
              <a:rPr lang="en-US" dirty="0"/>
              <a:t>programming statements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f-else</a:t>
            </a:r>
            <a:r>
              <a:rPr lang="en-US" dirty="0" smtClean="0"/>
              <a:t>  statements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ase</a:t>
            </a:r>
            <a:r>
              <a:rPr lang="en-US" dirty="0" smtClean="0"/>
              <a:t>  statements</a:t>
            </a:r>
          </a:p>
          <a:p>
            <a:r>
              <a:rPr lang="en-US" dirty="0" smtClean="0"/>
              <a:t>All assignments must be to variables</a:t>
            </a:r>
          </a:p>
          <a:p>
            <a:pPr lvl="1"/>
            <a:r>
              <a:rPr lang="en-US" dirty="0" smtClean="0"/>
              <a:t>We only 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/>
              <a:t> types variable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B;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 A must be reg-type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always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627060"/>
            <a:ext cx="7772400" cy="2926140"/>
          </a:xfrm>
        </p:spPr>
        <p:txBody>
          <a:bodyPr/>
          <a:lstStyle/>
          <a:p>
            <a:r>
              <a:rPr lang="en-US" dirty="0" smtClean="0"/>
              <a:t>Sensitivity list</a:t>
            </a:r>
          </a:p>
          <a:p>
            <a:pPr lvl="1"/>
            <a:r>
              <a:rPr lang="en-US" dirty="0" smtClean="0"/>
              <a:t>List of every input to block</a:t>
            </a:r>
          </a:p>
          <a:p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Procedural programming</a:t>
            </a:r>
          </a:p>
          <a:p>
            <a:pPr lvl="1"/>
            <a:r>
              <a:rPr lang="en-US" dirty="0" smtClean="0"/>
              <a:t>Procedural assignment</a:t>
            </a: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00200" y="1752600"/>
            <a:ext cx="5715000" cy="156966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 @(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sensitivity_list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begin :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block_name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statements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  <a:endParaRPr lang="en-US" altLang="en-US" sz="2400" dirty="0">
              <a:latin typeface="Courier New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3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assignments must be to reg-types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2354282"/>
            <a:ext cx="4191000" cy="272382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//- reg declaration when 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  variable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//-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module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var_example_1(A,B,C,F);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//- external interface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A, B, C;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F;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24400" y="2362200"/>
            <a:ext cx="4191000" cy="2970044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//- reg declaration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 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is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 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internal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var_example_2(A,B,C,F); 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//- external interface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A, B, C;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F;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my_var;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700" dirty="0">
              <a:latin typeface="Courier New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7813"/>
            <a:ext cx="8001000" cy="1143000"/>
          </a:xfrm>
        </p:spPr>
        <p:txBody>
          <a:bodyPr/>
          <a:lstStyle/>
          <a:p>
            <a:r>
              <a:rPr lang="en-US" sz="3200" dirty="0" smtClean="0"/>
              <a:t>The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200" dirty="0" smtClean="0"/>
              <a:t>: (Procedural Programming Statements)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assignments must be to reg-types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2354282"/>
            <a:ext cx="4191000" cy="2031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combinatorial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  circuits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(expression)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24400" y="2362200"/>
            <a:ext cx="4191000" cy="2569934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//- not for combinatorial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  circuits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(expression)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statement(s)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7813"/>
            <a:ext cx="8001000" cy="1143000"/>
          </a:xfrm>
        </p:spPr>
        <p:txBody>
          <a:bodyPr/>
          <a:lstStyle/>
          <a:p>
            <a:r>
              <a:rPr lang="en-US" sz="3200" dirty="0" smtClean="0"/>
              <a:t>The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3200" dirty="0" smtClean="0"/>
              <a:t>: (Procedural Programming Statements)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assignments must be to reg-types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2354282"/>
            <a:ext cx="4191000" cy="1754326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(expression)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//- catch-all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24400" y="2362200"/>
            <a:ext cx="4191000" cy="258532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(expression)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statement(s)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//- catch-all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statement(s)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91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7813"/>
            <a:ext cx="8001000" cy="1143000"/>
          </a:xfrm>
        </p:spPr>
        <p:txBody>
          <a:bodyPr/>
          <a:lstStyle/>
          <a:p>
            <a:r>
              <a:rPr lang="en-US" sz="3200" dirty="0" smtClean="0"/>
              <a:t>The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3200" dirty="0" smtClean="0"/>
              <a:t>: (Procedural Programming Statements)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assignments must be to reg-types</a:t>
            </a:r>
          </a:p>
          <a:p>
            <a:r>
              <a:rPr lang="en-US" dirty="0" smtClean="0"/>
              <a:t>Special form of if-else statement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2000" y="3346609"/>
            <a:ext cx="7696200" cy="2215991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(expression)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case_item : statement;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case_item 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statement;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statement;   //-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catchall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>
              <a:latin typeface="Courier New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Integers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8610600" cy="43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Concatenating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" y="1619250"/>
            <a:ext cx="75914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“expression” arguments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3276600"/>
            <a:ext cx="84937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56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1</a:t>
            </a:r>
            <a:endParaRPr lang="en-US" alt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What you’ve been </a:t>
            </a:r>
            <a:r>
              <a:rPr lang="en-US" altLang="en-US" dirty="0" smtClean="0"/>
              <a:t>doing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8539965" cy="394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Design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It’s not about implementing functions</a:t>
            </a:r>
          </a:p>
          <a:p>
            <a:pPr lvl="1"/>
            <a:r>
              <a:rPr lang="en-US" altLang="en-US" sz="2200" dirty="0" smtClean="0"/>
              <a:t>K-maps to reduce functions</a:t>
            </a:r>
          </a:p>
          <a:p>
            <a:pPr lvl="1"/>
            <a:r>
              <a:rPr lang="en-US" altLang="en-US" sz="2200" dirty="0" smtClean="0"/>
              <a:t>No </a:t>
            </a:r>
            <a:r>
              <a:rPr lang="en-US" altLang="en-US" sz="2200" dirty="0"/>
              <a:t>one really reduces anything </a:t>
            </a:r>
            <a:r>
              <a:rPr lang="en-US" altLang="en-US" sz="2200" dirty="0" smtClean="0"/>
              <a:t>any more</a:t>
            </a:r>
          </a:p>
          <a:p>
            <a:pPr marL="457200" lvl="1" indent="0">
              <a:buNone/>
            </a:pPr>
            <a:endParaRPr lang="en-US" altLang="en-US" sz="2200" dirty="0"/>
          </a:p>
          <a:p>
            <a:r>
              <a:rPr lang="en-US" altLang="en-US" sz="2400" dirty="0"/>
              <a:t>Following examples</a:t>
            </a:r>
          </a:p>
          <a:p>
            <a:pPr lvl="1"/>
            <a:r>
              <a:rPr lang="en-US" altLang="en-US" sz="2200" dirty="0" smtClean="0"/>
              <a:t>Mostly </a:t>
            </a:r>
            <a:r>
              <a:rPr lang="en-US" altLang="en-US" sz="2200" dirty="0" smtClean="0"/>
              <a:t>there for reference</a:t>
            </a:r>
          </a:p>
          <a:p>
            <a:pPr lvl="1"/>
            <a:endParaRPr lang="en-US" altLang="en-US" sz="2200" dirty="0" smtClean="0"/>
          </a:p>
          <a:p>
            <a:r>
              <a:rPr lang="en-US" altLang="en-US" sz="2400" dirty="0" smtClean="0"/>
              <a:t>How to learn Verilog</a:t>
            </a:r>
          </a:p>
          <a:p>
            <a:pPr lvl="1"/>
            <a:r>
              <a:rPr lang="en-US" altLang="en-US" sz="2200" dirty="0" smtClean="0"/>
              <a:t>Read abou</a:t>
            </a:r>
            <a:r>
              <a:rPr lang="en-US" altLang="en-US" sz="2200" dirty="0" smtClean="0"/>
              <a:t>t it, use it, ask questions, </a:t>
            </a:r>
            <a:r>
              <a:rPr lang="en-US" altLang="en-US" sz="2200" dirty="0" err="1" smtClean="0"/>
              <a:t>repeart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1350288"/>
            <a:ext cx="8153400" cy="5355312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dcdr_generic_ex1(A, B, C, F);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A, B, C;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//- declare bundle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[2:0] ABC;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//- create bundled signal with concatenation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ABC = {A,B,C};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@(ABC)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(ABC == 3'b001)  F = 1'b1;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(ABC == 3'b110)  F = 1'b1;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(ABC == 3'b111)  F = 1'b1;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F = 1'b0;    //- catch-all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04800"/>
            <a:ext cx="2057400" cy="2730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153400" cy="558614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dcdr_generic_ex1b(A, B, C, F);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A, B, C;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reg F;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//- declare bundle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[2:0] ABC;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//- create bundled signal with concatenation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ABC = {A,B,C};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@(ABC)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(ABC)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3'b001  : F = 1'b1;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3'b110  : F = 1'b1;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3'b111  : F = 1'b1;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: F = 1'b0;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700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52400"/>
            <a:ext cx="2057400" cy="273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2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31" y="1295400"/>
            <a:ext cx="67913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1350288"/>
            <a:ext cx="8153400" cy="5355312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dcdr_ex2a(ABCD, T123);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[3:0] ABCD;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[2:0] T123;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@(ABCD)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(ABCD == 0)  T123 = 3'b110;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(ABCD == 1)  T123 = 3'b000;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(ABCD == 2)  T123 = 3'b100;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(ABCD == 3)  T123 = 3'b010;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(ABCD == 4)  T123 = 3'b000;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(ABCD == 5)  T123 = 3'b101;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(ABCD == 6)  T123 = 3'b000;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(ABCD == 7)  T123 = 3'b101;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(ABCD == 8)  T123 = 3'b010;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T123 = 3'b000;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14" y="152400"/>
            <a:ext cx="3259786" cy="27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153400" cy="5632311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dcdr_ex2b(ABCD, T123);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[3:0] ABCD;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[2:0] T123;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@(ABCD)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(ABCD)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0 : T123 = 3'b110;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1 : T123 = 3'b000;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2 : T123 = 3'b100;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3 : T123 = 3'b010;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4 : T123 = 3'b000;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5 : T123 = 3'b101;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6 : T123 = 3'b000;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7 : T123 = 3'b101;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8 : T123 = 3'b010;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 T123 = 3'b000;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14" y="152400"/>
            <a:ext cx="3259786" cy="27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Anode Configuration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Each segment required at least two signals to make it light up</a:t>
            </a:r>
          </a:p>
        </p:txBody>
      </p:sp>
      <p:pic>
        <p:nvPicPr>
          <p:cNvPr id="78852" name="Picture 4" descr="can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08250"/>
            <a:ext cx="5562600" cy="358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3" name="Picture 5" descr="fp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667000"/>
            <a:ext cx="31718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Seven-Segment Displays</a:t>
            </a:r>
          </a:p>
        </p:txBody>
      </p:sp>
      <p:pic>
        <p:nvPicPr>
          <p:cNvPr id="77828" name="Picture 4" descr="7s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71628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29" name="Picture 5" descr="di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75013"/>
            <a:ext cx="4800600" cy="323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err="1" smtClean="0"/>
              <a:t>Exp</a:t>
            </a:r>
            <a:r>
              <a:rPr lang="en-US" altLang="en-US" sz="4000" dirty="0" smtClean="0"/>
              <a:t> </a:t>
            </a:r>
            <a:r>
              <a:rPr lang="en-US" altLang="en-US" sz="4000" dirty="0" smtClean="0"/>
              <a:t>#</a:t>
            </a:r>
            <a:r>
              <a:rPr lang="en-US" altLang="en-US" sz="4000" dirty="0" smtClean="0"/>
              <a:t>4: BCD-to-7Segment Decoder</a:t>
            </a:r>
            <a:endParaRPr lang="en-US" altLang="en-US" sz="4000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300" dirty="0" smtClean="0"/>
              <a:t>Four switches provide BCD</a:t>
            </a:r>
          </a:p>
          <a:p>
            <a:pPr>
              <a:lnSpc>
                <a:spcPct val="80000"/>
              </a:lnSpc>
            </a:pPr>
            <a:r>
              <a:rPr lang="en-US" altLang="en-US" sz="2300" dirty="0" smtClean="0"/>
              <a:t>Output result on 7-segment display device</a:t>
            </a:r>
          </a:p>
          <a:p>
            <a:pPr>
              <a:lnSpc>
                <a:spcPct val="80000"/>
              </a:lnSpc>
            </a:pPr>
            <a:endParaRPr lang="en-US" altLang="en-US" sz="2300" dirty="0" smtClean="0"/>
          </a:p>
          <a:p>
            <a:pPr>
              <a:lnSpc>
                <a:spcPct val="80000"/>
              </a:lnSpc>
            </a:pPr>
            <a:r>
              <a:rPr lang="en-US" altLang="en-US" sz="2300" dirty="0" smtClean="0"/>
              <a:t>Anodes &amp; Cathodes are active low (zero actuates)</a:t>
            </a:r>
          </a:p>
          <a:p>
            <a:pPr>
              <a:lnSpc>
                <a:spcPct val="80000"/>
              </a:lnSpc>
            </a:pPr>
            <a:endParaRPr lang="en-US" altLang="en-US" sz="2300" dirty="0" smtClean="0"/>
          </a:p>
          <a:p>
            <a:pPr>
              <a:lnSpc>
                <a:spcPct val="80000"/>
              </a:lnSpc>
            </a:pPr>
            <a:r>
              <a:rPr lang="en-US" altLang="en-US" sz="2300" dirty="0" smtClean="0"/>
              <a:t>9 </a:t>
            </a:r>
            <a:r>
              <a:rPr lang="en-US" altLang="en-US" sz="2300" dirty="0"/>
              <a:t>signals </a:t>
            </a:r>
            <a:r>
              <a:rPr lang="en-US" altLang="en-US" sz="2300" dirty="0" smtClean="0"/>
              <a:t>required to </a:t>
            </a:r>
            <a:r>
              <a:rPr lang="en-US" altLang="en-US" sz="2300" dirty="0"/>
              <a:t>actuate a single 7-segment </a:t>
            </a:r>
            <a:r>
              <a:rPr lang="en-US" altLang="en-US" sz="2300" dirty="0" smtClean="0"/>
              <a:t>display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Eight </a:t>
            </a:r>
            <a:r>
              <a:rPr lang="en-US" altLang="en-US" sz="2000" dirty="0"/>
              <a:t>signals for the </a:t>
            </a:r>
            <a:r>
              <a:rPr lang="en-US" altLang="en-US" sz="2000" dirty="0" smtClean="0"/>
              <a:t>segments &amp; DP (cathodes)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One signal to enable the </a:t>
            </a:r>
            <a:r>
              <a:rPr lang="en-US" altLang="en-US" sz="2000" dirty="0" smtClean="0"/>
              <a:t>display (anodes)</a:t>
            </a:r>
            <a:endParaRPr lang="en-US" altLang="en-US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Work from the examples in book or PPTs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There are several approaches to modeling this device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Implement this device as </a:t>
            </a:r>
            <a:r>
              <a:rPr lang="en-US" altLang="en-US" sz="2000" dirty="0" smtClean="0"/>
              <a:t>LUT</a:t>
            </a:r>
          </a:p>
          <a:p>
            <a:pPr lvl="1">
              <a:lnSpc>
                <a:spcPct val="80000"/>
              </a:lnSpc>
            </a:pPr>
            <a:endParaRPr lang="en-US" altLang="en-US" sz="18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Visually test circuit </a:t>
            </a:r>
            <a:r>
              <a:rPr lang="en-US" altLang="en-US" sz="2400" dirty="0"/>
              <a:t>on the </a:t>
            </a:r>
            <a:r>
              <a:rPr lang="en-US" altLang="en-US" sz="2400" dirty="0" smtClean="0"/>
              <a:t>development board</a:t>
            </a:r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Standard vs. Non-Standard Decoder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Non-standard decoder = generic decoder </a:t>
            </a:r>
            <a:endParaRPr lang="en-US" altLang="en-US" sz="2400" dirty="0" smtClean="0"/>
          </a:p>
          <a:p>
            <a:r>
              <a:rPr lang="en-US" altLang="en-US" sz="2400" dirty="0" smtClean="0"/>
              <a:t>Decoders: anything you can define in tabular format (table)</a:t>
            </a:r>
          </a:p>
          <a:p>
            <a:pPr lvl="1"/>
            <a:r>
              <a:rPr lang="en-US" altLang="en-US" sz="2200" dirty="0" smtClean="0"/>
              <a:t>Analogous to LUTs (look-up table) in programming</a:t>
            </a:r>
            <a:endParaRPr lang="en-US" altLang="en-US" sz="2200" dirty="0"/>
          </a:p>
          <a:p>
            <a:r>
              <a:rPr lang="en-US" altLang="en-US" sz="2400" dirty="0"/>
              <a:t>Standard decoder is specialized form of generic decoder</a:t>
            </a:r>
          </a:p>
          <a:p>
            <a:endParaRPr lang="en-US" altLang="en-US" dirty="0"/>
          </a:p>
        </p:txBody>
      </p:sp>
      <p:pic>
        <p:nvPicPr>
          <p:cNvPr id="100356" name="Picture 4" descr="venn_deco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14800"/>
            <a:ext cx="3836988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6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Decoder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Relatively simple circuit</a:t>
            </a:r>
            <a:endParaRPr lang="en-US" altLang="en-US" dirty="0"/>
          </a:p>
        </p:txBody>
      </p:sp>
      <p:pic>
        <p:nvPicPr>
          <p:cNvPr id="101380" name="Picture 4" descr="2t4_deco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2590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1" name="Picture 5" descr="2t4_d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667000"/>
            <a:ext cx="1684338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2" name="Picture 6" descr="2t4_dec_bu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800600"/>
            <a:ext cx="18288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4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Decoder Overview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Have fixed output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One-hot (or one-cold)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Often </a:t>
            </a:r>
            <a:r>
              <a:rPr lang="en-US" altLang="en-US" dirty="0"/>
              <a:t>referred to as a DMUX?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Has a somewhat specialized purpose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Used to enable one device while disabling many other devices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General Forms: b</a:t>
            </a:r>
            <a:r>
              <a:rPr lang="en-US" altLang="en-US" dirty="0" smtClean="0"/>
              <a:t>inary relationship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1:2, 2:4, 3:8, 4:16, etc.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Simple </a:t>
            </a:r>
            <a:r>
              <a:rPr lang="en-US" altLang="en-US" dirty="0"/>
              <a:t>to model in </a:t>
            </a:r>
            <a:r>
              <a:rPr lang="en-US" altLang="en-US" dirty="0" smtClean="0"/>
              <a:t>Verilog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69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Generic </a:t>
            </a:r>
            <a:r>
              <a:rPr lang="en-US" altLang="en-US" dirty="0"/>
              <a:t>Decoders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Truth table = LUT (look up table)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Generic decoder: LUT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Everything we’ve done was from a truth table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Could </a:t>
            </a:r>
            <a:r>
              <a:rPr lang="en-US" altLang="en-US" sz="2000" dirty="0"/>
              <a:t>have been implemented as a non-standard decoder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Generic Decoders: smart functions implementation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No reduction necessary!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Great for multiple input/multiple output modules</a:t>
            </a:r>
            <a:endParaRPr lang="en-US" altLang="en-US" sz="20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i="1" dirty="0"/>
              <a:t>An initial step in any digital design is to think of a way you can implement your circuit using a </a:t>
            </a:r>
            <a:r>
              <a:rPr lang="en-US" altLang="en-US" sz="2400" b="1" i="1" dirty="0" smtClean="0"/>
              <a:t>LUT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Typically: implement logic using decoder</a:t>
            </a:r>
            <a:endParaRPr lang="en-US" altLang="en-US" sz="2200" dirty="0"/>
          </a:p>
          <a:p>
            <a:pPr>
              <a:lnSpc>
                <a:spcPct val="80000"/>
              </a:lnSpc>
            </a:pPr>
            <a:endParaRPr lang="en-US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2746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RCA Foundation Module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00200"/>
            <a:ext cx="3124200" cy="1630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9800" y="6324600"/>
            <a:ext cx="5019323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Standard Decoder Foundation Module Notation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98954" y="3352800"/>
            <a:ext cx="2416046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Generic Digital Circuit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267200"/>
            <a:ext cx="6172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Generic Decoder Foundation Module</a:t>
            </a:r>
            <a:endParaRPr lang="en-US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00200"/>
            <a:ext cx="3124200" cy="1630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62200" y="6324600"/>
            <a:ext cx="4891083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Generic Decoder Foundation Module Notation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98954" y="3352800"/>
            <a:ext cx="2416046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Generic Digital Circuit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343400"/>
            <a:ext cx="66313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Verilog: Behavioral Modeling</a:t>
            </a:r>
            <a:endParaRPr lang="en-US" alt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Continuous assignment statements</a:t>
            </a:r>
          </a:p>
          <a:p>
            <a:pPr lvl="1"/>
            <a:r>
              <a:rPr lang="en-US" altLang="en-US" dirty="0" smtClean="0"/>
              <a:t>dataflow? (low level descriptions)</a:t>
            </a:r>
          </a:p>
          <a:p>
            <a:pPr lvl="1"/>
            <a:r>
              <a:rPr lang="en-US" altLang="en-US" dirty="0" smtClean="0"/>
              <a:t>Example: </a:t>
            </a:r>
          </a:p>
          <a:p>
            <a:pPr lvl="2"/>
            <a:r>
              <a:rPr lang="en-US" altLang="en-US" sz="2400" b="1" dirty="0" smtClean="0">
                <a:latin typeface="Courier New" pitchFamily="49" charset="0"/>
              </a:rPr>
              <a:t>assign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>
                <a:latin typeface="Courier New" pitchFamily="49" charset="0"/>
              </a:rPr>
              <a:t>F = (A &amp; ~B) | (C &amp; ~D);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 smtClean="0"/>
              <a:t>always blocks</a:t>
            </a:r>
            <a:endParaRPr lang="en-US" altLang="en-US" dirty="0"/>
          </a:p>
          <a:p>
            <a:pPr lvl="1"/>
            <a:r>
              <a:rPr lang="en-US" altLang="en-US" dirty="0" smtClean="0"/>
              <a:t>One </a:t>
            </a:r>
            <a:r>
              <a:rPr lang="en-US" altLang="en-US" dirty="0" smtClean="0"/>
              <a:t>type </a:t>
            </a:r>
            <a:r>
              <a:rPr lang="en-US" altLang="en-US" dirty="0" smtClean="0"/>
              <a:t>of procedural </a:t>
            </a:r>
            <a:r>
              <a:rPr lang="en-US" altLang="en-US" dirty="0" smtClean="0"/>
              <a:t>block</a:t>
            </a:r>
            <a:endParaRPr lang="en-US" altLang="en-US" dirty="0" smtClean="0"/>
          </a:p>
          <a:p>
            <a:pPr lvl="1"/>
            <a:r>
              <a:rPr lang="en-US" altLang="en-US" b="1" i="1" dirty="0" smtClean="0"/>
              <a:t>Allows for modeling of circuits using a description rather than low-level logic</a:t>
            </a:r>
            <a:endParaRPr lang="en-US" alt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1687</TotalTime>
  <Words>1149</Words>
  <Application>Microsoft Office PowerPoint</Application>
  <PresentationFormat>On-screen Show (4:3)</PresentationFormat>
  <Paragraphs>253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Layers</vt:lpstr>
      <vt:lpstr>CPE 133</vt:lpstr>
      <vt:lpstr>Digital Design</vt:lpstr>
      <vt:lpstr>Standard vs. Non-Standard Decoder</vt:lpstr>
      <vt:lpstr>Standard Decoder</vt:lpstr>
      <vt:lpstr>Standard Decoder Overview</vt:lpstr>
      <vt:lpstr>Generic Decoders</vt:lpstr>
      <vt:lpstr>RCA Foundation Module</vt:lpstr>
      <vt:lpstr>Generic Decoder Foundation Module</vt:lpstr>
      <vt:lpstr>Verilog: Behavioral Modeling</vt:lpstr>
      <vt:lpstr>always block Overview</vt:lpstr>
      <vt:lpstr>The always block</vt:lpstr>
      <vt:lpstr>Variable Assignment</vt:lpstr>
      <vt:lpstr>The if: (Procedural Programming Statements)</vt:lpstr>
      <vt:lpstr>The if-else: (Procedural Programming Statements)</vt:lpstr>
      <vt:lpstr>The case: (Procedural Programming Statements)</vt:lpstr>
      <vt:lpstr>Representing Integers</vt:lpstr>
      <vt:lpstr>Concatenating Signals</vt:lpstr>
      <vt:lpstr>Equality Operators</vt:lpstr>
      <vt:lpstr>Example 1</vt:lpstr>
      <vt:lpstr>Solution</vt:lpstr>
      <vt:lpstr>Solution</vt:lpstr>
      <vt:lpstr>Example 2</vt:lpstr>
      <vt:lpstr>Solution</vt:lpstr>
      <vt:lpstr>Solution</vt:lpstr>
      <vt:lpstr>Common Anode Configuration</vt:lpstr>
      <vt:lpstr>Seven-Segment Displays</vt:lpstr>
      <vt:lpstr>Exp #4: BCD-to-7Segment Decoder</vt:lpstr>
    </vt:vector>
  </TitlesOfParts>
  <Company>ratner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133</dc:title>
  <dc:creator>ratner</dc:creator>
  <cp:lastModifiedBy>Bryan</cp:lastModifiedBy>
  <cp:revision>59</cp:revision>
  <dcterms:created xsi:type="dcterms:W3CDTF">2007-04-11T00:37:52Z</dcterms:created>
  <dcterms:modified xsi:type="dcterms:W3CDTF">2018-10-04T21:21:34Z</dcterms:modified>
</cp:coreProperties>
</file>