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
  </p:notesMasterIdLst>
  <p:sldIdLst>
    <p:sldId id="256" r:id="rId2"/>
    <p:sldId id="409" r:id="rId3"/>
    <p:sldId id="411" r:id="rId4"/>
    <p:sldId id="412" r:id="rId5"/>
    <p:sldId id="413" r:id="rId6"/>
    <p:sldId id="399" r:id="rId7"/>
    <p:sldId id="400" r:id="rId8"/>
    <p:sldId id="401" r:id="rId9"/>
    <p:sldId id="402" r:id="rId10"/>
    <p:sldId id="403" r:id="rId11"/>
    <p:sldId id="407" r:id="rId12"/>
    <p:sldId id="408" r:id="rId13"/>
    <p:sldId id="410"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2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FA7F47-91F6-428A-A1EA-D230F0428631}" type="slidenum">
              <a:rPr lang="en-US" altLang="en-US"/>
              <a:pPr/>
              <a:t>‹#›</a:t>
            </a:fld>
            <a:endParaRPr lang="en-US" altLang="en-US"/>
          </a:p>
        </p:txBody>
      </p:sp>
    </p:spTree>
    <p:extLst>
      <p:ext uri="{BB962C8B-B14F-4D97-AF65-F5344CB8AC3E}">
        <p14:creationId xmlns:p14="http://schemas.microsoft.com/office/powerpoint/2010/main" val="36193915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410" name="Group 2"/>
          <p:cNvGrpSpPr>
            <a:grpSpLocks/>
          </p:cNvGrpSpPr>
          <p:nvPr/>
        </p:nvGrpSpPr>
        <p:grpSpPr bwMode="auto">
          <a:xfrm>
            <a:off x="0" y="0"/>
            <a:ext cx="8763000" cy="5943600"/>
            <a:chOff x="0" y="0"/>
            <a:chExt cx="5520" cy="3744"/>
          </a:xfrm>
        </p:grpSpPr>
        <p:sp>
          <p:nvSpPr>
            <p:cNvPr id="17411"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grpSp>
          <p:nvGrpSpPr>
            <p:cNvPr id="17412" name="Group 4"/>
            <p:cNvGrpSpPr>
              <a:grpSpLocks/>
            </p:cNvGrpSpPr>
            <p:nvPr userDrawn="1"/>
          </p:nvGrpSpPr>
          <p:grpSpPr bwMode="auto">
            <a:xfrm>
              <a:off x="0" y="2208"/>
              <a:ext cx="5520" cy="1536"/>
              <a:chOff x="0" y="2208"/>
              <a:chExt cx="5520" cy="1536"/>
            </a:xfrm>
          </p:grpSpPr>
          <p:sp>
            <p:nvSpPr>
              <p:cNvPr id="17413"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17414"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17415"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6" name="Group 8"/>
            <p:cNvGrpSpPr>
              <a:grpSpLocks/>
            </p:cNvGrpSpPr>
            <p:nvPr userDrawn="1"/>
          </p:nvGrpSpPr>
          <p:grpSpPr bwMode="auto">
            <a:xfrm>
              <a:off x="400" y="336"/>
              <a:ext cx="5088" cy="192"/>
              <a:chOff x="400" y="336"/>
              <a:chExt cx="5088" cy="192"/>
            </a:xfrm>
          </p:grpSpPr>
          <p:sp>
            <p:nvSpPr>
              <p:cNvPr id="17417"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17418"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7419"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smtClean="0"/>
              <a:t>Click to edit Master title style</a:t>
            </a:r>
          </a:p>
        </p:txBody>
      </p:sp>
      <p:sp>
        <p:nvSpPr>
          <p:cNvPr id="1742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altLang="en-US" noProof="0" smtClean="0"/>
              <a:t>Click to edit Master subtitle style</a:t>
            </a:r>
          </a:p>
        </p:txBody>
      </p:sp>
      <p:sp>
        <p:nvSpPr>
          <p:cNvPr id="17421" name="Rectangle 13"/>
          <p:cNvSpPr>
            <a:spLocks noGrp="1" noChangeArrowheads="1"/>
          </p:cNvSpPr>
          <p:nvPr>
            <p:ph type="dt" sz="half" idx="2"/>
          </p:nvPr>
        </p:nvSpPr>
        <p:spPr>
          <a:xfrm>
            <a:off x="912813" y="6251575"/>
            <a:ext cx="1905000" cy="457200"/>
          </a:xfrm>
        </p:spPr>
        <p:txBody>
          <a:bodyPr/>
          <a:lstStyle>
            <a:lvl1pPr>
              <a:defRPr/>
            </a:lvl1pPr>
          </a:lstStyle>
          <a:p>
            <a:endParaRPr lang="en-US" altLang="en-US"/>
          </a:p>
        </p:txBody>
      </p:sp>
      <p:sp>
        <p:nvSpPr>
          <p:cNvPr id="17422" name="Rectangle 14"/>
          <p:cNvSpPr>
            <a:spLocks noGrp="1" noChangeArrowheads="1"/>
          </p:cNvSpPr>
          <p:nvPr>
            <p:ph type="ftr" sz="quarter" idx="3"/>
          </p:nvPr>
        </p:nvSpPr>
        <p:spPr>
          <a:xfrm>
            <a:off x="3354388" y="6248400"/>
            <a:ext cx="2895600" cy="457200"/>
          </a:xfrm>
        </p:spPr>
        <p:txBody>
          <a:bodyPr/>
          <a:lstStyle>
            <a:lvl1pPr>
              <a:defRPr/>
            </a:lvl1pPr>
          </a:lstStyle>
          <a:p>
            <a:endParaRPr lang="en-US" altLang="en-US"/>
          </a:p>
        </p:txBody>
      </p:sp>
      <p:sp>
        <p:nvSpPr>
          <p:cNvPr id="17423" name="Rectangle 15"/>
          <p:cNvSpPr>
            <a:spLocks noGrp="1" noChangeArrowheads="1"/>
          </p:cNvSpPr>
          <p:nvPr>
            <p:ph type="sldNum" sz="quarter" idx="4"/>
          </p:nvPr>
        </p:nvSpPr>
        <p:spPr/>
        <p:txBody>
          <a:bodyPr/>
          <a:lstStyle>
            <a:lvl1pPr>
              <a:defRPr/>
            </a:lvl1pPr>
          </a:lstStyle>
          <a:p>
            <a:fld id="{443E27EB-5512-45D3-A60D-75AD27F60E76}"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E9524F9-1558-4593-8A40-2F3C13498FCB}" type="slidenum">
              <a:rPr lang="en-US" altLang="en-US"/>
              <a:pPr/>
              <a:t>‹#›</a:t>
            </a:fld>
            <a:endParaRPr lang="en-US" altLang="en-US"/>
          </a:p>
        </p:txBody>
      </p:sp>
    </p:spTree>
    <p:extLst>
      <p:ext uri="{BB962C8B-B14F-4D97-AF65-F5344CB8AC3E}">
        <p14:creationId xmlns:p14="http://schemas.microsoft.com/office/powerpoint/2010/main" val="143700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26D856-5800-4897-85FF-A8239352BFA1}" type="slidenum">
              <a:rPr lang="en-US" altLang="en-US"/>
              <a:pPr/>
              <a:t>‹#›</a:t>
            </a:fld>
            <a:endParaRPr lang="en-US" altLang="en-US"/>
          </a:p>
        </p:txBody>
      </p:sp>
    </p:spTree>
    <p:extLst>
      <p:ext uri="{BB962C8B-B14F-4D97-AF65-F5344CB8AC3E}">
        <p14:creationId xmlns:p14="http://schemas.microsoft.com/office/powerpoint/2010/main" val="353910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13B2439-D784-42B8-B23C-88C62EE7B05D}" type="slidenum">
              <a:rPr lang="en-US" altLang="en-US"/>
              <a:pPr/>
              <a:t>‹#›</a:t>
            </a:fld>
            <a:endParaRPr lang="en-US" altLang="en-US"/>
          </a:p>
        </p:txBody>
      </p:sp>
    </p:spTree>
    <p:extLst>
      <p:ext uri="{BB962C8B-B14F-4D97-AF65-F5344CB8AC3E}">
        <p14:creationId xmlns:p14="http://schemas.microsoft.com/office/powerpoint/2010/main" val="2198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E9F1681-006E-47C0-A4F1-9989A08A0195}" type="slidenum">
              <a:rPr lang="en-US" altLang="en-US"/>
              <a:pPr/>
              <a:t>‹#›</a:t>
            </a:fld>
            <a:endParaRPr lang="en-US" altLang="en-US"/>
          </a:p>
        </p:txBody>
      </p:sp>
    </p:spTree>
    <p:extLst>
      <p:ext uri="{BB962C8B-B14F-4D97-AF65-F5344CB8AC3E}">
        <p14:creationId xmlns:p14="http://schemas.microsoft.com/office/powerpoint/2010/main" val="22720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7729CBC-79D7-4E7D-9897-A48617B6E142}" type="slidenum">
              <a:rPr lang="en-US" altLang="en-US"/>
              <a:pPr/>
              <a:t>‹#›</a:t>
            </a:fld>
            <a:endParaRPr lang="en-US" altLang="en-US"/>
          </a:p>
        </p:txBody>
      </p:sp>
    </p:spTree>
    <p:extLst>
      <p:ext uri="{BB962C8B-B14F-4D97-AF65-F5344CB8AC3E}">
        <p14:creationId xmlns:p14="http://schemas.microsoft.com/office/powerpoint/2010/main" val="295268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164B56C-8FCE-40F0-9FFE-B4BEC81C1235}" type="slidenum">
              <a:rPr lang="en-US" altLang="en-US"/>
              <a:pPr/>
              <a:t>‹#›</a:t>
            </a:fld>
            <a:endParaRPr lang="en-US" altLang="en-US"/>
          </a:p>
        </p:txBody>
      </p:sp>
    </p:spTree>
    <p:extLst>
      <p:ext uri="{BB962C8B-B14F-4D97-AF65-F5344CB8AC3E}">
        <p14:creationId xmlns:p14="http://schemas.microsoft.com/office/powerpoint/2010/main" val="374786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6948E8F-1F45-444B-94FC-CD3FD9DE3930}" type="slidenum">
              <a:rPr lang="en-US" altLang="en-US"/>
              <a:pPr/>
              <a:t>‹#›</a:t>
            </a:fld>
            <a:endParaRPr lang="en-US" altLang="en-US"/>
          </a:p>
        </p:txBody>
      </p:sp>
    </p:spTree>
    <p:extLst>
      <p:ext uri="{BB962C8B-B14F-4D97-AF65-F5344CB8AC3E}">
        <p14:creationId xmlns:p14="http://schemas.microsoft.com/office/powerpoint/2010/main" val="121544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24033C0-9983-42E2-8C91-643962828AC4}" type="slidenum">
              <a:rPr lang="en-US" altLang="en-US"/>
              <a:pPr/>
              <a:t>‹#›</a:t>
            </a:fld>
            <a:endParaRPr lang="en-US" altLang="en-US"/>
          </a:p>
        </p:txBody>
      </p:sp>
    </p:spTree>
    <p:extLst>
      <p:ext uri="{BB962C8B-B14F-4D97-AF65-F5344CB8AC3E}">
        <p14:creationId xmlns:p14="http://schemas.microsoft.com/office/powerpoint/2010/main" val="425470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EF7445E-22FC-483E-9061-EACE7CC88111}" type="slidenum">
              <a:rPr lang="en-US" altLang="en-US"/>
              <a:pPr/>
              <a:t>‹#›</a:t>
            </a:fld>
            <a:endParaRPr lang="en-US" altLang="en-US"/>
          </a:p>
        </p:txBody>
      </p:sp>
    </p:spTree>
    <p:extLst>
      <p:ext uri="{BB962C8B-B14F-4D97-AF65-F5344CB8AC3E}">
        <p14:creationId xmlns:p14="http://schemas.microsoft.com/office/powerpoint/2010/main" val="389408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B60F186-43E1-40EE-B90C-DB7FEB0E6077}" type="slidenum">
              <a:rPr lang="en-US" altLang="en-US"/>
              <a:pPr/>
              <a:t>‹#›</a:t>
            </a:fld>
            <a:endParaRPr lang="en-US" altLang="en-US"/>
          </a:p>
        </p:txBody>
      </p:sp>
    </p:spTree>
    <p:extLst>
      <p:ext uri="{BB962C8B-B14F-4D97-AF65-F5344CB8AC3E}">
        <p14:creationId xmlns:p14="http://schemas.microsoft.com/office/powerpoint/2010/main" val="203647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2"/>
          <p:cNvGrpSpPr>
            <a:grpSpLocks/>
          </p:cNvGrpSpPr>
          <p:nvPr/>
        </p:nvGrpSpPr>
        <p:grpSpPr bwMode="auto">
          <a:xfrm>
            <a:off x="0" y="0"/>
            <a:ext cx="8686800" cy="4876800"/>
            <a:chOff x="0" y="0"/>
            <a:chExt cx="5472" cy="3072"/>
          </a:xfrm>
        </p:grpSpPr>
        <p:sp>
          <p:nvSpPr>
            <p:cNvPr id="16387"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grpSp>
          <p:nvGrpSpPr>
            <p:cNvPr id="16388" name="Group 4"/>
            <p:cNvGrpSpPr>
              <a:grpSpLocks/>
            </p:cNvGrpSpPr>
            <p:nvPr/>
          </p:nvGrpSpPr>
          <p:grpSpPr bwMode="auto">
            <a:xfrm>
              <a:off x="240" y="893"/>
              <a:ext cx="5232" cy="115"/>
              <a:chOff x="240" y="893"/>
              <a:chExt cx="5232" cy="115"/>
            </a:xfrm>
          </p:grpSpPr>
          <p:sp>
            <p:nvSpPr>
              <p:cNvPr id="16389"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itchFamily="18" charset="0"/>
                </a:endParaRPr>
              </a:p>
            </p:txBody>
          </p:sp>
          <p:sp>
            <p:nvSpPr>
              <p:cNvPr id="16390"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391"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6392"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39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639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1639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BAED8D82-B36F-4391-B2AC-7F2E4C9EA2C4}" type="slidenum">
              <a:rPr lang="en-US" altLang="en-US"/>
              <a:pPr/>
              <a:t>‹#›</a:t>
            </a:fld>
            <a:endParaRPr lang="en-US" altLang="en-US"/>
          </a:p>
        </p:txBody>
      </p:sp>
      <p:sp>
        <p:nvSpPr>
          <p:cNvPr id="16396"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2.xml"/><Relationship Id="rId4" Type="http://schemas.openxmlformats.org/officeDocument/2006/relationships/image" Target="../media/image3.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CPE 133</a:t>
            </a:r>
          </a:p>
        </p:txBody>
      </p:sp>
      <p:sp>
        <p:nvSpPr>
          <p:cNvPr id="2051" name="Rectangle 3"/>
          <p:cNvSpPr>
            <a:spLocks noGrp="1" noChangeArrowheads="1"/>
          </p:cNvSpPr>
          <p:nvPr>
            <p:ph type="subTitle" idx="1"/>
          </p:nvPr>
        </p:nvSpPr>
        <p:spPr>
          <a:ln>
            <a:solidFill>
              <a:schemeClr val="accent1"/>
            </a:solidFill>
          </a:ln>
        </p:spPr>
        <p:txBody>
          <a:bodyPr/>
          <a:lstStyle/>
          <a:p>
            <a:pPr>
              <a:lnSpc>
                <a:spcPct val="80000"/>
              </a:lnSpc>
            </a:pPr>
            <a:r>
              <a:rPr lang="en-US" altLang="en-US" sz="2000" dirty="0" smtClean="0"/>
              <a:t>Signed Binary Number Representations</a:t>
            </a:r>
          </a:p>
          <a:p>
            <a:pPr>
              <a:lnSpc>
                <a:spcPct val="80000"/>
              </a:lnSpc>
            </a:pPr>
            <a:r>
              <a:rPr lang="en-US" altLang="en-US" sz="2000" dirty="0" smtClean="0"/>
              <a:t>Signed Binary Addition/Subtraction</a:t>
            </a:r>
          </a:p>
          <a:p>
            <a:pPr>
              <a:lnSpc>
                <a:spcPct val="80000"/>
              </a:lnSpc>
            </a:pPr>
            <a:r>
              <a:rPr lang="en-US" altLang="en-US" sz="2000" dirty="0" smtClean="0"/>
              <a:t>Example Design Problems</a:t>
            </a:r>
            <a:endParaRPr lang="en-US"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en-US" altLang="en-US"/>
              <a:t>Examples</a:t>
            </a:r>
          </a:p>
        </p:txBody>
      </p:sp>
      <p:sp>
        <p:nvSpPr>
          <p:cNvPr id="113667" name="Rectangle 3"/>
          <p:cNvSpPr>
            <a:spLocks noGrp="1" noChangeArrowheads="1"/>
          </p:cNvSpPr>
          <p:nvPr>
            <p:ph type="body" idx="4294967295"/>
          </p:nvPr>
        </p:nvSpPr>
        <p:spPr/>
        <p:txBody>
          <a:bodyPr/>
          <a:lstStyle/>
          <a:p>
            <a:r>
              <a:rPr lang="en-US" altLang="en-US"/>
              <a:t>For the following set of mathematical operations, demonstrate the operation in detail and state whether the result is valid or not.</a:t>
            </a:r>
          </a:p>
          <a:p>
            <a:pPr lvl="1"/>
            <a:r>
              <a:rPr lang="en-US" altLang="en-US"/>
              <a:t>0011 + 0010</a:t>
            </a:r>
          </a:p>
          <a:p>
            <a:pPr lvl="1"/>
            <a:r>
              <a:rPr lang="en-US" altLang="en-US"/>
              <a:t>0100 – 1110</a:t>
            </a:r>
          </a:p>
          <a:p>
            <a:pPr lvl="1"/>
            <a:r>
              <a:rPr lang="en-US" altLang="en-US"/>
              <a:t>0100 – 1100</a:t>
            </a:r>
          </a:p>
          <a:p>
            <a:pPr lvl="1"/>
            <a:r>
              <a:rPr lang="en-US" altLang="en-US"/>
              <a:t>0100 – 0011</a:t>
            </a:r>
          </a:p>
          <a:p>
            <a:endParaRPr lang="en-US" altLang="en-US"/>
          </a:p>
        </p:txBody>
      </p:sp>
    </p:spTree>
    <p:extLst>
      <p:ext uri="{BB962C8B-B14F-4D97-AF65-F5344CB8AC3E}">
        <p14:creationId xmlns:p14="http://schemas.microsoft.com/office/powerpoint/2010/main" val="400905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en-US" altLang="en-US" dirty="0" smtClean="0"/>
              <a:t>Design Problem Example 1</a:t>
            </a:r>
            <a:endParaRPr lang="en-US" altLang="en-US" dirty="0"/>
          </a:p>
        </p:txBody>
      </p:sp>
      <p:sp>
        <p:nvSpPr>
          <p:cNvPr id="113667" name="Rectangle 3"/>
          <p:cNvSpPr>
            <a:spLocks noGrp="1" noChangeArrowheads="1"/>
          </p:cNvSpPr>
          <p:nvPr>
            <p:ph type="body" idx="4294967295"/>
          </p:nvPr>
        </p:nvSpPr>
        <p:spPr/>
        <p:txBody>
          <a:bodyPr/>
          <a:lstStyle/>
          <a:p>
            <a:r>
              <a:rPr lang="en-US" altLang="en-US" dirty="0" smtClean="0"/>
              <a:t>Design a circuit that multiples an 8-bit number in RC format by -1 (changes sign)</a:t>
            </a:r>
            <a:endParaRPr lang="en-US" altLang="en-US" dirty="0"/>
          </a:p>
          <a:p>
            <a:pPr marL="457200" lvl="1" indent="0">
              <a:buNone/>
            </a:pPr>
            <a:endParaRPr lang="en-US" altLang="en-US" dirty="0"/>
          </a:p>
          <a:p>
            <a:pPr lvl="1"/>
            <a:r>
              <a:rPr lang="en-US" altLang="en-US" dirty="0"/>
              <a:t>Show top two levels of BBD</a:t>
            </a:r>
          </a:p>
          <a:p>
            <a:pPr lvl="1"/>
            <a:r>
              <a:rPr lang="en-US" altLang="en-US" dirty="0"/>
              <a:t>State how circuit is controlled </a:t>
            </a:r>
          </a:p>
        </p:txBody>
      </p:sp>
    </p:spTree>
    <p:extLst>
      <p:ext uri="{BB962C8B-B14F-4D97-AF65-F5344CB8AC3E}">
        <p14:creationId xmlns:p14="http://schemas.microsoft.com/office/powerpoint/2010/main" val="316488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en-US" altLang="en-US" dirty="0" smtClean="0"/>
              <a:t>Design Problem Example 2</a:t>
            </a:r>
            <a:endParaRPr lang="en-US" altLang="en-US" dirty="0"/>
          </a:p>
        </p:txBody>
      </p:sp>
      <p:sp>
        <p:nvSpPr>
          <p:cNvPr id="113667" name="Rectangle 3"/>
          <p:cNvSpPr>
            <a:spLocks noGrp="1" noChangeArrowheads="1"/>
          </p:cNvSpPr>
          <p:nvPr>
            <p:ph type="body" idx="4294967295"/>
          </p:nvPr>
        </p:nvSpPr>
        <p:spPr/>
        <p:txBody>
          <a:bodyPr/>
          <a:lstStyle/>
          <a:p>
            <a:r>
              <a:rPr lang="en-US" altLang="en-US" dirty="0" smtClean="0"/>
              <a:t>Design a circuit that has two 10-bit inputs. The output of the circuit shows the 10-bit result of the sum of the two inputs. The circuit has another output that indicates if the addition result is valid. The inputs and result output are in unsigned binary format.  </a:t>
            </a:r>
            <a:endParaRPr lang="en-US" altLang="en-US" dirty="0"/>
          </a:p>
          <a:p>
            <a:pPr marL="457200" lvl="1" indent="0">
              <a:buNone/>
            </a:pPr>
            <a:endParaRPr lang="en-US" altLang="en-US" dirty="0"/>
          </a:p>
          <a:p>
            <a:pPr lvl="1"/>
            <a:r>
              <a:rPr lang="en-US" altLang="en-US" dirty="0" smtClean="0"/>
              <a:t>Show top two levels of BBD</a:t>
            </a:r>
          </a:p>
          <a:p>
            <a:pPr lvl="1"/>
            <a:r>
              <a:rPr lang="en-US" altLang="en-US" dirty="0" smtClean="0"/>
              <a:t>State how circuit is controlled </a:t>
            </a:r>
            <a:endParaRPr lang="en-US" altLang="en-US" dirty="0"/>
          </a:p>
        </p:txBody>
      </p:sp>
    </p:spTree>
    <p:extLst>
      <p:ext uri="{BB962C8B-B14F-4D97-AF65-F5344CB8AC3E}">
        <p14:creationId xmlns:p14="http://schemas.microsoft.com/office/powerpoint/2010/main" val="295780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en-US" altLang="en-US" dirty="0" smtClean="0"/>
              <a:t>Design Problem Example 3</a:t>
            </a:r>
            <a:endParaRPr lang="en-US" altLang="en-US" dirty="0"/>
          </a:p>
        </p:txBody>
      </p:sp>
      <p:sp>
        <p:nvSpPr>
          <p:cNvPr id="113667" name="Rectangle 3"/>
          <p:cNvSpPr>
            <a:spLocks noGrp="1" noChangeArrowheads="1"/>
          </p:cNvSpPr>
          <p:nvPr>
            <p:ph type="body" idx="4294967295"/>
          </p:nvPr>
        </p:nvSpPr>
        <p:spPr/>
        <p:txBody>
          <a:bodyPr/>
          <a:lstStyle/>
          <a:p>
            <a:r>
              <a:rPr lang="en-US" altLang="en-US" dirty="0" smtClean="0"/>
              <a:t>Design a circuit that has two 10-bit inputs. The output of the circuit shows the 10-bit result of the sum of the two inputs. The circuit has an output that indicates if the result is valid. The inputs and result output are in RC format. </a:t>
            </a:r>
            <a:endParaRPr lang="en-US" altLang="en-US" dirty="0"/>
          </a:p>
          <a:p>
            <a:pPr marL="457200" lvl="1" indent="0">
              <a:buNone/>
            </a:pPr>
            <a:endParaRPr lang="en-US" altLang="en-US" dirty="0"/>
          </a:p>
          <a:p>
            <a:pPr lvl="1"/>
            <a:r>
              <a:rPr lang="en-US" altLang="en-US" dirty="0" smtClean="0"/>
              <a:t>Show top two levels of BBD</a:t>
            </a:r>
          </a:p>
          <a:p>
            <a:pPr lvl="1"/>
            <a:r>
              <a:rPr lang="en-US" altLang="en-US" dirty="0" smtClean="0"/>
              <a:t>State how circuit is controlled </a:t>
            </a:r>
            <a:endParaRPr lang="en-US" altLang="en-US" dirty="0"/>
          </a:p>
        </p:txBody>
      </p:sp>
    </p:spTree>
    <p:extLst>
      <p:ext uri="{BB962C8B-B14F-4D97-AF65-F5344CB8AC3E}">
        <p14:creationId xmlns:p14="http://schemas.microsoft.com/office/powerpoint/2010/main" val="421107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Modules (thus far)</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5662" y="3505200"/>
            <a:ext cx="4620738" cy="12192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19200" y="5128895"/>
            <a:ext cx="3844290" cy="1271905"/>
          </a:xfrm>
          <a:prstGeom prst="rect">
            <a:avLst/>
          </a:prstGeom>
        </p:spPr>
      </p:pic>
      <p:sp>
        <p:nvSpPr>
          <p:cNvPr id="7" name="TextBox 6"/>
          <p:cNvSpPr txBox="1"/>
          <p:nvPr/>
        </p:nvSpPr>
        <p:spPr>
          <a:xfrm>
            <a:off x="6098715" y="2286000"/>
            <a:ext cx="835485" cy="461665"/>
          </a:xfrm>
          <a:prstGeom prst="rect">
            <a:avLst/>
          </a:prstGeom>
          <a:solidFill>
            <a:srgbClr val="FFFF00"/>
          </a:solidFill>
          <a:ln>
            <a:solidFill>
              <a:srgbClr val="FF0000"/>
            </a:solidFill>
          </a:ln>
        </p:spPr>
        <p:txBody>
          <a:bodyPr wrap="none" rtlCol="0">
            <a:spAutoFit/>
          </a:bodyPr>
          <a:lstStyle/>
          <a:p>
            <a:r>
              <a:rPr lang="en-US" sz="2400" dirty="0" smtClean="0"/>
              <a:t>RCA</a:t>
            </a:r>
            <a:endParaRPr lang="en-US" sz="2400" dirty="0"/>
          </a:p>
        </p:txBody>
      </p:sp>
      <p:sp>
        <p:nvSpPr>
          <p:cNvPr id="8" name="TextBox 7"/>
          <p:cNvSpPr txBox="1"/>
          <p:nvPr/>
        </p:nvSpPr>
        <p:spPr>
          <a:xfrm>
            <a:off x="6096000" y="3881735"/>
            <a:ext cx="2513830" cy="461665"/>
          </a:xfrm>
          <a:prstGeom prst="rect">
            <a:avLst/>
          </a:prstGeom>
          <a:solidFill>
            <a:srgbClr val="FFFF00"/>
          </a:solidFill>
          <a:ln>
            <a:solidFill>
              <a:srgbClr val="FF0000"/>
            </a:solidFill>
          </a:ln>
        </p:spPr>
        <p:txBody>
          <a:bodyPr wrap="none" rtlCol="0">
            <a:spAutoFit/>
          </a:bodyPr>
          <a:lstStyle/>
          <a:p>
            <a:r>
              <a:rPr lang="en-US" sz="2400" dirty="0" smtClean="0"/>
              <a:t>Generic Decoder</a:t>
            </a:r>
            <a:endParaRPr lang="en-US" sz="2400" dirty="0"/>
          </a:p>
        </p:txBody>
      </p:sp>
      <p:sp>
        <p:nvSpPr>
          <p:cNvPr id="9" name="TextBox 8"/>
          <p:cNvSpPr txBox="1"/>
          <p:nvPr/>
        </p:nvSpPr>
        <p:spPr>
          <a:xfrm>
            <a:off x="6096000" y="5634335"/>
            <a:ext cx="2685351" cy="461665"/>
          </a:xfrm>
          <a:prstGeom prst="rect">
            <a:avLst/>
          </a:prstGeom>
          <a:solidFill>
            <a:srgbClr val="FFFF00"/>
          </a:solidFill>
          <a:ln>
            <a:solidFill>
              <a:srgbClr val="FF0000"/>
            </a:solidFill>
          </a:ln>
        </p:spPr>
        <p:txBody>
          <a:bodyPr wrap="none" rtlCol="0">
            <a:spAutoFit/>
          </a:bodyPr>
          <a:lstStyle/>
          <a:p>
            <a:r>
              <a:rPr lang="en-US" sz="2400" dirty="0" smtClean="0"/>
              <a:t>Standard Decoder</a:t>
            </a:r>
            <a:endParaRPr lang="en-US" sz="2400"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1143000" y="1752600"/>
            <a:ext cx="4343400" cy="1432390"/>
          </a:xfrm>
          <a:prstGeom prst="rect">
            <a:avLst/>
          </a:prstGeom>
        </p:spPr>
      </p:pic>
    </p:spTree>
    <p:extLst>
      <p:ext uri="{BB962C8B-B14F-4D97-AF65-F5344CB8AC3E}">
        <p14:creationId xmlns:p14="http://schemas.microsoft.com/office/powerpoint/2010/main" val="1133220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smtClean="0"/>
              <a:t>2:4 Standard Decoder</a:t>
            </a:r>
            <a:endParaRPr lang="en-US" altLang="en-US" dirty="0"/>
          </a:p>
        </p:txBody>
      </p:sp>
      <p:sp>
        <p:nvSpPr>
          <p:cNvPr id="5" name="Text Box 4"/>
          <p:cNvSpPr txBox="1">
            <a:spLocks noChangeArrowheads="1"/>
          </p:cNvSpPr>
          <p:nvPr/>
        </p:nvSpPr>
        <p:spPr bwMode="auto">
          <a:xfrm>
            <a:off x="304800" y="1592282"/>
            <a:ext cx="8610600" cy="3970318"/>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latin typeface="Courier New" panose="02070309020205020404" pitchFamily="49" charset="0"/>
                <a:cs typeface="Courier New" panose="02070309020205020404" pitchFamily="49" charset="0"/>
              </a:rPr>
              <a:t>module</a:t>
            </a:r>
            <a:r>
              <a:rPr lang="en-US" dirty="0">
                <a:latin typeface="Courier New" panose="02070309020205020404" pitchFamily="49" charset="0"/>
                <a:cs typeface="Courier New" panose="02070309020205020404" pitchFamily="49" charset="0"/>
              </a:rPr>
              <a:t> dcdr_standard_1a(sel, data_out);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[1:0] sel;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output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reg</a:t>
            </a:r>
            <a:r>
              <a:rPr lang="en-US" dirty="0">
                <a:latin typeface="Courier New" panose="02070309020205020404" pitchFamily="49" charset="0"/>
                <a:cs typeface="Courier New" panose="02070309020205020404" pitchFamily="49" charset="0"/>
              </a:rPr>
              <a:t> [3:0] data_out;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always</a:t>
            </a:r>
            <a:r>
              <a:rPr lang="en-US" dirty="0">
                <a:latin typeface="Courier New" panose="02070309020205020404" pitchFamily="49" charset="0"/>
                <a:cs typeface="Courier New" panose="02070309020205020404" pitchFamily="49" charset="0"/>
              </a:rPr>
              <a:t> @(sel)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begin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(sel == 0)       data_out = 4'b0001;  //- </a:t>
            </a:r>
            <a:r>
              <a:rPr lang="en-US" dirty="0" smtClean="0">
                <a:latin typeface="Courier New" panose="02070309020205020404" pitchFamily="49" charset="0"/>
                <a:cs typeface="Courier New" panose="02070309020205020404" pitchFamily="49" charset="0"/>
              </a:rPr>
              <a:t>one-hot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(sel == 1)  data_out = 4'b0010;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(sel == 2)  data_out = 4'b0100;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(sel == 3)  data_out = 4'b1000;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data_out = 4'b0000;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endmodule</a:t>
            </a:r>
            <a:endParaRPr lang="en-US" altLang="en-US" dirty="0">
              <a:latin typeface="Courier New" pitchFamily="49" charset="0"/>
              <a:cs typeface="Courier New" panose="02070309020205020404" pitchFamily="49" charset="0"/>
            </a:endParaRPr>
          </a:p>
        </p:txBody>
      </p:sp>
    </p:spTree>
    <p:extLst>
      <p:ext uri="{BB962C8B-B14F-4D97-AF65-F5344CB8AC3E}">
        <p14:creationId xmlns:p14="http://schemas.microsoft.com/office/powerpoint/2010/main" val="1845768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smtClean="0"/>
              <a:t>2:4 Standard Decoder</a:t>
            </a:r>
            <a:endParaRPr lang="en-US" altLang="en-US" dirty="0"/>
          </a:p>
        </p:txBody>
      </p:sp>
      <p:sp>
        <p:nvSpPr>
          <p:cNvPr id="5" name="Text Box 4"/>
          <p:cNvSpPr txBox="1">
            <a:spLocks noChangeArrowheads="1"/>
          </p:cNvSpPr>
          <p:nvPr/>
        </p:nvSpPr>
        <p:spPr bwMode="auto">
          <a:xfrm>
            <a:off x="304800" y="1592282"/>
            <a:ext cx="8610600" cy="452431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latin typeface="Courier New" panose="02070309020205020404" pitchFamily="49" charset="0"/>
                <a:cs typeface="Courier New" panose="02070309020205020404" pitchFamily="49" charset="0"/>
              </a:rPr>
              <a:t>module</a:t>
            </a:r>
            <a:r>
              <a:rPr lang="en-US" dirty="0">
                <a:latin typeface="Courier New" panose="02070309020205020404" pitchFamily="49" charset="0"/>
                <a:cs typeface="Courier New" panose="02070309020205020404" pitchFamily="49" charset="0"/>
              </a:rPr>
              <a:t> dcdr_standard_1b(sel, data_out);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[1:0] sel;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output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reg</a:t>
            </a:r>
            <a:r>
              <a:rPr lang="en-US" dirty="0">
                <a:latin typeface="Courier New" panose="02070309020205020404" pitchFamily="49" charset="0"/>
                <a:cs typeface="Courier New" panose="02070309020205020404" pitchFamily="49" charset="0"/>
              </a:rPr>
              <a:t> [3:0] data_out;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always</a:t>
            </a:r>
            <a:r>
              <a:rPr lang="en-US" dirty="0">
                <a:latin typeface="Courier New" panose="02070309020205020404" pitchFamily="49" charset="0"/>
                <a:cs typeface="Courier New" panose="02070309020205020404" pitchFamily="49" charset="0"/>
              </a:rPr>
              <a:t> @(sel)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begin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case</a:t>
            </a:r>
            <a:r>
              <a:rPr lang="en-US" dirty="0">
                <a:latin typeface="Courier New" panose="02070309020205020404" pitchFamily="49" charset="0"/>
                <a:cs typeface="Courier New" panose="02070309020205020404" pitchFamily="49" charset="0"/>
              </a:rPr>
              <a:t> (sel)</a:t>
            </a:r>
          </a:p>
          <a:p>
            <a:r>
              <a:rPr lang="en-US" dirty="0">
                <a:latin typeface="Courier New" panose="02070309020205020404" pitchFamily="49" charset="0"/>
                <a:cs typeface="Courier New" panose="02070309020205020404" pitchFamily="49" charset="0"/>
              </a:rPr>
              <a:t>          0: data_out = 4'b0001;  //- one hot output</a:t>
            </a:r>
          </a:p>
          <a:p>
            <a:r>
              <a:rPr lang="en-US" dirty="0">
                <a:latin typeface="Courier New" panose="02070309020205020404" pitchFamily="49" charset="0"/>
                <a:cs typeface="Courier New" panose="02070309020205020404" pitchFamily="49" charset="0"/>
              </a:rPr>
              <a:t>          1: data_out = 4'b0010; </a:t>
            </a:r>
          </a:p>
          <a:p>
            <a:r>
              <a:rPr lang="en-US" dirty="0">
                <a:latin typeface="Courier New" panose="02070309020205020404" pitchFamily="49" charset="0"/>
                <a:cs typeface="Courier New" panose="02070309020205020404" pitchFamily="49" charset="0"/>
              </a:rPr>
              <a:t>          2: data_out = 4'b0100;</a:t>
            </a:r>
          </a:p>
          <a:p>
            <a:r>
              <a:rPr lang="en-US" dirty="0">
                <a:latin typeface="Courier New" panose="02070309020205020404" pitchFamily="49" charset="0"/>
                <a:cs typeface="Courier New" panose="02070309020205020404" pitchFamily="49" charset="0"/>
              </a:rPr>
              <a:t>          3: data_out = 4'b1000;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default</a:t>
            </a:r>
            <a:r>
              <a:rPr lang="en-US" dirty="0">
                <a:latin typeface="Courier New" panose="02070309020205020404" pitchFamily="49" charset="0"/>
                <a:cs typeface="Courier New" panose="02070309020205020404" pitchFamily="49" charset="0"/>
              </a:rPr>
              <a:t> data_out = 4'b0000;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endcase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endmodule</a:t>
            </a:r>
            <a:endParaRPr lang="en-US" altLang="en-US" dirty="0">
              <a:latin typeface="Courier New" pitchFamily="49" charset="0"/>
              <a:cs typeface="Courier New" panose="02070309020205020404" pitchFamily="49" charset="0"/>
            </a:endParaRPr>
          </a:p>
        </p:txBody>
      </p:sp>
    </p:spTree>
    <p:extLst>
      <p:ext uri="{BB962C8B-B14F-4D97-AF65-F5344CB8AC3E}">
        <p14:creationId xmlns:p14="http://schemas.microsoft.com/office/powerpoint/2010/main" val="300094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smtClean="0"/>
              <a:t>2:4 Standard Decoder</a:t>
            </a:r>
            <a:endParaRPr lang="en-US" altLang="en-US" dirty="0"/>
          </a:p>
        </p:txBody>
      </p:sp>
      <p:sp>
        <p:nvSpPr>
          <p:cNvPr id="5" name="Text Box 4"/>
          <p:cNvSpPr txBox="1">
            <a:spLocks noChangeArrowheads="1"/>
          </p:cNvSpPr>
          <p:nvPr/>
        </p:nvSpPr>
        <p:spPr bwMode="auto">
          <a:xfrm>
            <a:off x="304800" y="1592282"/>
            <a:ext cx="8610600" cy="452431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Courier New" panose="02070309020205020404" pitchFamily="49" charset="0"/>
                <a:cs typeface="Courier New" panose="02070309020205020404" pitchFamily="49" charset="0"/>
              </a:rPr>
              <a:t>module dcdr_standard_3(s1, s0, data_out);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s1,s0;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output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reg</a:t>
            </a:r>
            <a:r>
              <a:rPr lang="en-US" dirty="0">
                <a:latin typeface="Courier New" panose="02070309020205020404" pitchFamily="49" charset="0"/>
                <a:cs typeface="Courier New" panose="02070309020205020404" pitchFamily="49" charset="0"/>
              </a:rPr>
              <a:t> [3:0] data_out;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always</a:t>
            </a:r>
            <a:r>
              <a:rPr lang="en-US" dirty="0">
                <a:latin typeface="Courier New" panose="02070309020205020404" pitchFamily="49" charset="0"/>
                <a:cs typeface="Courier New" panose="02070309020205020404" pitchFamily="49" charset="0"/>
              </a:rPr>
              <a:t> @(s1,s0)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begin</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case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s1,s0})</a:t>
            </a:r>
          </a:p>
          <a:p>
            <a:r>
              <a:rPr lang="en-US" dirty="0">
                <a:latin typeface="Courier New" panose="02070309020205020404" pitchFamily="49" charset="0"/>
                <a:cs typeface="Courier New" panose="02070309020205020404" pitchFamily="49" charset="0"/>
              </a:rPr>
              <a:t>          0: data_out = 4'b0001;  </a:t>
            </a:r>
          </a:p>
          <a:p>
            <a:r>
              <a:rPr lang="en-US" dirty="0">
                <a:latin typeface="Courier New" panose="02070309020205020404" pitchFamily="49" charset="0"/>
                <a:cs typeface="Courier New" panose="02070309020205020404" pitchFamily="49" charset="0"/>
              </a:rPr>
              <a:t>          1: data_out = 4'b0010; </a:t>
            </a:r>
          </a:p>
          <a:p>
            <a:r>
              <a:rPr lang="en-US" dirty="0">
                <a:latin typeface="Courier New" panose="02070309020205020404" pitchFamily="49" charset="0"/>
                <a:cs typeface="Courier New" panose="02070309020205020404" pitchFamily="49" charset="0"/>
              </a:rPr>
              <a:t>          2: data_out = 4'b0100;</a:t>
            </a:r>
          </a:p>
          <a:p>
            <a:r>
              <a:rPr lang="en-US" dirty="0">
                <a:latin typeface="Courier New" panose="02070309020205020404" pitchFamily="49" charset="0"/>
                <a:cs typeface="Courier New" panose="02070309020205020404" pitchFamily="49" charset="0"/>
              </a:rPr>
              <a:t>          3: data_out = 4'b1000;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default</a:t>
            </a:r>
            <a:r>
              <a:rPr lang="en-US" dirty="0">
                <a:latin typeface="Courier New" panose="02070309020205020404" pitchFamily="49" charset="0"/>
                <a:cs typeface="Courier New" panose="02070309020205020404" pitchFamily="49" charset="0"/>
              </a:rPr>
              <a:t> data_out = 0;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endcase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endmodule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32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r>
              <a:rPr lang="en-US" altLang="en-US"/>
              <a:t>Unsigned Binary Numbers</a:t>
            </a:r>
          </a:p>
        </p:txBody>
      </p:sp>
      <p:sp>
        <p:nvSpPr>
          <p:cNvPr id="110595" name="Rectangle 3"/>
          <p:cNvSpPr>
            <a:spLocks noGrp="1" noChangeArrowheads="1"/>
          </p:cNvSpPr>
          <p:nvPr>
            <p:ph type="body" idx="4294967295"/>
          </p:nvPr>
        </p:nvSpPr>
        <p:spPr/>
        <p:txBody>
          <a:bodyPr/>
          <a:lstStyle/>
          <a:p>
            <a:r>
              <a:rPr lang="en-US" altLang="en-US" dirty="0"/>
              <a:t>The only thing we’ve been working with</a:t>
            </a:r>
          </a:p>
          <a:p>
            <a:pPr lvl="1"/>
            <a:r>
              <a:rPr lang="en-US" altLang="en-US" dirty="0"/>
              <a:t>n = number of </a:t>
            </a:r>
            <a:r>
              <a:rPr lang="en-US" altLang="en-US" dirty="0" smtClean="0"/>
              <a:t>bits (n=8 for this example)</a:t>
            </a:r>
            <a:endParaRPr lang="en-US" altLang="en-US" dirty="0"/>
          </a:p>
        </p:txBody>
      </p:sp>
      <p:pic>
        <p:nvPicPr>
          <p:cNvPr id="110596" name="Picture 4" descr="ran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24213"/>
            <a:ext cx="38100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923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r>
              <a:rPr lang="en-US" altLang="en-US"/>
              <a:t>Signed Binary Numbers</a:t>
            </a:r>
          </a:p>
        </p:txBody>
      </p:sp>
      <p:sp>
        <p:nvSpPr>
          <p:cNvPr id="111619" name="Rectangle 3"/>
          <p:cNvSpPr>
            <a:spLocks noGrp="1" noChangeArrowheads="1"/>
          </p:cNvSpPr>
          <p:nvPr>
            <p:ph type="body" idx="4294967295"/>
          </p:nvPr>
        </p:nvSpPr>
        <p:spPr/>
        <p:txBody>
          <a:bodyPr/>
          <a:lstStyle/>
          <a:p>
            <a:pPr>
              <a:lnSpc>
                <a:spcPct val="90000"/>
              </a:lnSpc>
            </a:pPr>
            <a:r>
              <a:rPr lang="en-US" altLang="en-US" dirty="0"/>
              <a:t>Sign </a:t>
            </a:r>
            <a:r>
              <a:rPr lang="en-US" altLang="en-US" dirty="0" smtClean="0"/>
              <a:t>Bit (always left-most bit)</a:t>
            </a:r>
            <a:endParaRPr lang="en-US" altLang="en-US" dirty="0"/>
          </a:p>
          <a:p>
            <a:pPr>
              <a:lnSpc>
                <a:spcPct val="90000"/>
              </a:lnSpc>
            </a:pPr>
            <a:r>
              <a:rPr lang="en-US" altLang="en-US" dirty="0"/>
              <a:t>Signed Binary Number Flavors</a:t>
            </a:r>
          </a:p>
          <a:p>
            <a:pPr lvl="1">
              <a:lnSpc>
                <a:spcPct val="90000"/>
              </a:lnSpc>
            </a:pPr>
            <a:r>
              <a:rPr lang="en-US" altLang="en-US" dirty="0"/>
              <a:t>SM – sign magnitude</a:t>
            </a:r>
          </a:p>
          <a:p>
            <a:pPr lvl="1">
              <a:lnSpc>
                <a:spcPct val="90000"/>
              </a:lnSpc>
            </a:pPr>
            <a:r>
              <a:rPr lang="en-US" altLang="en-US" dirty="0"/>
              <a:t>DRC – diminished radix complement</a:t>
            </a:r>
          </a:p>
          <a:p>
            <a:pPr lvl="1">
              <a:lnSpc>
                <a:spcPct val="90000"/>
              </a:lnSpc>
            </a:pPr>
            <a:r>
              <a:rPr lang="en-US" altLang="en-US" dirty="0"/>
              <a:t>RC – radix complement (2’s complement)</a:t>
            </a:r>
          </a:p>
          <a:p>
            <a:pPr>
              <a:lnSpc>
                <a:spcPct val="90000"/>
              </a:lnSpc>
            </a:pPr>
            <a:r>
              <a:rPr lang="en-US" altLang="en-US" dirty="0"/>
              <a:t>For each </a:t>
            </a:r>
          </a:p>
          <a:p>
            <a:pPr lvl="1">
              <a:lnSpc>
                <a:spcPct val="90000"/>
              </a:lnSpc>
            </a:pPr>
            <a:r>
              <a:rPr lang="en-US" altLang="en-US" dirty="0"/>
              <a:t>Find decimal equivalent</a:t>
            </a:r>
          </a:p>
          <a:p>
            <a:pPr lvl="1">
              <a:lnSpc>
                <a:spcPct val="90000"/>
              </a:lnSpc>
            </a:pPr>
            <a:r>
              <a:rPr lang="en-US" altLang="en-US" dirty="0"/>
              <a:t>Multiply by -1 (change the sign)</a:t>
            </a:r>
          </a:p>
          <a:p>
            <a:pPr lvl="1">
              <a:lnSpc>
                <a:spcPct val="90000"/>
              </a:lnSpc>
            </a:pPr>
            <a:r>
              <a:rPr lang="en-US" altLang="en-US" dirty="0"/>
              <a:t>n-bit number range</a:t>
            </a:r>
          </a:p>
          <a:p>
            <a:pPr>
              <a:lnSpc>
                <a:spcPct val="90000"/>
              </a:lnSpc>
            </a:pPr>
            <a:r>
              <a:rPr lang="en-US" altLang="en-US" dirty="0"/>
              <a:t>2’s complement trick</a:t>
            </a:r>
          </a:p>
        </p:txBody>
      </p:sp>
    </p:spTree>
    <p:extLst>
      <p:ext uri="{BB962C8B-B14F-4D97-AF65-F5344CB8AC3E}">
        <p14:creationId xmlns:p14="http://schemas.microsoft.com/office/powerpoint/2010/main" val="2484825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Number Ranges (drawn to scale)</a:t>
            </a:r>
          </a:p>
        </p:txBody>
      </p:sp>
      <p:pic>
        <p:nvPicPr>
          <p:cNvPr id="118788" name="Picture 4" descr="ran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32766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5" descr="ran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84538"/>
            <a:ext cx="3962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0" name="Picture 6" descr="rang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949825"/>
            <a:ext cx="3962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1" name="Text Box 7"/>
          <p:cNvSpPr txBox="1">
            <a:spLocks noChangeArrowheads="1"/>
          </p:cNvSpPr>
          <p:nvPr/>
        </p:nvSpPr>
        <p:spPr bwMode="auto">
          <a:xfrm>
            <a:off x="822325" y="1789113"/>
            <a:ext cx="1844675" cy="376237"/>
          </a:xfrm>
          <a:prstGeom prst="rect">
            <a:avLst/>
          </a:prstGeom>
          <a:solidFill>
            <a:srgbClr val="FFFF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Unsigned binary</a:t>
            </a:r>
          </a:p>
        </p:txBody>
      </p:sp>
      <p:sp>
        <p:nvSpPr>
          <p:cNvPr id="118792" name="Text Box 8"/>
          <p:cNvSpPr txBox="1">
            <a:spLocks noChangeArrowheads="1"/>
          </p:cNvSpPr>
          <p:nvPr/>
        </p:nvSpPr>
        <p:spPr bwMode="auto">
          <a:xfrm>
            <a:off x="5791200" y="3657600"/>
            <a:ext cx="2771775" cy="376238"/>
          </a:xfrm>
          <a:prstGeom prst="rect">
            <a:avLst/>
          </a:prstGeom>
          <a:solidFill>
            <a:srgbClr val="FFFF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Signed binary SM &amp; DRC</a:t>
            </a:r>
          </a:p>
        </p:txBody>
      </p:sp>
      <p:sp>
        <p:nvSpPr>
          <p:cNvPr id="118793" name="Text Box 9"/>
          <p:cNvSpPr txBox="1">
            <a:spLocks noChangeArrowheads="1"/>
          </p:cNvSpPr>
          <p:nvPr/>
        </p:nvSpPr>
        <p:spPr bwMode="auto">
          <a:xfrm>
            <a:off x="5791200" y="5338763"/>
            <a:ext cx="1984375" cy="376237"/>
          </a:xfrm>
          <a:prstGeom prst="rect">
            <a:avLst/>
          </a:prstGeom>
          <a:solidFill>
            <a:srgbClr val="FFFF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Signed binary RC</a:t>
            </a:r>
          </a:p>
        </p:txBody>
      </p:sp>
    </p:spTree>
    <p:extLst>
      <p:ext uri="{BB962C8B-B14F-4D97-AF65-F5344CB8AC3E}">
        <p14:creationId xmlns:p14="http://schemas.microsoft.com/office/powerpoint/2010/main" val="293543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r>
              <a:rPr lang="en-US" altLang="en-US"/>
              <a:t>Binary Subtraction &amp; Addition</a:t>
            </a:r>
          </a:p>
        </p:txBody>
      </p:sp>
      <p:sp>
        <p:nvSpPr>
          <p:cNvPr id="112643" name="Rectangle 3"/>
          <p:cNvSpPr>
            <a:spLocks noGrp="1" noChangeArrowheads="1"/>
          </p:cNvSpPr>
          <p:nvPr>
            <p:ph type="body" idx="4294967295"/>
          </p:nvPr>
        </p:nvSpPr>
        <p:spPr/>
        <p:txBody>
          <a:bodyPr/>
          <a:lstStyle/>
          <a:p>
            <a:r>
              <a:rPr lang="en-US" altLang="en-US"/>
              <a:t>Addition:  1011 + 0111</a:t>
            </a:r>
          </a:p>
          <a:p>
            <a:r>
              <a:rPr lang="en-US" altLang="en-US"/>
              <a:t>Subtraction: </a:t>
            </a:r>
          </a:p>
          <a:p>
            <a:pPr lvl="1"/>
            <a:r>
              <a:rPr lang="en-US" altLang="en-US"/>
              <a:t>Indirect subtraction by addition</a:t>
            </a:r>
          </a:p>
          <a:p>
            <a:pPr lvl="2"/>
            <a:r>
              <a:rPr lang="en-US" altLang="en-US"/>
              <a:t>N1-N2 = N1 + (-N2)</a:t>
            </a:r>
          </a:p>
          <a:p>
            <a:r>
              <a:rPr lang="en-US" altLang="en-US"/>
              <a:t>Valid or not Valid result of signed operation?</a:t>
            </a:r>
          </a:p>
          <a:p>
            <a:pPr lvl="1"/>
            <a:r>
              <a:rPr lang="en-US" altLang="en-US"/>
              <a:t>Super straight-forward </a:t>
            </a:r>
          </a:p>
          <a:p>
            <a:pPr lvl="1"/>
            <a:r>
              <a:rPr lang="en-US" altLang="en-US"/>
              <a:t>Result is not valid if outside of given range</a:t>
            </a:r>
          </a:p>
          <a:p>
            <a:pPr lvl="2"/>
            <a:r>
              <a:rPr lang="en-US" altLang="en-US"/>
              <a:t>Invalid: add two number of same sign and get result of different sign</a:t>
            </a:r>
          </a:p>
        </p:txBody>
      </p:sp>
    </p:spTree>
    <p:extLst>
      <p:ext uri="{BB962C8B-B14F-4D97-AF65-F5344CB8AC3E}">
        <p14:creationId xmlns:p14="http://schemas.microsoft.com/office/powerpoint/2010/main" val="4235563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2116</TotalTime>
  <Words>554</Words>
  <Application>Microsoft Office PowerPoint</Application>
  <PresentationFormat>On-screen Show (4:3)</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Layers</vt:lpstr>
      <vt:lpstr>CPE 133</vt:lpstr>
      <vt:lpstr>Foundation Modules (thus far)</vt:lpstr>
      <vt:lpstr>2:4 Standard Decoder</vt:lpstr>
      <vt:lpstr>2:4 Standard Decoder</vt:lpstr>
      <vt:lpstr>2:4 Standard Decoder</vt:lpstr>
      <vt:lpstr>Unsigned Binary Numbers</vt:lpstr>
      <vt:lpstr>Signed Binary Numbers</vt:lpstr>
      <vt:lpstr>Number Ranges (drawn to scale)</vt:lpstr>
      <vt:lpstr>Binary Subtraction &amp; Addition</vt:lpstr>
      <vt:lpstr>Examples</vt:lpstr>
      <vt:lpstr>Design Problem Example 1</vt:lpstr>
      <vt:lpstr>Design Problem Example 2</vt:lpstr>
      <vt:lpstr>Design Problem Example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133</dc:title>
  <dc:creator>Default User</dc:creator>
  <cp:lastModifiedBy>Bryan</cp:lastModifiedBy>
  <cp:revision>58</cp:revision>
  <dcterms:created xsi:type="dcterms:W3CDTF">2011-01-06T20:54:59Z</dcterms:created>
  <dcterms:modified xsi:type="dcterms:W3CDTF">2018-10-08T06:41:47Z</dcterms:modified>
</cp:coreProperties>
</file>