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2"/>
  </p:handoutMasterIdLst>
  <p:sldIdLst>
    <p:sldId id="256" r:id="rId2"/>
    <p:sldId id="349" r:id="rId3"/>
    <p:sldId id="295" r:id="rId4"/>
    <p:sldId id="332" r:id="rId5"/>
    <p:sldId id="351" r:id="rId6"/>
    <p:sldId id="352" r:id="rId7"/>
    <p:sldId id="350" r:id="rId8"/>
    <p:sldId id="336" r:id="rId9"/>
    <p:sldId id="337" r:id="rId10"/>
    <p:sldId id="338" r:id="rId11"/>
    <p:sldId id="353" r:id="rId12"/>
    <p:sldId id="342" r:id="rId13"/>
    <p:sldId id="339" r:id="rId14"/>
    <p:sldId id="355" r:id="rId15"/>
    <p:sldId id="356" r:id="rId16"/>
    <p:sldId id="343" r:id="rId17"/>
    <p:sldId id="357" r:id="rId18"/>
    <p:sldId id="358" r:id="rId19"/>
    <p:sldId id="347" r:id="rId20"/>
    <p:sldId id="35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0" autoAdjust="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CBE76DD-D55F-4A17-A2E3-273B5934EB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382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0484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86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8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0489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9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3B9FFB4-67F8-49FA-844E-821E7AE4ED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6A053-005F-427C-9889-281CA04495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AB206-BBB0-4C69-ABDA-F2D6AE5E1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91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9A7103-87BA-4221-A9AB-7A94AC0CC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7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9CE2E-D199-46B3-949B-3E94164C5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09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98268-D7CA-4977-85B1-E29E05DC6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11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D44C0-BF2D-4673-A14B-713528DBD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42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F2E4B-D1ED-4A41-89EB-56574CE93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B4AA9-C8CC-4B79-9DBA-08EC9687C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29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08432-A088-4ADA-98F3-F06712A51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80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1BC23-ADDD-445E-98F3-2B9FDAA7A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37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0EBC3-E634-433A-91BA-EE70C4C60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08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3F1C672-FC47-4F11-901F-B968309332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176463"/>
            <a:ext cx="6629400" cy="1176337"/>
          </a:xfrm>
        </p:spPr>
        <p:txBody>
          <a:bodyPr/>
          <a:lstStyle/>
          <a:p>
            <a:r>
              <a:rPr lang="en-US" altLang="en-US"/>
              <a:t>CPE 133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00400"/>
            <a:ext cx="5562600" cy="3114675"/>
          </a:xfrm>
        </p:spPr>
        <p:txBody>
          <a:bodyPr/>
          <a:lstStyle/>
          <a:p>
            <a:pPr algn="l"/>
            <a:r>
              <a:rPr lang="en-US" altLang="en-US" sz="2400" dirty="0"/>
              <a:t>Review</a:t>
            </a:r>
          </a:p>
          <a:p>
            <a:pPr algn="l"/>
            <a:r>
              <a:rPr lang="en-US" altLang="en-US" sz="2400" dirty="0" smtClean="0"/>
              <a:t>Design </a:t>
            </a:r>
            <a:r>
              <a:rPr lang="en-US" altLang="en-US" sz="2400" dirty="0"/>
              <a:t>Approaches: </a:t>
            </a:r>
            <a:r>
              <a:rPr lang="en-US" altLang="en-US" sz="2400" dirty="0" smtClean="0"/>
              <a:t>Modular Design</a:t>
            </a:r>
          </a:p>
          <a:p>
            <a:pPr algn="l"/>
            <a:r>
              <a:rPr lang="en-US" altLang="en-US" sz="2400" dirty="0"/>
              <a:t>New Device: </a:t>
            </a:r>
            <a:r>
              <a:rPr lang="en-US" altLang="en-US" sz="2400" dirty="0" smtClean="0"/>
              <a:t>Multiplexors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MUX Overview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MUX is a “selector” circuit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selects </a:t>
            </a:r>
            <a:r>
              <a:rPr lang="en-US" altLang="en-US" dirty="0"/>
              <a:t>one of many inputs to the MUX to appear on the output of the MUX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General Forms: Binary Relationship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2:1, 4:1, 8:1, 16:1, etc.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Straight-forward </a:t>
            </a:r>
            <a:r>
              <a:rPr lang="en-US" altLang="en-US" dirty="0"/>
              <a:t>to model in VHDL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select between single signals or bundles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Any design that “chooses” or “selects” between several “things” uses a MUX</a:t>
            </a:r>
          </a:p>
        </p:txBody>
      </p:sp>
    </p:spTree>
    <p:extLst>
      <p:ext uri="{BB962C8B-B14F-4D97-AF65-F5344CB8AC3E}">
        <p14:creationId xmlns:p14="http://schemas.microsoft.com/office/powerpoint/2010/main" val="21733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 Foundation Module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46482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2743200"/>
            <a:ext cx="138211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4:1 MUX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MUX Example</a:t>
            </a:r>
          </a:p>
        </p:txBody>
      </p:sp>
      <p:pic>
        <p:nvPicPr>
          <p:cNvPr id="103428" name="Picture 4" descr="bb_ex1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6200"/>
            <a:ext cx="152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9" name="Picture 5" descr="mux_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86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MUX Models</a:t>
            </a:r>
          </a:p>
        </p:txBody>
      </p:sp>
      <p:pic>
        <p:nvPicPr>
          <p:cNvPr id="90116" name="Picture 4" descr="bb_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88" y="1881895"/>
            <a:ext cx="2590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5147563" cy="4247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mux_4t1_a(SEL, D, F);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 == 0)  F = D[0];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(SEL == 1)  F = D[1];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(SEL == 2)  F = D[2];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(SEL == 3)  F = D[3];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 = 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MUX Models</a:t>
            </a:r>
          </a:p>
        </p:txBody>
      </p:sp>
      <p:pic>
        <p:nvPicPr>
          <p:cNvPr id="90116" name="Picture 4" descr="bb_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88" y="1881895"/>
            <a:ext cx="2590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4182555" cy="4247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mux_4t1_b(SEL, D, F);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[3:0] D;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@(SEL, 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(SEL)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0: F = D[0];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1: F = D[1];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2: F = D[2];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3: F = D[3];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4:1 MUX Model</a:t>
            </a:r>
            <a:endParaRPr lang="en-US" altLang="en-US" dirty="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62000" y="1828800"/>
            <a:ext cx="5974713" cy="42473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  <a:ex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mux_4t1_d(SEL, AW, AX, AY, AZ, F);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[1:0] SEL;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[7:0] AW, AX, AY, AZ;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reg [7:0] F;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@(SEL, AW, AX, AY, AZ)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(SEL)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0: F = AW;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1: F = AX;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2: F = AY;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3: F = AZ;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endcase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bb_ex1_b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43200"/>
            <a:ext cx="2514600" cy="3048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739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Design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r>
              <a:rPr lang="en-US" altLang="en-US" sz="2400" dirty="0"/>
              <a:t>Three Steps </a:t>
            </a:r>
          </a:p>
          <a:p>
            <a:pPr lvl="1"/>
            <a:r>
              <a:rPr lang="en-US" altLang="en-US" sz="2200" dirty="0"/>
              <a:t>0) Read and understand the problem</a:t>
            </a:r>
          </a:p>
          <a:p>
            <a:pPr lvl="1"/>
            <a:r>
              <a:rPr lang="en-US" altLang="en-US" sz="2200" dirty="0"/>
              <a:t>1) Draw the high-level block diagram </a:t>
            </a:r>
          </a:p>
          <a:p>
            <a:pPr lvl="2"/>
            <a:r>
              <a:rPr lang="en-US" altLang="en-US" sz="2100" dirty="0"/>
              <a:t>One </a:t>
            </a:r>
            <a:r>
              <a:rPr lang="en-US" altLang="en-US" sz="2100" dirty="0" smtClean="0"/>
              <a:t>block with </a:t>
            </a:r>
            <a:r>
              <a:rPr lang="en-US" altLang="en-US" sz="2100" dirty="0"/>
              <a:t>all inputs and outputs</a:t>
            </a:r>
          </a:p>
          <a:p>
            <a:pPr lvl="3"/>
            <a:r>
              <a:rPr lang="en-US" altLang="en-US" sz="1800" dirty="0"/>
              <a:t>From problem statement</a:t>
            </a:r>
          </a:p>
          <a:p>
            <a:pPr lvl="1"/>
            <a:r>
              <a:rPr lang="en-US" altLang="en-US" sz="2200" dirty="0"/>
              <a:t>2) Draw the lower-level block diagram </a:t>
            </a:r>
          </a:p>
          <a:p>
            <a:pPr lvl="2"/>
            <a:r>
              <a:rPr lang="en-US" altLang="en-US" sz="2100" dirty="0"/>
              <a:t>As many blocks as you need</a:t>
            </a:r>
          </a:p>
          <a:p>
            <a:pPr lvl="3"/>
            <a:r>
              <a:rPr lang="en-US" altLang="en-US" sz="1800" dirty="0"/>
              <a:t>From problem statement</a:t>
            </a:r>
          </a:p>
          <a:p>
            <a:pPr lvl="1"/>
            <a:r>
              <a:rPr lang="en-US" altLang="en-US" sz="2200" dirty="0"/>
              <a:t>3) Connect the interior blocks as required</a:t>
            </a:r>
          </a:p>
          <a:p>
            <a:r>
              <a:rPr lang="en-US" altLang="en-US" sz="2400" b="1" i="1" dirty="0">
                <a:solidFill>
                  <a:schemeClr val="accent6"/>
                </a:solidFill>
              </a:rPr>
              <a:t>If you use a non-standard digital device, you need to provided a complete description of </a:t>
            </a:r>
            <a:r>
              <a:rPr lang="en-US" altLang="en-US" sz="2400" b="1" i="1" dirty="0" smtClean="0">
                <a:solidFill>
                  <a:schemeClr val="accent6"/>
                </a:solidFill>
              </a:rPr>
              <a:t>it</a:t>
            </a:r>
          </a:p>
          <a:p>
            <a:pPr lvl="1"/>
            <a:r>
              <a:rPr lang="en-US" altLang="en-US" sz="2200" i="1" dirty="0" smtClean="0"/>
              <a:t>Define decoders with table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6065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Example 1</a:t>
            </a:r>
            <a:r>
              <a:rPr lang="en-US" altLang="en-US" dirty="0" smtClean="0"/>
              <a:t>: 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Design a circuit that </a:t>
            </a:r>
            <a:r>
              <a:rPr lang="en-US" altLang="zh-CN" dirty="0" smtClean="0">
                <a:ea typeface="宋体" charset="-122"/>
              </a:rPr>
              <a:t>adds two 8-bit unsigned binary inputs and provides an 8-bit output. If the result of the addition is valid, the circuit output the sum as an 8-bit unsigned value; otherwise, the circuit outputs zero. 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Provide </a:t>
            </a:r>
            <a:r>
              <a:rPr lang="en-US" altLang="zh-CN" dirty="0">
                <a:ea typeface="宋体" charset="-122"/>
              </a:rPr>
              <a:t>two levels of BBDs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State how circuit is controlled</a:t>
            </a:r>
            <a:endParaRPr lang="en-US" altLang="zh-CN" dirty="0">
              <a:ea typeface="宋体" charset="-122"/>
            </a:endParaRPr>
          </a:p>
          <a:p>
            <a:endParaRPr lang="en-US" altLang="en-US" i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2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Example 2</a:t>
            </a:r>
            <a:r>
              <a:rPr lang="en-US" altLang="en-US" dirty="0" smtClean="0"/>
              <a:t>: 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Design a circuit that </a:t>
            </a:r>
            <a:r>
              <a:rPr lang="en-US" altLang="zh-CN" dirty="0" smtClean="0">
                <a:ea typeface="宋体" charset="-122"/>
              </a:rPr>
              <a:t>adds two 8-bit signed binary </a:t>
            </a:r>
            <a:r>
              <a:rPr lang="en-US" altLang="zh-CN" dirty="0" smtClean="0">
                <a:ea typeface="宋体" charset="-122"/>
              </a:rPr>
              <a:t>inputs. </a:t>
            </a:r>
            <a:r>
              <a:rPr lang="en-US" altLang="zh-CN" dirty="0" smtClean="0">
                <a:ea typeface="宋体" charset="-122"/>
              </a:rPr>
              <a:t>If the result of the addition is valid, the circuit output the sum as an 8-bit </a:t>
            </a:r>
            <a:r>
              <a:rPr lang="en-US" altLang="zh-CN" dirty="0" smtClean="0">
                <a:ea typeface="宋体" charset="-122"/>
              </a:rPr>
              <a:t>signed binary value</a:t>
            </a:r>
            <a:r>
              <a:rPr lang="en-US" altLang="zh-CN" dirty="0" smtClean="0">
                <a:ea typeface="宋体" charset="-122"/>
              </a:rPr>
              <a:t>; otherwise, the circuit outputs zero. All inputs and outputs are in RC format. 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Provide </a:t>
            </a:r>
            <a:r>
              <a:rPr lang="en-US" altLang="zh-CN" dirty="0">
                <a:ea typeface="宋体" charset="-122"/>
              </a:rPr>
              <a:t>two levels of BBDs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State how circuit is controlled</a:t>
            </a:r>
            <a:endParaRPr lang="en-US" altLang="zh-CN" dirty="0">
              <a:ea typeface="宋体" charset="-122"/>
            </a:endParaRPr>
          </a:p>
          <a:p>
            <a:endParaRPr lang="en-US" altLang="en-US" i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8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Example </a:t>
            </a:r>
            <a:r>
              <a:rPr lang="en-US" altLang="en-US" dirty="0" smtClean="0"/>
              <a:t>3: 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Design a circuit that has two 8-bit </a:t>
            </a:r>
            <a:r>
              <a:rPr lang="en-US" altLang="zh-CN" dirty="0" smtClean="0">
                <a:ea typeface="宋体" charset="-122"/>
              </a:rPr>
              <a:t>unsigned binary </a:t>
            </a:r>
            <a:r>
              <a:rPr lang="en-US" altLang="zh-CN" dirty="0">
                <a:ea typeface="宋体" charset="-122"/>
              </a:rPr>
              <a:t>inputs </a:t>
            </a:r>
            <a:r>
              <a:rPr lang="en-US" altLang="zh-CN" b="1" dirty="0">
                <a:ea typeface="宋体" charset="-122"/>
              </a:rPr>
              <a:t>A </a:t>
            </a:r>
            <a:r>
              <a:rPr lang="en-US" altLang="zh-CN" dirty="0" smtClean="0">
                <a:ea typeface="宋体" charset="-122"/>
              </a:rPr>
              <a:t>&amp; </a:t>
            </a:r>
            <a:r>
              <a:rPr lang="en-US" altLang="zh-CN" b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, and one 8-bit </a:t>
            </a:r>
            <a:r>
              <a:rPr lang="en-US" altLang="zh-CN" dirty="0" smtClean="0">
                <a:ea typeface="宋体" charset="-122"/>
              </a:rPr>
              <a:t>unsigned binary </a:t>
            </a:r>
            <a:r>
              <a:rPr lang="en-US" altLang="zh-CN" dirty="0">
                <a:ea typeface="宋体" charset="-122"/>
              </a:rPr>
              <a:t>output </a:t>
            </a:r>
            <a:r>
              <a:rPr lang="en-US" altLang="zh-CN" b="1" dirty="0">
                <a:ea typeface="宋体" charset="-122"/>
              </a:rPr>
              <a:t>F1</a:t>
            </a:r>
            <a:r>
              <a:rPr lang="en-US" altLang="zh-CN" dirty="0">
                <a:ea typeface="宋体" charset="-122"/>
              </a:rPr>
              <a:t>. </a:t>
            </a:r>
            <a:r>
              <a:rPr lang="en-US" altLang="zh-CN" dirty="0" smtClean="0">
                <a:ea typeface="宋体" charset="-122"/>
              </a:rPr>
              <a:t>The circuit adds A+B.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If the button input is not pressed, the circuit always outputs the sum of A+B.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If the button is pressed, the circuit outputs A+B if the 8-bit output is valid, or outputs zero otherwise. 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Provide </a:t>
            </a:r>
            <a:r>
              <a:rPr lang="en-US" altLang="zh-CN" dirty="0">
                <a:ea typeface="宋体" charset="-122"/>
              </a:rPr>
              <a:t>two levels of BBDs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State how circuit is controlled</a:t>
            </a:r>
            <a:endParaRPr lang="en-US" altLang="zh-CN" dirty="0">
              <a:ea typeface="宋体" charset="-122"/>
            </a:endParaRPr>
          </a:p>
          <a:p>
            <a:endParaRPr lang="en-US" altLang="en-US" i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BBD = black box diagram</a:t>
            </a:r>
          </a:p>
          <a:p>
            <a:pPr lvl="1"/>
            <a:r>
              <a:rPr lang="en-US" sz="2200" dirty="0" smtClean="0"/>
              <a:t>Include for every experiment</a:t>
            </a:r>
          </a:p>
          <a:p>
            <a:pPr lvl="1"/>
            <a:r>
              <a:rPr lang="en-US" sz="2200" dirty="0" smtClean="0"/>
              <a:t>Include top two levels (unless specified otherwise)</a:t>
            </a:r>
          </a:p>
          <a:p>
            <a:r>
              <a:rPr lang="en-US" sz="2400" dirty="0" smtClean="0"/>
              <a:t>Verilog Code</a:t>
            </a:r>
          </a:p>
          <a:p>
            <a:pPr lvl="1"/>
            <a:r>
              <a:rPr lang="en-US" sz="2200" dirty="0" smtClean="0"/>
              <a:t>Start commenting code</a:t>
            </a:r>
          </a:p>
          <a:p>
            <a:pPr lvl="1"/>
            <a:r>
              <a:rPr lang="en-US" sz="2200" dirty="0" smtClean="0"/>
              <a:t>Use proper header (the one given)</a:t>
            </a:r>
          </a:p>
          <a:p>
            <a:pPr lvl="2"/>
            <a:r>
              <a:rPr lang="en-US" sz="1900" dirty="0" smtClean="0"/>
              <a:t>Names</a:t>
            </a:r>
          </a:p>
          <a:p>
            <a:pPr lvl="2"/>
            <a:r>
              <a:rPr lang="en-US" sz="1900" dirty="0" smtClean="0"/>
              <a:t>Description of file</a:t>
            </a:r>
          </a:p>
          <a:p>
            <a:r>
              <a:rPr lang="en-US" sz="2400" dirty="0" smtClean="0"/>
              <a:t>Answering Questions</a:t>
            </a:r>
          </a:p>
          <a:p>
            <a:pPr lvl="1"/>
            <a:r>
              <a:rPr lang="en-US" sz="2200" dirty="0" smtClean="0"/>
              <a:t>Always try to draw diagram </a:t>
            </a:r>
          </a:p>
        </p:txBody>
      </p:sp>
    </p:spTree>
    <p:extLst>
      <p:ext uri="{BB962C8B-B14F-4D97-AF65-F5344CB8AC3E}">
        <p14:creationId xmlns:p14="http://schemas.microsoft.com/office/powerpoint/2010/main" val="41236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Design Problem Example 4</a:t>
            </a:r>
            <a:endParaRPr lang="en-US" alt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Design a circuit that has two </a:t>
            </a:r>
            <a:r>
              <a:rPr lang="en-US" altLang="en-US" dirty="0"/>
              <a:t>8</a:t>
            </a:r>
            <a:r>
              <a:rPr lang="en-US" altLang="en-US" dirty="0" smtClean="0"/>
              <a:t>-bit </a:t>
            </a:r>
            <a:r>
              <a:rPr lang="en-US" altLang="en-US" dirty="0" smtClean="0"/>
              <a:t>unsigned binary inputs A &amp; B. If the sum of A+B is less than 127, the circuit outputs A; otherwise the circuit outputs B. Assume the result of the addition is always valid.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smtClean="0"/>
              <a:t>Show top two levels of BBD</a:t>
            </a:r>
          </a:p>
          <a:p>
            <a:pPr lvl="1"/>
            <a:r>
              <a:rPr lang="en-US" altLang="en-US" dirty="0" smtClean="0"/>
              <a:t>State how circuit is controlled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7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Concurrency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Major aspect of HDL modeling</a:t>
            </a:r>
          </a:p>
          <a:p>
            <a:pPr lvl="1"/>
            <a:r>
              <a:rPr lang="en-US" altLang="en-US" dirty="0"/>
              <a:t>It’s hardware design</a:t>
            </a:r>
          </a:p>
          <a:p>
            <a:pPr lvl="1"/>
            <a:r>
              <a:rPr lang="en-US" altLang="en-US" dirty="0"/>
              <a:t>Hardware is inherently </a:t>
            </a:r>
            <a:r>
              <a:rPr lang="en-US" altLang="en-US" dirty="0" smtClean="0"/>
              <a:t>parallel</a:t>
            </a:r>
          </a:p>
          <a:p>
            <a:r>
              <a:rPr lang="en-US" altLang="en-US" dirty="0" smtClean="0"/>
              <a:t>Behavioral modeling</a:t>
            </a:r>
          </a:p>
          <a:p>
            <a:pPr lvl="1"/>
            <a:r>
              <a:rPr lang="en-US" altLang="en-US" dirty="0" smtClean="0"/>
              <a:t>Continuous assignment</a:t>
            </a:r>
          </a:p>
          <a:p>
            <a:pPr lvl="2"/>
            <a:r>
              <a:rPr lang="en-US" altLang="en-US" dirty="0" smtClean="0"/>
              <a:t>Use for gate-level modeling</a:t>
            </a:r>
          </a:p>
          <a:p>
            <a:pPr lvl="1"/>
            <a:r>
              <a:rPr lang="en-US" altLang="en-US" dirty="0" smtClean="0"/>
              <a:t>Always blocks</a:t>
            </a:r>
          </a:p>
          <a:p>
            <a:pPr lvl="2"/>
            <a:r>
              <a:rPr lang="en-US" altLang="en-US" dirty="0" smtClean="0"/>
              <a:t>Describes functionality of circuit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0"/>
            <a:ext cx="7772400" cy="701675"/>
          </a:xfrm>
        </p:spPr>
        <p:txBody>
          <a:bodyPr anchor="b">
            <a:spAutoFit/>
          </a:bodyPr>
          <a:lstStyle/>
          <a:p>
            <a:r>
              <a:rPr lang="en-US" altLang="en-US" sz="4000"/>
              <a:t>All I know about Digital Design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17675"/>
            <a:ext cx="7772400" cy="4530725"/>
          </a:xfrm>
        </p:spPr>
        <p:txBody>
          <a:bodyPr/>
          <a:lstStyle/>
          <a:p>
            <a:pPr marL="609600" indent="-6096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Digital design is based on a relatively small set of digital devices. </a:t>
            </a:r>
          </a:p>
          <a:p>
            <a:pPr marL="609600" indent="-6096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Digital design relies heavily on various modeling approaches</a:t>
            </a:r>
          </a:p>
          <a:p>
            <a:pPr marL="609600" indent="-6096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Digital design modeling relies heavily on hierarchical modeling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0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53463" cy="1015663"/>
          </a:xfrm>
        </p:spPr>
        <p:txBody>
          <a:bodyPr/>
          <a:lstStyle/>
          <a:p>
            <a:pPr algn="ctr"/>
            <a:r>
              <a:rPr lang="en-US" sz="3000" dirty="0" smtClean="0"/>
              <a:t>Digital Design Foundation Modeling (DDFM)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 smtClean="0"/>
              <a:t>Digital Design:</a:t>
            </a:r>
            <a:r>
              <a:rPr lang="en-US" sz="2000" dirty="0" smtClean="0"/>
              <a:t> using digital circuits to solve problems</a:t>
            </a:r>
          </a:p>
          <a:p>
            <a:r>
              <a:rPr lang="en-US" sz="2000" u="sng" dirty="0" smtClean="0"/>
              <a:t>Digital Circuit</a:t>
            </a:r>
            <a:r>
              <a:rPr lang="en-US" sz="2000" dirty="0" smtClean="0"/>
              <a:t>: a set of modules that exchange information under the control of “something”</a:t>
            </a:r>
          </a:p>
          <a:p>
            <a:r>
              <a:rPr lang="en-US" sz="2000" u="sng" dirty="0" smtClean="0"/>
              <a:t>Structured Design</a:t>
            </a:r>
            <a:r>
              <a:rPr lang="en-US" sz="2000" dirty="0" smtClean="0"/>
              <a:t>: any digital circuit can be built using a set of “foundation modules”</a:t>
            </a:r>
          </a:p>
          <a:p>
            <a:r>
              <a:rPr lang="en-US" sz="2000" u="sng" dirty="0" smtClean="0"/>
              <a:t>Foundation Modules: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Simple to understand at a high-level</a:t>
            </a:r>
          </a:p>
          <a:p>
            <a:pPr lvl="1"/>
            <a:r>
              <a:rPr lang="en-US" sz="1600" dirty="0" smtClean="0"/>
              <a:t>Categorized as either a “controlled” or “controller” circuit</a:t>
            </a:r>
          </a:p>
          <a:p>
            <a:r>
              <a:rPr lang="en-US" sz="2000" u="sng" dirty="0" smtClean="0"/>
              <a:t>Four Ways to Control a Circuit:</a:t>
            </a:r>
            <a:r>
              <a:rPr lang="en-US" sz="2000" dirty="0" smtClean="0"/>
              <a:t> 1) none, 2) internal, 3) external, and 4) circuit</a:t>
            </a:r>
          </a:p>
          <a:p>
            <a:r>
              <a:rPr lang="en-US" sz="2000" u="sng" dirty="0" smtClean="0"/>
              <a:t>Three Design Approaches:</a:t>
            </a:r>
            <a:r>
              <a:rPr lang="en-US" sz="2000" dirty="0" smtClean="0"/>
              <a:t> </a:t>
            </a:r>
          </a:p>
          <a:p>
            <a:pPr marL="8001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 smtClean="0"/>
              <a:t>Brute Force (BFD), </a:t>
            </a:r>
          </a:p>
          <a:p>
            <a:pPr marL="8001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 smtClean="0"/>
              <a:t>Iterative Modular (IMD), </a:t>
            </a:r>
          </a:p>
          <a:p>
            <a:pPr marL="8001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 smtClean="0"/>
              <a:t>Modular (MD)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20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916127"/>
            <a:ext cx="8162925" cy="707886"/>
          </a:xfrm>
        </p:spPr>
        <p:txBody>
          <a:bodyPr/>
          <a:lstStyle/>
          <a:p>
            <a:r>
              <a:rPr lang="en-US" sz="4000" dirty="0" smtClean="0"/>
              <a:t>The Big Digital Design Picture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315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Modules (thus far)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2" y="3505200"/>
            <a:ext cx="4620738" cy="1219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28895"/>
            <a:ext cx="3844290" cy="127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8715" y="2286000"/>
            <a:ext cx="83548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RCA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881735"/>
            <a:ext cx="251383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Generic Decoder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5634335"/>
            <a:ext cx="2685351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Standard Decoder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4343400" cy="14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Standard Decoder </a:t>
            </a:r>
            <a:endParaRPr lang="en-US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4114800" cy="4530725"/>
          </a:xfrm>
        </p:spPr>
        <p:txBody>
          <a:bodyPr/>
          <a:lstStyle/>
          <a:p>
            <a:r>
              <a:rPr lang="en-US" altLang="en-US" dirty="0" smtClean="0"/>
              <a:t>Only </a:t>
            </a:r>
            <a:r>
              <a:rPr lang="en-US" altLang="en-US" dirty="0"/>
              <a:t>one AND gate at a time is non-dead</a:t>
            </a:r>
          </a:p>
          <a:p>
            <a:r>
              <a:rPr lang="en-US" altLang="en-US" dirty="0" smtClean="0"/>
              <a:t>Outputs 1-hot code</a:t>
            </a:r>
            <a:endParaRPr lang="en-US" altLang="en-US" dirty="0"/>
          </a:p>
        </p:txBody>
      </p:sp>
      <p:pic>
        <p:nvPicPr>
          <p:cNvPr id="87044" name="Picture 4" descr="4t1_mux_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3639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5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4:1 Multiplexor (MUX)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3124200" cy="4724400"/>
          </a:xfrm>
        </p:spPr>
        <p:txBody>
          <a:bodyPr/>
          <a:lstStyle/>
          <a:p>
            <a:r>
              <a:rPr lang="en-US" altLang="en-US" sz="2400"/>
              <a:t>Alive AND gate “passes” Dx input value to output F</a:t>
            </a:r>
          </a:p>
          <a:p>
            <a:r>
              <a:rPr lang="en-US" altLang="en-US" sz="2400"/>
              <a:t>Dead AND gates do not affect F output as they provide ‘0’s to the output OR gate</a:t>
            </a:r>
          </a:p>
          <a:p>
            <a:r>
              <a:rPr lang="en-US" altLang="en-US" sz="2400"/>
              <a:t>S1 &amp; S0 inputs “select” which D input will appear on F output</a:t>
            </a:r>
          </a:p>
        </p:txBody>
      </p:sp>
      <p:pic>
        <p:nvPicPr>
          <p:cNvPr id="88069" name="Picture 5" descr="4t1_m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19275"/>
            <a:ext cx="4572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6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2078</TotalTime>
  <Words>997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Courier New</vt:lpstr>
      <vt:lpstr>Times New Roman</vt:lpstr>
      <vt:lpstr>Wingdings</vt:lpstr>
      <vt:lpstr>Layers</vt:lpstr>
      <vt:lpstr>CPE 133</vt:lpstr>
      <vt:lpstr>Important Comment</vt:lpstr>
      <vt:lpstr>Concurrency</vt:lpstr>
      <vt:lpstr>All I know about Digital Design</vt:lpstr>
      <vt:lpstr>Digital Design Foundation Modeling (DDFM)</vt:lpstr>
      <vt:lpstr>The Big Digital Design Picture</vt:lpstr>
      <vt:lpstr>Foundation Modules (thus far)</vt:lpstr>
      <vt:lpstr>Standard Decoder </vt:lpstr>
      <vt:lpstr>4:1 Multiplexor (MUX)</vt:lpstr>
      <vt:lpstr>MUX Overview</vt:lpstr>
      <vt:lpstr>MUX Foundation Module</vt:lpstr>
      <vt:lpstr>MUX Example</vt:lpstr>
      <vt:lpstr>Verilog MUX Models</vt:lpstr>
      <vt:lpstr>Verilog MUX Models</vt:lpstr>
      <vt:lpstr>Verilog 4:1 MUX Model</vt:lpstr>
      <vt:lpstr>Modular Design</vt:lpstr>
      <vt:lpstr>Design Example 1: </vt:lpstr>
      <vt:lpstr>Design Example 2: </vt:lpstr>
      <vt:lpstr>Design Example 3: </vt:lpstr>
      <vt:lpstr>Design Problem Example 4</vt:lpstr>
    </vt:vector>
  </TitlesOfParts>
  <Company>ratner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ratner</dc:creator>
  <cp:lastModifiedBy>Windows User</cp:lastModifiedBy>
  <cp:revision>50</cp:revision>
  <dcterms:created xsi:type="dcterms:W3CDTF">2007-04-11T00:37:52Z</dcterms:created>
  <dcterms:modified xsi:type="dcterms:W3CDTF">2018-10-10T19:14:50Z</dcterms:modified>
</cp:coreProperties>
</file>