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256" r:id="rId2"/>
    <p:sldId id="408" r:id="rId3"/>
    <p:sldId id="395" r:id="rId4"/>
    <p:sldId id="380" r:id="rId5"/>
    <p:sldId id="385" r:id="rId6"/>
    <p:sldId id="386" r:id="rId7"/>
    <p:sldId id="387" r:id="rId8"/>
    <p:sldId id="392" r:id="rId9"/>
    <p:sldId id="402" r:id="rId10"/>
    <p:sldId id="396" r:id="rId11"/>
    <p:sldId id="403" r:id="rId12"/>
    <p:sldId id="404" r:id="rId13"/>
    <p:sldId id="389" r:id="rId14"/>
    <p:sldId id="405" r:id="rId15"/>
    <p:sldId id="406" r:id="rId16"/>
    <p:sldId id="407" r:id="rId17"/>
    <p:sldId id="409" r:id="rId18"/>
    <p:sldId id="400" r:id="rId19"/>
    <p:sldId id="398" r:id="rId20"/>
    <p:sldId id="401" r:id="rId21"/>
    <p:sldId id="39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FA7F47-91F6-428A-A1EA-D230F0428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3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741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3E27EB-5512-45D3-A60D-75AD27F60E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524F9-1558-4593-8A40-2F3C13498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0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6D856-5800-4897-85FF-A8239352B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1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2439-D784-42B8-B23C-88C62EE7B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F1681-006E-47C0-A4F1-9989A08A0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0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29CBC-79D7-4E7D-9897-A48617B6E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6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4B56C-8FCE-40F0-9FFE-B4BEC81C1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48E8F-1F45-444B-94FC-CD3FD9DE3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33C0-9983-42E2-8C91-643962828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7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7445E-22FC-483E-9061-EACE7CC88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08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0F186-43E1-40EE-B90C-DB7FEB0E6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4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AED8D82-B36F-4391-B2AC-7F2E4C9EA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"/><Relationship Id="rId5" Type="http://schemas.openxmlformats.org/officeDocument/2006/relationships/image" Target="../media/image4.tif"/><Relationship Id="rId4" Type="http://schemas.openxmlformats.org/officeDocument/2006/relationships/image" Target="../media/image2.t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Review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Comparators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Experiment #5 Overview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Foundation Modules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4086" y="2510135"/>
            <a:ext cx="181171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Comparator</a:t>
            </a:r>
            <a:endParaRPr lang="en-US" sz="2400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50462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Verilog structural model for a 12-bit comparator by instantiating an 8-bit and </a:t>
            </a:r>
            <a:r>
              <a:rPr lang="en-US" dirty="0" smtClean="0"/>
              <a:t>a 4-bit comparator using the n-bit comparator model. </a:t>
            </a:r>
            <a:r>
              <a:rPr lang="en-US" dirty="0"/>
              <a:t>This comparator only has an EQ output. </a:t>
            </a:r>
          </a:p>
        </p:txBody>
      </p:sp>
    </p:spTree>
    <p:extLst>
      <p:ext uri="{BB962C8B-B14F-4D97-AF65-F5344CB8AC3E}">
        <p14:creationId xmlns:p14="http://schemas.microsoft.com/office/powerpoint/2010/main" val="39548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265" y="1143000"/>
            <a:ext cx="3943708" cy="54784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comp_12b(a, b, eq);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[11:0] a,b;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eq;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eq4,eq8;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eq = eq4 &amp; eq8;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//- instantiate 4-bit comparator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comp_nb  #(.n(4)) MY_COMP4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 (a[3:0]),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.b  (b[3:0]),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.eq (eq4),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.gt ()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.lt ()    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//- instantiate 8-bit comparator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comp_nb  MY_COMP8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 (a[11:4]),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.b  (b[11:4]),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.eq (eq8),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.gt (),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.lt ()   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30" y="76201"/>
            <a:ext cx="5297170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9001" y="2362200"/>
            <a:ext cx="3031599" cy="44012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comp_nb(a, b, eq, lt, gt);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 [n-1:0] a, b;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reg eq, lt, gt;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default input data width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parameter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8;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@ (a,b)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1; lt = 0;  gt = 0;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1;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(a &lt; b)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1;  gt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62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Experiment </a:t>
            </a:r>
            <a:r>
              <a:rPr lang="en-US" altLang="en-US" sz="3800" smtClean="0"/>
              <a:t>5: </a:t>
            </a:r>
            <a:r>
              <a:rPr lang="en-US" altLang="en-US" sz="3800"/>
              <a:t>8-bit Comparator with using Structural Modeling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473325"/>
          </a:xfrm>
        </p:spPr>
        <p:txBody>
          <a:bodyPr/>
          <a:lstStyle/>
          <a:p>
            <a:r>
              <a:rPr lang="en-US" altLang="en-US" sz="2400" dirty="0"/>
              <a:t>Construct 8-bit Comparator using two 4-bit comparators</a:t>
            </a:r>
          </a:p>
          <a:p>
            <a:pPr lvl="1"/>
            <a:r>
              <a:rPr lang="en-US" altLang="en-US" sz="2200" dirty="0"/>
              <a:t>Not efficient, but good structural model practice</a:t>
            </a:r>
          </a:p>
          <a:p>
            <a:r>
              <a:rPr lang="en-US" altLang="en-US" sz="2400" dirty="0"/>
              <a:t>Final model: two 4-bit comparators with some “extra logic” to handle EQ, GT, &amp; </a:t>
            </a:r>
            <a:r>
              <a:rPr lang="en-US" altLang="en-US" sz="2400" dirty="0" smtClean="0"/>
              <a:t>LT</a:t>
            </a:r>
          </a:p>
          <a:p>
            <a:r>
              <a:rPr lang="en-US" altLang="en-US" sz="2400" dirty="0" smtClean="0"/>
              <a:t>Use provided comparator template</a:t>
            </a:r>
            <a:endParaRPr lang="en-US" altLang="en-US" sz="2400" dirty="0"/>
          </a:p>
        </p:txBody>
      </p:sp>
      <p:pic>
        <p:nvPicPr>
          <p:cNvPr id="214020" name="Picture 4" descr="bb_comp_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37338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21" name="Picture 5" descr="bb_comp_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56088"/>
            <a:ext cx="37338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1355725" y="6132513"/>
            <a:ext cx="18192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Top-level Model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5953125" y="6096000"/>
            <a:ext cx="223651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Lower-level </a:t>
            </a:r>
            <a:r>
              <a:rPr lang="en-US" altLang="en-US" dirty="0" smtClean="0"/>
              <a:t>Module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28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Verilog model that tests your model by providing test data inputs</a:t>
            </a:r>
          </a:p>
          <a:p>
            <a:pPr lvl="1"/>
            <a:r>
              <a:rPr lang="en-US" dirty="0" smtClean="0"/>
              <a:t>Not my strong point (use cheatsheet)</a:t>
            </a:r>
          </a:p>
          <a:p>
            <a:pPr lvl="1"/>
            <a:r>
              <a:rPr lang="en-US" dirty="0" smtClean="0"/>
              <a:t>Test data = test vectors</a:t>
            </a:r>
          </a:p>
          <a:p>
            <a:pPr lvl="1"/>
            <a:r>
              <a:rPr lang="en-US" dirty="0" smtClean="0"/>
              <a:t>DUT = device under test</a:t>
            </a:r>
          </a:p>
          <a:p>
            <a:r>
              <a:rPr lang="en-US" dirty="0" smtClean="0"/>
              <a:t>Call someone over to show you basic operation of simulator</a:t>
            </a:r>
          </a:p>
          <a:p>
            <a:endParaRPr lang="en-US" dirty="0"/>
          </a:p>
        </p:txBody>
      </p:sp>
      <p:pic>
        <p:nvPicPr>
          <p:cNvPr id="4" name="Picture 3" descr="bb_testben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05" y="4648200"/>
            <a:ext cx="363029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3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Testbench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Stimulus driver provide test vector input to DUT</a:t>
            </a:r>
          </a:p>
          <a:p>
            <a:r>
              <a:rPr lang="en-US" dirty="0" smtClean="0"/>
              <a:t>Testbench model has no inputs or outputs</a:t>
            </a:r>
            <a:endParaRPr lang="en-US" dirty="0"/>
          </a:p>
        </p:txBody>
      </p:sp>
      <p:pic>
        <p:nvPicPr>
          <p:cNvPr id="4" name="Picture 3" descr="bb_testben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876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8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Testbench for 4-bit Comparator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4368504" cy="600164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tb_comp_4b( 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//- stimulus connections to DUT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[3:0] a, b;       //- stimulus outputs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eq, lt, gt;      //- DUT outputs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//- DUT instantiation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comp_4b MY_COMP 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 (a),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.b  (b),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.eq (eq),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.lt (lt),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.gt (gt)   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//- initial values of a &amp; 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//- a &amp; b values 20 time units later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 a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//- a &amp; b values 20 time units later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 a = 4'b1011;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 = 4'b0001;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//- a &amp; b values 20 time units later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 a = 4'b0001;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 = 4'b0001;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2916" y="780157"/>
            <a:ext cx="3717684" cy="43396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comp_4b(a, b, eq, lt, gt);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a,b;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reg eq, lt, gt;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@ (a,b)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1; lt = 0;  gt = 0;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1;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(a &lt; b)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1;  gt = 0;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0;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24200" cy="99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(thus far)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4221" y="2486799"/>
            <a:ext cx="6719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1208" y="3429000"/>
            <a:ext cx="212269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Generic Decoder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724400"/>
            <a:ext cx="22653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Decoder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400"/>
            <a:ext cx="2895600" cy="14478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743200" y="6000690"/>
            <a:ext cx="118173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4:1 MUX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11043"/>
            <a:ext cx="3733800" cy="1199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2724090"/>
            <a:ext cx="153760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8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Example </a:t>
            </a:r>
            <a:r>
              <a:rPr lang="en-US" altLang="en-US" dirty="0"/>
              <a:t>1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a circuit that compares three 10-bit </a:t>
            </a:r>
            <a:r>
              <a:rPr lang="en-US" altLang="zh-CN" dirty="0" smtClean="0">
                <a:ea typeface="宋体" charset="-122"/>
              </a:rPr>
              <a:t>unsigned binary values</a:t>
            </a:r>
            <a:r>
              <a:rPr lang="en-US" altLang="zh-CN" dirty="0">
                <a:ea typeface="宋体" charset="-122"/>
              </a:rPr>
              <a:t>. If all three 10-bit values are equivalent, the EQ3 output of the circuit will be a ‘1’, otherwise it will be a ‘0’. 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i="1" dirty="0" smtClean="0">
              <a:ea typeface="宋体" charset="-122"/>
            </a:endParaRPr>
          </a:p>
          <a:p>
            <a:pPr lvl="1"/>
            <a:r>
              <a:rPr lang="en-US" altLang="zh-CN" i="1" dirty="0" smtClean="0">
                <a:ea typeface="宋体" charset="-122"/>
              </a:rPr>
              <a:t>Provide two levels of BBDs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State </a:t>
            </a:r>
            <a:r>
              <a:rPr lang="en-US" altLang="zh-CN" i="1" dirty="0">
                <a:ea typeface="宋体" charset="-122"/>
              </a:rPr>
              <a:t>how circuit is controlled</a:t>
            </a:r>
          </a:p>
          <a:p>
            <a:pPr lvl="1"/>
            <a:endParaRPr lang="en-US" altLang="zh-CN" i="1" dirty="0" smtClean="0">
              <a:ea typeface="宋体" charset="-12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0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that has two unsigned binary 8-bit inputs and two 8-bit unsigned binary outputs HI &amp; LO. The circuit outputs the greater of the two inputs values to the HI output and the other value to the low input. </a:t>
            </a:r>
          </a:p>
          <a:p>
            <a:endParaRPr lang="en-US" dirty="0" smtClean="0"/>
          </a:p>
          <a:p>
            <a:pPr lvl="1"/>
            <a:r>
              <a:rPr lang="en-US" altLang="zh-CN" i="1" dirty="0">
                <a:ea typeface="宋体" charset="-122"/>
              </a:rPr>
              <a:t>Provide two levels of BBDs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State </a:t>
            </a:r>
            <a:r>
              <a:rPr lang="en-US" altLang="zh-CN" i="1" dirty="0">
                <a:ea typeface="宋体" charset="-122"/>
              </a:rPr>
              <a:t>how circuit is controlled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Design Problem Example 4</a:t>
            </a:r>
            <a:endParaRPr lang="en-US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Design a circuit that has two </a:t>
            </a:r>
            <a:r>
              <a:rPr lang="en-US" altLang="en-US" dirty="0"/>
              <a:t>8</a:t>
            </a:r>
            <a:r>
              <a:rPr lang="en-US" altLang="en-US" dirty="0" smtClean="0"/>
              <a:t>-bit unsigned binary inputs A &amp; B. If the sum of A+B is less </a:t>
            </a:r>
            <a:r>
              <a:rPr lang="en-US" altLang="en-US" smtClean="0"/>
              <a:t>than 128, </a:t>
            </a:r>
            <a:r>
              <a:rPr lang="en-US" altLang="en-US" dirty="0" smtClean="0"/>
              <a:t>the circuit outputs A; otherwise the circuit outputs B. Assume the result of the addition is always valid.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smtClean="0"/>
              <a:t>Show top two levels of BBD</a:t>
            </a:r>
          </a:p>
          <a:p>
            <a:pPr lvl="1"/>
            <a:r>
              <a:rPr lang="en-US" altLang="en-US" dirty="0" smtClean="0"/>
              <a:t>State how circuit is controlled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91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 </a:t>
            </a:r>
            <a:r>
              <a:rPr lang="en-US" dirty="0" smtClean="0"/>
              <a:t>#3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a circuit that has two 8-bit unsigned binary inputs </a:t>
            </a:r>
            <a:r>
              <a:rPr lang="en-US" altLang="zh-CN" b="1" dirty="0" smtClean="0">
                <a:ea typeface="宋体" charset="-122"/>
              </a:rPr>
              <a:t>A </a:t>
            </a:r>
            <a:r>
              <a:rPr lang="en-US" altLang="zh-CN" dirty="0" smtClean="0">
                <a:ea typeface="宋体" charset="-122"/>
              </a:rPr>
              <a:t>and </a:t>
            </a:r>
            <a:r>
              <a:rPr lang="en-US" altLang="zh-CN" b="1" dirty="0" smtClean="0">
                <a:ea typeface="宋体" charset="-122"/>
              </a:rPr>
              <a:t>B</a:t>
            </a:r>
            <a:r>
              <a:rPr lang="en-US" altLang="zh-CN" dirty="0" smtClean="0">
                <a:ea typeface="宋体" charset="-122"/>
              </a:rPr>
              <a:t>, and one 8-bit unsigned binary output </a:t>
            </a:r>
            <a:r>
              <a:rPr lang="en-US" altLang="zh-CN" b="1" dirty="0" smtClean="0">
                <a:ea typeface="宋体" charset="-122"/>
              </a:rPr>
              <a:t>F1</a:t>
            </a:r>
            <a:r>
              <a:rPr lang="en-US" altLang="zh-CN" dirty="0" smtClean="0">
                <a:ea typeface="宋体" charset="-122"/>
              </a:rPr>
              <a:t>. The greater of two input values appears on the outputs. Output either input value if the numbers are equivalent. 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i="1" dirty="0">
                <a:ea typeface="宋体" charset="-122"/>
              </a:rPr>
              <a:t>Provide two levels of BBDs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State </a:t>
            </a:r>
            <a:r>
              <a:rPr lang="en-US" altLang="zh-CN" i="1" dirty="0">
                <a:ea typeface="宋体" charset="-122"/>
              </a:rPr>
              <a:t>how circuit is controlled</a:t>
            </a:r>
          </a:p>
          <a:p>
            <a:pPr lvl="1"/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7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/>
              <a:t>Example </a:t>
            </a:r>
            <a:r>
              <a:rPr lang="en-US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that has two unsigned binary 8-bit inputs and two 8-bit unsigned binary outputs X &amp; Y. If a button is pressed, the circuit sorts in descending order (X=hi, Y=lo); otherwise the circuit sorts in ascending order (X=lo, Y=hi).  </a:t>
            </a:r>
          </a:p>
          <a:p>
            <a:endParaRPr lang="en-US" dirty="0" smtClean="0"/>
          </a:p>
          <a:p>
            <a:pPr lvl="1"/>
            <a:r>
              <a:rPr lang="en-US" altLang="zh-CN" i="1" dirty="0">
                <a:ea typeface="宋体" charset="-122"/>
              </a:rPr>
              <a:t>Provide two levels of BBDs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State </a:t>
            </a:r>
            <a:r>
              <a:rPr lang="en-US" altLang="zh-CN" i="1" dirty="0">
                <a:ea typeface="宋体" charset="-122"/>
              </a:rPr>
              <a:t>how circuit is controlled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(thus far)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148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1915" y="1828800"/>
            <a:ext cx="83548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RCA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124200"/>
            <a:ext cx="251383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Generic Decoder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4419600"/>
            <a:ext cx="26853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Standard Decoder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3124200" cy="9950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124200" cy="16002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5094890" y="5634335"/>
            <a:ext cx="138211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4:1 MUX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7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altLang="en-US" sz="3800"/>
              <a:t>Behavioral Models: Process Statements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Behavioral Model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altLang="en-US" sz="2200" dirty="0"/>
              <a:t>Describe a circuit using statements rather than logic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altLang="en-US" sz="2200" dirty="0"/>
              <a:t>Once again free from writing Boolean equations </a:t>
            </a:r>
            <a:endParaRPr lang="en-US" altLang="en-US" sz="2200" dirty="0" smtClean="0"/>
          </a:p>
          <a:p>
            <a:pPr marL="876300" lvl="1" indent="-419100">
              <a:lnSpc>
                <a:spcPct val="90000"/>
              </a:lnSpc>
            </a:pPr>
            <a:endParaRPr lang="en-US" altLang="en-US" sz="22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 smtClean="0"/>
              <a:t>Always blocks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 sz="2200" dirty="0" smtClean="0"/>
              <a:t>Contain two type of statement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en-US" sz="1900" dirty="0" smtClean="0"/>
              <a:t>Procedural assignment statements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en-US" sz="1900" dirty="0" smtClean="0"/>
              <a:t>Procedural programming statement</a:t>
            </a:r>
          </a:p>
          <a:p>
            <a:pPr marL="1714500" lvl="3" indent="-457200">
              <a:lnSpc>
                <a:spcPct val="90000"/>
              </a:lnSpc>
            </a:pPr>
            <a:r>
              <a:rPr lang="en-US" altLang="en-US" sz="1600" dirty="0" smtClean="0"/>
              <a:t>if-else &amp; case statement</a:t>
            </a:r>
            <a:endParaRPr lang="en-US" altLang="en-US" sz="1300" dirty="0"/>
          </a:p>
          <a:p>
            <a:pPr marL="457200" indent="-457200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40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Comparators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Standard digital circuit</a:t>
            </a:r>
          </a:p>
          <a:p>
            <a:pPr lvl="1"/>
            <a:r>
              <a:rPr lang="en-US" altLang="en-US" dirty="0" smtClean="0"/>
              <a:t>Classic </a:t>
            </a:r>
            <a:r>
              <a:rPr lang="en-US" altLang="en-US" dirty="0"/>
              <a:t>&amp; well-known XOR circuit</a:t>
            </a:r>
          </a:p>
          <a:p>
            <a:pPr lvl="1"/>
            <a:r>
              <a:rPr lang="en-US" altLang="en-US" b="1" i="1" dirty="0"/>
              <a:t>Easy</a:t>
            </a:r>
            <a:r>
              <a:rPr lang="en-US" altLang="en-US" dirty="0"/>
              <a:t> </a:t>
            </a:r>
            <a:r>
              <a:rPr lang="en-US" altLang="en-US" dirty="0" smtClean="0"/>
              <a:t>HDL </a:t>
            </a:r>
            <a:r>
              <a:rPr lang="en-US" altLang="en-US" dirty="0"/>
              <a:t>behavioral modeling</a:t>
            </a:r>
          </a:p>
          <a:p>
            <a:endParaRPr lang="en-US" altLang="en-US" dirty="0"/>
          </a:p>
          <a:p>
            <a:r>
              <a:rPr lang="en-US" altLang="zh-CN" dirty="0">
                <a:ea typeface="宋体" charset="-122"/>
              </a:rPr>
              <a:t>Design a circuit that compares the values of two 2-bit inputs and indicates when the input values are equal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89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</a:t>
            </a:r>
            <a:r>
              <a:rPr lang="en-US" altLang="en-US" dirty="0"/>
              <a:t>for 2-Bit Comparator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Implied “unsigned binary”</a:t>
            </a:r>
            <a:endParaRPr lang="en-US" altLang="en-US" dirty="0"/>
          </a:p>
        </p:txBody>
      </p:sp>
      <p:pic>
        <p:nvPicPr>
          <p:cNvPr id="168964" name="Picture 4" descr="comp2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7432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5" name="Picture 5" descr="w4_com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37671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PPT Design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classic “equivalence gate” (XNOR)</a:t>
            </a:r>
          </a:p>
        </p:txBody>
      </p:sp>
      <p:pic>
        <p:nvPicPr>
          <p:cNvPr id="169988" name="Picture 4" descr="ckt_2bit_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81600"/>
            <a:ext cx="533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9" name="Picture 5" descr="w4_com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43150"/>
            <a:ext cx="8763000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0" name="Picture 6" descr="w4_com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2193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sz="4000" dirty="0" smtClean="0"/>
              <a:t>10-Bit Comparator Verilog Model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265" y="1143000"/>
            <a:ext cx="3943708" cy="54784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comp_10(a, b, eq, lt, gt);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[9:0] a,b;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eq, lt, 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 (a,b)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1; lt = 0;  gt = 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1;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 &lt; b)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1;  gt = 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//- always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sz="4000" dirty="0"/>
              <a:t>n</a:t>
            </a:r>
            <a:r>
              <a:rPr lang="en-US" sz="4000" dirty="0" smtClean="0"/>
              <a:t>-Bit Comparator Verilog Model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265" y="1143000"/>
            <a:ext cx="3861955" cy="569386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comp_nb(a, b, eq, lt, gt);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 [n-1:0] a, b;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reg eq, lt, gt;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default input data width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parameter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 = 8;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@ (a,b)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1; lt = 0;  gt = 0;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1;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(a &lt; b)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1;  gt = 0;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eq = 0; lt = 0;  gt = 0;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0024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1562</TotalTime>
  <Words>1319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Layers</vt:lpstr>
      <vt:lpstr>CPE 133</vt:lpstr>
      <vt:lpstr>Design Problem Example 4</vt:lpstr>
      <vt:lpstr>Foundation Modules (thus far)</vt:lpstr>
      <vt:lpstr>Behavioral Models: Process Statements</vt:lpstr>
      <vt:lpstr>Comparators</vt:lpstr>
      <vt:lpstr>Design for 2-Bit Comparator</vt:lpstr>
      <vt:lpstr>PPT Design</vt:lpstr>
      <vt:lpstr>10-Bit Comparator Verilog Model</vt:lpstr>
      <vt:lpstr>n-Bit Comparator Verilog Model</vt:lpstr>
      <vt:lpstr>Comparator Foundation Modules</vt:lpstr>
      <vt:lpstr>Example</vt:lpstr>
      <vt:lpstr>Solution</vt:lpstr>
      <vt:lpstr>Experiment 5: 8-bit Comparator with using Structural Modeling</vt:lpstr>
      <vt:lpstr>Verilog Testbenches</vt:lpstr>
      <vt:lpstr>Testbench Overview</vt:lpstr>
      <vt:lpstr>Testbench for 4-bit Comparator</vt:lpstr>
      <vt:lpstr>Foundation Modules (thus far)</vt:lpstr>
      <vt:lpstr>Design Example 1: </vt:lpstr>
      <vt:lpstr>Design Example #2</vt:lpstr>
      <vt:lpstr>Design Example #3: </vt:lpstr>
      <vt:lpstr>Design Example #4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61</cp:revision>
  <dcterms:created xsi:type="dcterms:W3CDTF">2011-01-06T20:54:59Z</dcterms:created>
  <dcterms:modified xsi:type="dcterms:W3CDTF">2018-10-14T21:10:58Z</dcterms:modified>
</cp:coreProperties>
</file>