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421" r:id="rId3"/>
    <p:sldId id="412" r:id="rId4"/>
    <p:sldId id="420" r:id="rId5"/>
    <p:sldId id="394" r:id="rId6"/>
    <p:sldId id="403" r:id="rId7"/>
    <p:sldId id="404" r:id="rId8"/>
    <p:sldId id="405" r:id="rId9"/>
    <p:sldId id="411" r:id="rId10"/>
    <p:sldId id="406" r:id="rId11"/>
    <p:sldId id="407" r:id="rId12"/>
    <p:sldId id="408" r:id="rId13"/>
    <p:sldId id="414" r:id="rId14"/>
    <p:sldId id="415" r:id="rId15"/>
    <p:sldId id="410" r:id="rId16"/>
    <p:sldId id="417" r:id="rId17"/>
    <p:sldId id="418" r:id="rId18"/>
    <p:sldId id="40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FA7F47-91F6-428A-A1EA-D230F0428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3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741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3E27EB-5512-45D3-A60D-75AD27F60E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524F9-1558-4593-8A40-2F3C13498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0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6D856-5800-4897-85FF-A8239352B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1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2439-D784-42B8-B23C-88C62EE7B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F1681-006E-47C0-A4F1-9989A08A0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0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29CBC-79D7-4E7D-9897-A48617B6E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6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4B56C-8FCE-40F0-9FFE-B4BEC81C1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48E8F-1F45-444B-94FC-CD3FD9DE3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4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033C0-9983-42E2-8C91-643962828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7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7445E-22FC-483E-9061-EACE7CC88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08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0F186-43E1-40EE-B90C-DB7FEB0E6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4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AED8D82-B36F-4391-B2AC-7F2E4C9EA2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Review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Parity Checkers and Generators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Experiment 6 Introduction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en-US"/>
              <a:t>Parity Generator (even)</a:t>
            </a:r>
          </a:p>
        </p:txBody>
      </p:sp>
      <p:pic>
        <p:nvPicPr>
          <p:cNvPr id="154628" name="Picture 4" descr="w5_parit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0987"/>
            <a:ext cx="28194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29" name="Picture 5" descr="parity_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28486"/>
            <a:ext cx="5181600" cy="19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30" name="Picture 6" descr="w5_parity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38637"/>
            <a:ext cx="517248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1" name="Picture 7" descr="ckt_parity_ev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33407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1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Parity Generator</a:t>
            </a:r>
          </a:p>
        </p:txBody>
      </p:sp>
      <p:pic>
        <p:nvPicPr>
          <p:cNvPr id="155651" name="Picture 3" descr="w5_parit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" y="1676400"/>
            <a:ext cx="20780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52" name="Picture 4" descr="ckt_parity_even_4b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057400"/>
            <a:ext cx="34290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Picture 6" descr="w5_parity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84700"/>
            <a:ext cx="3124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Parity Generator Example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143000"/>
          </a:xfrm>
        </p:spPr>
        <p:txBody>
          <a:bodyPr/>
          <a:lstStyle/>
          <a:p>
            <a:r>
              <a:rPr lang="en-US" altLang="en-US"/>
              <a:t>Use the block diagram to complete the following timing diagram. </a:t>
            </a:r>
          </a:p>
        </p:txBody>
      </p:sp>
      <p:pic>
        <p:nvPicPr>
          <p:cNvPr id="158725" name="Picture 5" descr="par_ge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43250"/>
            <a:ext cx="5000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26" name="Picture 6" descr="par_ge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723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Parity Generator Foundation Module</a:t>
            </a:r>
            <a:endParaRPr lang="en-US" sz="38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2205335"/>
            <a:ext cx="244329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Parity Generator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0" y="1790700"/>
            <a:ext cx="538719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</a:t>
            </a:r>
          </a:p>
          <a:p>
            <a:pPr lvl="1"/>
            <a:r>
              <a:rPr lang="en-US" dirty="0" smtClean="0"/>
              <a:t>Used in transmission protocols</a:t>
            </a:r>
          </a:p>
          <a:p>
            <a:pPr lvl="2"/>
            <a:r>
              <a:rPr lang="en-US" dirty="0" smtClean="0"/>
              <a:t>1-bit error detection</a:t>
            </a:r>
          </a:p>
          <a:p>
            <a:endParaRPr lang="en-US" dirty="0" smtClean="0"/>
          </a:p>
          <a:p>
            <a:r>
              <a:rPr lang="en-US" dirty="0" smtClean="0"/>
              <a:t>Three IMD-based devices</a:t>
            </a:r>
          </a:p>
          <a:p>
            <a:pPr lvl="1"/>
            <a:r>
              <a:rPr lang="en-US" dirty="0" smtClean="0"/>
              <a:t>RCA</a:t>
            </a:r>
          </a:p>
          <a:p>
            <a:pPr lvl="1"/>
            <a:r>
              <a:rPr lang="en-US" dirty="0" smtClean="0"/>
              <a:t>Comparator (XOR-based)</a:t>
            </a:r>
          </a:p>
          <a:p>
            <a:pPr lvl="1"/>
            <a:r>
              <a:rPr lang="en-US" dirty="0" smtClean="0"/>
              <a:t>Parity generator (XOR-based)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dirty="0" smtClean="0"/>
              <a:t>Experiment #6: 5-Bit Magnitude Comparator</a:t>
            </a:r>
            <a:endParaRPr lang="en-US" altLang="en-US" sz="32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Compares magnitude of two 5-bit RC numbers</a:t>
            </a:r>
          </a:p>
          <a:p>
            <a:r>
              <a:rPr lang="en-US" altLang="en-US" sz="2400" dirty="0" smtClean="0"/>
              <a:t>Displays value</a:t>
            </a:r>
          </a:p>
          <a:p>
            <a:pPr lvl="1"/>
            <a:r>
              <a:rPr lang="en-US" altLang="en-US" sz="2000" dirty="0" smtClean="0"/>
              <a:t>Special instructions (read lab manual)</a:t>
            </a:r>
          </a:p>
          <a:p>
            <a:r>
              <a:rPr lang="en-US" altLang="en-US" sz="2400" dirty="0" smtClean="0"/>
              <a:t>Uses </a:t>
            </a:r>
            <a:r>
              <a:rPr lang="en-US" altLang="en-US" sz="2400" dirty="0" err="1" smtClean="0"/>
              <a:t>univ_sseg.v</a:t>
            </a:r>
            <a:r>
              <a:rPr lang="en-US" altLang="en-US" sz="2400" dirty="0" smtClean="0"/>
              <a:t> module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Multiplexes 7-seg display </a:t>
            </a:r>
          </a:p>
          <a:p>
            <a:pPr lvl="2"/>
            <a:r>
              <a:rPr lang="en-US" altLang="en-US" sz="1800" dirty="0" smtClean="0"/>
              <a:t>Negative numbers</a:t>
            </a:r>
          </a:p>
          <a:p>
            <a:pPr lvl="2"/>
            <a:r>
              <a:rPr lang="en-US" altLang="en-US" sz="1800" dirty="0" smtClean="0"/>
              <a:t>Valid (number) or not valid (dashes)</a:t>
            </a:r>
          </a:p>
          <a:p>
            <a:r>
              <a:rPr lang="en-US" altLang="en-US" sz="2400" dirty="0" smtClean="0"/>
              <a:t>Use provided RCA </a:t>
            </a:r>
          </a:p>
          <a:p>
            <a:pPr lvl="1"/>
            <a:r>
              <a:rPr lang="en-US" altLang="en-US" sz="2000" dirty="0" smtClean="0"/>
              <a:t>Don’t modify</a:t>
            </a:r>
          </a:p>
          <a:p>
            <a:pPr lvl="1"/>
            <a:r>
              <a:rPr lang="en-US" altLang="en-US" sz="2000" dirty="0" smtClean="0"/>
              <a:t>Instantiate to the data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width you need</a:t>
            </a:r>
          </a:p>
          <a:p>
            <a:pPr lvl="2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univ_sseg.vhd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635276"/>
            <a:ext cx="3920689" cy="230832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cnt1: </a:t>
            </a:r>
            <a:r>
              <a:rPr lang="en-US" dirty="0" smtClean="0"/>
              <a:t>14-bit unsigned binary number</a:t>
            </a:r>
          </a:p>
          <a:p>
            <a:r>
              <a:rPr lang="en-US" b="1" dirty="0" smtClean="0"/>
              <a:t>cnt2</a:t>
            </a:r>
            <a:r>
              <a:rPr lang="en-US" dirty="0" smtClean="0"/>
              <a:t>:  7-bit unsigned binary number</a:t>
            </a:r>
          </a:p>
          <a:p>
            <a:r>
              <a:rPr lang="en-US" b="1" dirty="0" smtClean="0"/>
              <a:t>sign</a:t>
            </a:r>
            <a:r>
              <a:rPr lang="en-US" dirty="0" smtClean="0"/>
              <a:t>: puts ‘-’ sign in left-most display</a:t>
            </a:r>
          </a:p>
          <a:p>
            <a:r>
              <a:rPr lang="en-US" b="1" dirty="0"/>
              <a:t>v</a:t>
            </a:r>
            <a:r>
              <a:rPr lang="en-US" b="1" dirty="0" smtClean="0"/>
              <a:t>alid</a:t>
            </a:r>
            <a:r>
              <a:rPr lang="en-US" dirty="0" smtClean="0"/>
              <a:t>: puts “- - - -” on display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p_en</a:t>
            </a:r>
            <a:r>
              <a:rPr lang="en-US" dirty="0" smtClean="0"/>
              <a:t>: enables decimal point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p_sel</a:t>
            </a:r>
            <a:r>
              <a:rPr lang="en-US" dirty="0" smtClean="0"/>
              <a:t>: select decimal point locale</a:t>
            </a:r>
          </a:p>
          <a:p>
            <a:r>
              <a:rPr lang="en-US" b="1" dirty="0" err="1" smtClean="0"/>
              <a:t>mod_sel</a:t>
            </a:r>
            <a:r>
              <a:rPr lang="en-US" dirty="0" smtClean="0"/>
              <a:t>: selects display mode</a:t>
            </a:r>
          </a:p>
          <a:p>
            <a:r>
              <a:rPr lang="en-US" b="1" dirty="0" err="1" smtClean="0"/>
              <a:t>clk</a:t>
            </a:r>
            <a:r>
              <a:rPr lang="en-US" dirty="0" smtClean="0"/>
              <a:t>: system clock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105400"/>
            <a:ext cx="3441968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segments</a:t>
            </a:r>
            <a:r>
              <a:rPr lang="en-US" dirty="0" smtClean="0"/>
              <a:t>: cathodes for display</a:t>
            </a:r>
          </a:p>
          <a:p>
            <a:r>
              <a:rPr lang="en-US" b="1" dirty="0" err="1" smtClean="0"/>
              <a:t>disp_en</a:t>
            </a:r>
            <a:r>
              <a:rPr lang="en-US" dirty="0" smtClean="0"/>
              <a:t>: anodes for display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8862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1764268"/>
            <a:ext cx="4073088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Read file banner for details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32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Design on paper first</a:t>
            </a:r>
          </a:p>
          <a:p>
            <a:pPr lvl="1"/>
            <a:r>
              <a:rPr lang="en-US" altLang="en-US" kern="0" dirty="0" smtClean="0"/>
              <a:t>Define modules, data paths, &amp; controls</a:t>
            </a:r>
          </a:p>
          <a:p>
            <a:r>
              <a:rPr lang="en-US" altLang="en-US" kern="0" dirty="0" smtClean="0"/>
              <a:t>Decompose into parts</a:t>
            </a:r>
          </a:p>
          <a:p>
            <a:pPr lvl="1"/>
            <a:r>
              <a:rPr lang="en-US" altLang="en-US" kern="0" dirty="0" smtClean="0"/>
              <a:t>Magnitude comparison</a:t>
            </a:r>
          </a:p>
          <a:p>
            <a:pPr lvl="1"/>
            <a:r>
              <a:rPr lang="en-US" altLang="en-US" kern="0" dirty="0" smtClean="0"/>
              <a:t>Display issues: control of sign &amp; valid</a:t>
            </a:r>
          </a:p>
          <a:p>
            <a:pPr lvl="2"/>
            <a:r>
              <a:rPr lang="en-US" altLang="en-US" kern="0" dirty="0" smtClean="0"/>
              <a:t>Consider using BFD</a:t>
            </a:r>
          </a:p>
          <a:p>
            <a:r>
              <a:rPr lang="en-US" altLang="en-US" kern="0" dirty="0" smtClean="0"/>
              <a:t>Keep modules simple (not multi-purpose)</a:t>
            </a:r>
          </a:p>
          <a:p>
            <a:pPr lvl="1"/>
            <a:r>
              <a:rPr lang="en-US" altLang="en-US" kern="0" dirty="0" smtClean="0"/>
              <a:t>Use many simple modules, not few complicated modules</a:t>
            </a:r>
          </a:p>
          <a:p>
            <a:pPr marL="457200" lvl="1" indent="0">
              <a:buNone/>
            </a:pPr>
            <a:endParaRPr lang="en-US" altLang="en-US" kern="0" dirty="0" smtClean="0"/>
          </a:p>
          <a:p>
            <a:pPr lvl="2">
              <a:buFont typeface="Wingdings" pitchFamily="2" charset="2"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240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924800" cy="1143000"/>
          </a:xfrm>
        </p:spPr>
        <p:txBody>
          <a:bodyPr/>
          <a:lstStyle/>
          <a:p>
            <a:r>
              <a:rPr lang="en-US" altLang="en-US" sz="3800" dirty="0" smtClean="0"/>
              <a:t>Example Problem</a:t>
            </a:r>
            <a:endParaRPr lang="en-US" altLang="en-US" sz="38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Design a circuit that </a:t>
            </a:r>
            <a:r>
              <a:rPr lang="en-US" altLang="zh-CN" sz="2400" dirty="0" smtClean="0">
                <a:ea typeface="SimSun" pitchFamily="2" charset="-122"/>
              </a:rPr>
              <a:t>outputs </a:t>
            </a:r>
            <a:r>
              <a:rPr lang="en-US" altLang="zh-CN" sz="2400" dirty="0">
                <a:ea typeface="SimSun" pitchFamily="2" charset="-122"/>
              </a:rPr>
              <a:t>either A + B 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dirty="0">
                <a:ea typeface="SimSun" pitchFamily="2" charset="-122"/>
              </a:rPr>
              <a:t>addition) or 2</a:t>
            </a:r>
            <a:r>
              <a:rPr lang="en-US" altLang="zh-CN" sz="2400" dirty="0" smtClean="0">
                <a:ea typeface="SimSun" pitchFamily="2" charset="-122"/>
              </a:rPr>
              <a:t>A (multiplication). If both input values are evenly divisible by 4 and less than 128, then output the addition result; otherwise, output the multiplication result. The output should be wide enough so that it is always valid. Assume </a:t>
            </a:r>
            <a:r>
              <a:rPr lang="en-US" altLang="zh-CN" sz="2400" smtClean="0">
                <a:ea typeface="SimSun" pitchFamily="2" charset="-122"/>
              </a:rPr>
              <a:t>inputs </a:t>
            </a:r>
            <a:r>
              <a:rPr lang="en-US" altLang="zh-CN" sz="2400" smtClean="0">
                <a:ea typeface="SimSun" pitchFamily="2" charset="-122"/>
              </a:rPr>
              <a:t>and </a:t>
            </a:r>
            <a:r>
              <a:rPr lang="en-US" altLang="zh-CN" sz="2400" dirty="0" smtClean="0">
                <a:ea typeface="SimSun" pitchFamily="2" charset="-122"/>
              </a:rPr>
              <a:t>outputs are unsigned </a:t>
            </a:r>
            <a:r>
              <a:rPr lang="en-US" altLang="zh-CN" sz="2400" dirty="0" smtClean="0">
                <a:ea typeface="SimSun" pitchFamily="2" charset="-122"/>
              </a:rPr>
              <a:t>8-bit binary </a:t>
            </a:r>
            <a:r>
              <a:rPr lang="en-US" altLang="zh-CN" sz="2400" dirty="0" smtClean="0">
                <a:ea typeface="SimSun" pitchFamily="2" charset="-122"/>
              </a:rPr>
              <a:t>numbers. </a:t>
            </a:r>
            <a:endParaRPr lang="en-US" altLang="zh-CN" sz="2400" dirty="0">
              <a:ea typeface="SimSun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i="1" dirty="0" smtClean="0">
              <a:ea typeface="SimSun" pitchFamily="2" charset="-122"/>
            </a:endParaRPr>
          </a:p>
          <a:p>
            <a:pPr lvl="1"/>
            <a:r>
              <a:rPr lang="en-US" altLang="zh-CN" sz="2400" i="1" dirty="0">
                <a:ea typeface="宋体" charset="-122"/>
              </a:rPr>
              <a:t>Provide two levels of </a:t>
            </a:r>
            <a:r>
              <a:rPr lang="en-US" altLang="zh-CN" sz="2400" i="1" dirty="0" smtClean="0">
                <a:ea typeface="宋体" charset="-122"/>
              </a:rPr>
              <a:t>BBDs</a:t>
            </a:r>
          </a:p>
          <a:p>
            <a:pPr lvl="1"/>
            <a:r>
              <a:rPr lang="en-US" altLang="zh-CN" sz="2400" i="1" dirty="0" smtClean="0">
                <a:ea typeface="宋体" charset="-122"/>
              </a:rPr>
              <a:t>Don’t use a comparator in your design</a:t>
            </a:r>
            <a:endParaRPr lang="en-US" altLang="zh-CN" sz="2400" i="1" dirty="0">
              <a:ea typeface="宋体" charset="-122"/>
            </a:endParaRPr>
          </a:p>
          <a:p>
            <a:pPr lvl="1"/>
            <a:r>
              <a:rPr lang="en-US" altLang="zh-CN" sz="2400" i="1" dirty="0">
                <a:ea typeface="宋体" charset="-122"/>
              </a:rPr>
              <a:t>Minimize hardware in your design</a:t>
            </a:r>
          </a:p>
          <a:p>
            <a:pPr lvl="1"/>
            <a:r>
              <a:rPr lang="en-US" altLang="zh-CN" sz="2400" i="1" dirty="0">
                <a:ea typeface="宋体" charset="-122"/>
              </a:rPr>
              <a:t>State how circuit is controlled</a:t>
            </a:r>
          </a:p>
          <a:p>
            <a:pPr>
              <a:lnSpc>
                <a:spcPct val="90000"/>
              </a:lnSpc>
            </a:pPr>
            <a:endParaRPr lang="en-US" altLang="zh-CN" i="1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5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comp_nb.v</a:t>
            </a:r>
            <a:r>
              <a:rPr lang="en-US" dirty="0" smtClean="0"/>
              <a:t> without modifications</a:t>
            </a:r>
          </a:p>
          <a:p>
            <a:pPr lvl="1"/>
            <a:r>
              <a:rPr lang="en-US" dirty="0" smtClean="0"/>
              <a:t>Instantiate two 4-bit comparators</a:t>
            </a:r>
          </a:p>
          <a:p>
            <a:endParaRPr lang="en-US" dirty="0"/>
          </a:p>
          <a:p>
            <a:r>
              <a:rPr lang="en-US" dirty="0" smtClean="0"/>
              <a:t>Include timing diagram printout</a:t>
            </a:r>
          </a:p>
          <a:p>
            <a:pPr lvl="1"/>
            <a:r>
              <a:rPr lang="en-US" dirty="0" smtClean="0"/>
              <a:t>Screen capture</a:t>
            </a:r>
          </a:p>
          <a:p>
            <a:pPr lvl="1"/>
            <a:r>
              <a:rPr lang="en-US" dirty="0" smtClean="0"/>
              <a:t>Invert image in Paint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Annotate</a:t>
            </a:r>
          </a:p>
          <a:p>
            <a:pPr lvl="2"/>
            <a:r>
              <a:rPr lang="en-US" dirty="0" smtClean="0"/>
              <a:t>Read sections on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24200" cy="99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(thus far)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4221" y="2486799"/>
            <a:ext cx="6719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1208" y="3429000"/>
            <a:ext cx="212269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Generic Decoder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724400"/>
            <a:ext cx="22653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Decoder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400"/>
            <a:ext cx="2895600" cy="14478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743200" y="6000690"/>
            <a:ext cx="118173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4:1 MUX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11043"/>
            <a:ext cx="3733800" cy="1199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2724090"/>
            <a:ext cx="153760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RCAs</a:t>
            </a:r>
          </a:p>
          <a:p>
            <a:pPr lvl="1"/>
            <a:r>
              <a:rPr lang="en-US" dirty="0" smtClean="0"/>
              <a:t>They’re dumb, they add bits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Only work with unsigned binary</a:t>
            </a:r>
          </a:p>
          <a:p>
            <a:pPr lvl="1"/>
            <a:r>
              <a:rPr lang="en-US" dirty="0" smtClean="0"/>
              <a:t>LT </a:t>
            </a:r>
            <a:r>
              <a:rPr lang="en-US" dirty="0" smtClean="0">
                <a:sym typeface="Wingdings" panose="05000000000000000000" pitchFamily="2" charset="2"/>
              </a:rPr>
              <a:t> a &lt; b , GT  a &gt; b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Control inputs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MUXes, standard decoders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Status outputs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RCAs, Comparators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8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1143000"/>
          </a:xfrm>
        </p:spPr>
        <p:txBody>
          <a:bodyPr/>
          <a:lstStyle/>
          <a:p>
            <a:r>
              <a:rPr lang="en-US" altLang="en-US" sz="3800" dirty="0" smtClean="0"/>
              <a:t>Verilog </a:t>
            </a:r>
            <a:r>
              <a:rPr lang="en-US" altLang="en-US" sz="3800" dirty="0"/>
              <a:t>Modeling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General </a:t>
            </a:r>
            <a:r>
              <a:rPr lang="en-US" altLang="en-US" sz="2400" dirty="0" smtClean="0"/>
              <a:t>Verilog </a:t>
            </a:r>
            <a:r>
              <a:rPr lang="en-US" altLang="en-US" sz="2400" dirty="0"/>
              <a:t>Model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Boxes exchanging signals with boxes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Boxes working concurrently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Boxes could be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Instantiated objects (structural modeling)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Procedural blocks (always statements)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continuous </a:t>
            </a:r>
            <a:r>
              <a:rPr lang="en-US" altLang="en-US" dirty="0"/>
              <a:t>signal assignment </a:t>
            </a:r>
            <a:r>
              <a:rPr lang="en-US" altLang="en-US" dirty="0" smtClean="0"/>
              <a:t>statements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Keep </a:t>
            </a:r>
            <a:r>
              <a:rPr lang="en-US" altLang="en-US" sz="2400" dirty="0"/>
              <a:t>boxes “uncomplicated</a:t>
            </a:r>
            <a:r>
              <a:rPr lang="en-US" altLang="en-US" sz="2400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Keep separate ideas in separate boxes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Don’t </a:t>
            </a:r>
            <a:r>
              <a:rPr lang="en-US" altLang="en-US" sz="2200" dirty="0"/>
              <a:t>try to stuff too much in a box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Hard </a:t>
            </a:r>
            <a:r>
              <a:rPr lang="en-US" altLang="en-US" dirty="0"/>
              <a:t>to debug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Synthesizer </a:t>
            </a:r>
            <a:r>
              <a:rPr lang="en-US" altLang="en-US" dirty="0" smtClean="0"/>
              <a:t>can be flaky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 forward</a:t>
            </a:r>
          </a:p>
          <a:p>
            <a:pPr lvl="1"/>
            <a:r>
              <a:rPr lang="en-US" dirty="0" smtClean="0"/>
              <a:t>Count the “set” bits in a group of bits</a:t>
            </a:r>
          </a:p>
          <a:p>
            <a:pPr lvl="2"/>
            <a:r>
              <a:rPr lang="en-US" dirty="0" smtClean="0"/>
              <a:t>Could be serial or parallel </a:t>
            </a:r>
          </a:p>
          <a:p>
            <a:pPr lvl="1"/>
            <a:r>
              <a:rPr lang="en-US" dirty="0" smtClean="0"/>
              <a:t>If count is odd number: odd parity</a:t>
            </a:r>
            <a:endParaRPr lang="en-US" dirty="0"/>
          </a:p>
          <a:p>
            <a:pPr lvl="2"/>
            <a:r>
              <a:rPr lang="en-US" dirty="0" smtClean="0"/>
              <a:t>Otherwise: even parity (even or zero bits set)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relation to even and odd numbers</a:t>
            </a:r>
          </a:p>
          <a:p>
            <a:r>
              <a:rPr lang="en-US" dirty="0" smtClean="0"/>
              <a:t>No relation to “format” of bits</a:t>
            </a:r>
          </a:p>
          <a:p>
            <a:pPr lvl="1"/>
            <a:r>
              <a:rPr lang="en-US" dirty="0" smtClean="0"/>
              <a:t>It’s just number of set bits</a:t>
            </a:r>
          </a:p>
          <a:p>
            <a:pPr lvl="1"/>
            <a:r>
              <a:rPr lang="en-US" dirty="0" smtClean="0"/>
              <a:t>Similar to hexadecimal representation of bit</a:t>
            </a:r>
          </a:p>
        </p:txBody>
      </p:sp>
    </p:spTree>
    <p:extLst>
      <p:ext uri="{BB962C8B-B14F-4D97-AF65-F5344CB8AC3E}">
        <p14:creationId xmlns:p14="http://schemas.microsoft.com/office/powerpoint/2010/main" val="33461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Transmission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Serial vs. Parallel</a:t>
            </a:r>
          </a:p>
        </p:txBody>
      </p:sp>
      <p:pic>
        <p:nvPicPr>
          <p:cNvPr id="152580" name="Picture 4" descr="parity_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2004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5" descr="parity_se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286000"/>
            <a:ext cx="3384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863725" y="4876800"/>
            <a:ext cx="9556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Parallel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172200" y="5943600"/>
            <a:ext cx="7778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40417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Parity Generator/Checker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53604" name="Picture 4" descr="parity_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9988"/>
            <a:ext cx="792480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0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that imposes even parity on three input bits by including one output bit with the three input bits.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2049</TotalTime>
  <Words>551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Layers</vt:lpstr>
      <vt:lpstr>CPE 133</vt:lpstr>
      <vt:lpstr>Experiment 5</vt:lpstr>
      <vt:lpstr>Foundation Modules (thus far)</vt:lpstr>
      <vt:lpstr>Stuff to know</vt:lpstr>
      <vt:lpstr>Verilog Modeling </vt:lpstr>
      <vt:lpstr>Parity</vt:lpstr>
      <vt:lpstr>Data Transmission</vt:lpstr>
      <vt:lpstr>Parity Generator/Checker</vt:lpstr>
      <vt:lpstr>Design Example</vt:lpstr>
      <vt:lpstr>Parity Generator (even)</vt:lpstr>
      <vt:lpstr>Parity Generator</vt:lpstr>
      <vt:lpstr>Parity Generator Example</vt:lpstr>
      <vt:lpstr>Parity Generator Foundation Module</vt:lpstr>
      <vt:lpstr>Summary</vt:lpstr>
      <vt:lpstr>Experiment #6: 5-Bit Magnitude Comparator</vt:lpstr>
      <vt:lpstr>univ_sseg.vhd Module</vt:lpstr>
      <vt:lpstr>Design Approach</vt:lpstr>
      <vt:lpstr>Example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68</cp:revision>
  <dcterms:created xsi:type="dcterms:W3CDTF">2011-01-06T20:54:59Z</dcterms:created>
  <dcterms:modified xsi:type="dcterms:W3CDTF">2018-10-17T15:31:54Z</dcterms:modified>
</cp:coreProperties>
</file>