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369" r:id="rId3"/>
    <p:sldId id="373" r:id="rId4"/>
    <p:sldId id="374" r:id="rId5"/>
    <p:sldId id="376" r:id="rId6"/>
    <p:sldId id="377" r:id="rId7"/>
    <p:sldId id="353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8" r:id="rId19"/>
    <p:sldId id="366" r:id="rId20"/>
    <p:sldId id="367" r:id="rId21"/>
    <p:sldId id="371" r:id="rId22"/>
    <p:sldId id="372" r:id="rId23"/>
    <p:sldId id="37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0" autoAdjust="0"/>
  </p:normalViewPr>
  <p:slideViewPr>
    <p:cSldViewPr>
      <p:cViewPr>
        <p:scale>
          <a:sx n="112" d="100"/>
          <a:sy n="112" d="100"/>
        </p:scale>
        <p:origin x="-3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4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B09D1-102A-4CA1-8D21-702AADB86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51887-466D-4691-BD5D-F3EF69DDF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FF6C-B93A-47D7-84BC-BA80F3D38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7FB1A-2E3C-4C4E-A8EF-DC27CF877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4D088-D842-4E9F-B230-979965788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0E0C5-B1F8-410A-88A6-A111056A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28F7-DCF8-41C0-B1E3-219C90FEC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61C29-FDD8-4CAF-B5F6-FADEF9F29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58C86-E74F-4C9A-B38A-46A41D819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B07C-620E-417F-81E7-61D37345F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3AAE-8BB6-4260-9E42-141CA3144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08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94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C47B6BF-7ADE-4AB4-8009-1456BEEA6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176463"/>
            <a:ext cx="6629400" cy="1176337"/>
          </a:xfrm>
        </p:spPr>
        <p:txBody>
          <a:bodyPr/>
          <a:lstStyle/>
          <a:p>
            <a:pPr eaLnBrk="1" hangingPunct="1"/>
            <a:r>
              <a:rPr lang="en-US" altLang="en-US" smtClean="0"/>
              <a:t>CPE 133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57600"/>
            <a:ext cx="7010400" cy="2286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Mixed Logic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Mixed Logic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Implementing the “correct” functions in a mixed logic environment</a:t>
            </a:r>
          </a:p>
          <a:p>
            <a:pPr lvl="1"/>
            <a:r>
              <a:rPr lang="en-US" altLang="en-US" smtClean="0"/>
              <a:t>Gates are stupid: the react to 1’s and 0’s without knowing about logic levels</a:t>
            </a:r>
          </a:p>
          <a:p>
            <a:r>
              <a:rPr lang="en-US" altLang="en-US" smtClean="0"/>
              <a:t>The solution: understand logic functions at the basic level</a:t>
            </a:r>
          </a:p>
          <a:p>
            <a:pPr lvl="1"/>
            <a:r>
              <a:rPr lang="en-US" altLang="en-US" smtClean="0"/>
              <a:t>Approach: match logic levels (bubble matching)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Logic Approach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021013"/>
          </a:xfrm>
        </p:spPr>
        <p:txBody>
          <a:bodyPr/>
          <a:lstStyle/>
          <a:p>
            <a:r>
              <a:rPr lang="en-US" altLang="en-US" smtClean="0"/>
              <a:t>Try not to use mixed logic…</a:t>
            </a:r>
          </a:p>
          <a:p>
            <a:pPr lvl="1"/>
            <a:r>
              <a:rPr lang="en-US" altLang="en-US" smtClean="0"/>
              <a:t>But if you have to, you need to keep track of the logic levels</a:t>
            </a:r>
          </a:p>
          <a:p>
            <a:r>
              <a:rPr lang="en-US" altLang="en-US" smtClean="0"/>
              <a:t>Use special indicators</a:t>
            </a:r>
          </a:p>
          <a:p>
            <a:pPr lvl="1"/>
            <a:r>
              <a:rPr lang="en-US" altLang="en-US" smtClean="0"/>
              <a:t>Positive Logic Convention (PLC)</a:t>
            </a:r>
          </a:p>
          <a:p>
            <a:pPr lvl="1"/>
            <a:r>
              <a:rPr lang="en-US" altLang="en-US" smtClean="0"/>
              <a:t>Direct Polarity Indicators (DPI)</a:t>
            </a:r>
          </a:p>
        </p:txBody>
      </p:sp>
      <p:pic>
        <p:nvPicPr>
          <p:cNvPr id="14340" name="Picture 4" descr="inv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81600"/>
            <a:ext cx="2971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inv_not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81600"/>
            <a:ext cx="3048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Important Vernacular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764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“Asserted”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Not necessarily ‘1’ or ‘0’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Positive Logic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assertation level = high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asserted high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Active high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Negative logic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assertation level = low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asserted low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Active low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Is an asserted signal a ‘1’ or ‘0’?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it depends on logic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Approach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Equivalent signals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Equivalent gates</a:t>
            </a:r>
          </a:p>
        </p:txBody>
      </p:sp>
      <p:pic>
        <p:nvPicPr>
          <p:cNvPr id="16388" name="Picture 4" descr="equiv_si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55850"/>
            <a:ext cx="63246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and_gate_and_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and_gate_or_f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67200"/>
            <a:ext cx="24384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Equivalent Gates</a:t>
            </a:r>
          </a:p>
        </p:txBody>
      </p:sp>
      <p:pic>
        <p:nvPicPr>
          <p:cNvPr id="17414" name="Picture 6" descr="gate_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8293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Forms Revisited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Many different forms of functions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different forms use different gates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few standard ones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Can be derived from SOP &amp; POS form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Can be written in many ways…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If your gate is performing an AND function, draw the gate in an AND form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If your gate is performing an OR function, draw the gate in an OR form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Good and Bad Implementations</a:t>
            </a:r>
          </a:p>
        </p:txBody>
      </p:sp>
      <p:pic>
        <p:nvPicPr>
          <p:cNvPr id="19459" name="Picture 3" descr="g_nand_nand_form_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40150"/>
            <a:ext cx="3505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g_nand_nand_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36576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200400" y="6019800"/>
            <a:ext cx="681038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Sad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756525" y="5943600"/>
            <a:ext cx="1074738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Happy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4876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Good and Bad Implementations</a:t>
            </a:r>
          </a:p>
        </p:txBody>
      </p:sp>
      <p:pic>
        <p:nvPicPr>
          <p:cNvPr id="20483" name="Picture 5" descr="g_nor_nor_form_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36576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 descr="g_nor_nor_form_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3810000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876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3200400" y="6019800"/>
            <a:ext cx="6858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Sad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7162800" y="5943600"/>
            <a:ext cx="1074738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Happy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Approach To Mixed Logic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Analysis or Design</a:t>
            </a:r>
          </a:p>
          <a:p>
            <a:r>
              <a:rPr lang="en-US" altLang="en-US" smtClean="0"/>
              <a:t>Use </a:t>
            </a:r>
            <a:r>
              <a:rPr lang="en-US" altLang="en-US" i="1" u="sng" smtClean="0"/>
              <a:t>equivalent gates</a:t>
            </a:r>
            <a:r>
              <a:rPr lang="en-US" altLang="en-US" smtClean="0"/>
              <a:t> and </a:t>
            </a:r>
            <a:r>
              <a:rPr lang="en-US" altLang="en-US" i="1" u="sng" smtClean="0"/>
              <a:t>equivalent signals</a:t>
            </a:r>
            <a:r>
              <a:rPr lang="en-US" altLang="en-US" smtClean="0"/>
              <a:t> where necessary in order to do what you need to 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Mixed Logic Analysis Example</a:t>
            </a:r>
          </a:p>
        </p:txBody>
      </p:sp>
      <p:pic>
        <p:nvPicPr>
          <p:cNvPr id="21507" name="Picture 3" descr="g_ml_e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62375"/>
            <a:ext cx="45751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19200" y="1674813"/>
            <a:ext cx="76469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/>
              <a:t>What function is being implemented if output is:</a:t>
            </a:r>
          </a:p>
          <a:p>
            <a:pPr lvl="1" eaLnBrk="1" hangingPunct="1"/>
            <a:r>
              <a:rPr lang="en-US" altLang="en-US" sz="2800" dirty="0"/>
              <a:t>1) Active high</a:t>
            </a:r>
          </a:p>
          <a:p>
            <a:pPr lvl="1" eaLnBrk="1" hangingPunct="1"/>
            <a:r>
              <a:rPr lang="en-US" altLang="en-US" sz="2800" dirty="0"/>
              <a:t>2) Active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EE Department Corporate Sponsor</a:t>
            </a:r>
          </a:p>
        </p:txBody>
      </p:sp>
      <p:pic>
        <p:nvPicPr>
          <p:cNvPr id="40963" name="Picture 5" descr="bailbo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7630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667000" y="5260975"/>
            <a:ext cx="3400425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/>
              <a:t>www.bailbondsabc.com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Logic Example</a:t>
            </a:r>
          </a:p>
        </p:txBody>
      </p:sp>
      <p:pic>
        <p:nvPicPr>
          <p:cNvPr id="22531" name="Picture 3" descr="g_ml_ex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29038"/>
            <a:ext cx="472440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19200" y="1751013"/>
            <a:ext cx="76469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What function is being implemented if output is:</a:t>
            </a:r>
          </a:p>
          <a:p>
            <a:pPr lvl="1" eaLnBrk="1" hangingPunct="1"/>
            <a:r>
              <a:rPr lang="en-US" altLang="en-US" sz="2800"/>
              <a:t>1) Active high</a:t>
            </a:r>
          </a:p>
          <a:p>
            <a:pPr lvl="1" eaLnBrk="1" hangingPunct="1"/>
            <a:r>
              <a:rPr lang="en-US" altLang="en-US" sz="2800"/>
              <a:t>2) Active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Logic Example</a:t>
            </a:r>
            <a:endParaRPr lang="en-US" dirty="0"/>
          </a:p>
        </p:txBody>
      </p:sp>
      <p:pic>
        <p:nvPicPr>
          <p:cNvPr id="3" name="Picture 2" descr="g_ml_ex3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54102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143000" y="1676400"/>
            <a:ext cx="777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/>
              <a:t>What function is being implemented if output is:</a:t>
            </a:r>
          </a:p>
          <a:p>
            <a:pPr lvl="1" eaLnBrk="1" hangingPunct="1"/>
            <a:r>
              <a:rPr lang="en-US" altLang="en-US" sz="2800" dirty="0"/>
              <a:t>1) Active high</a:t>
            </a:r>
          </a:p>
          <a:p>
            <a:pPr lvl="1" eaLnBrk="1" hangingPunct="1"/>
            <a:r>
              <a:rPr lang="en-US" altLang="en-US" sz="2800" dirty="0"/>
              <a:t>2) Active low</a:t>
            </a:r>
          </a:p>
        </p:txBody>
      </p:sp>
    </p:spTree>
    <p:extLst>
      <p:ext uri="{BB962C8B-B14F-4D97-AF65-F5344CB8AC3E}">
        <p14:creationId xmlns:p14="http://schemas.microsoft.com/office/powerpoint/2010/main" val="21987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Logic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7620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a circuit that implements the following function:  </a:t>
            </a:r>
          </a:p>
          <a:p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this problem consider the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inputs and the output as asserted </a:t>
            </a:r>
            <a:r>
              <a:rPr lang="en-US" sz="2400" dirty="0" smtClean="0"/>
              <a:t>high; </a:t>
            </a:r>
            <a:r>
              <a:rPr lang="en-US" sz="2400" dirty="0"/>
              <a:t>all other inputs are </a:t>
            </a:r>
            <a:r>
              <a:rPr lang="en-US" sz="2400" dirty="0" smtClean="0"/>
              <a:t>negative logic</a:t>
            </a:r>
            <a:r>
              <a:rPr lang="en-US" sz="2400" dirty="0"/>
              <a:t>. Implement this function using any type of gates.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36800" y="2792687"/>
                <a:ext cx="4724400" cy="58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F(A,B,C,D)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3200" dirty="0" smtClean="0"/>
                  <a:t>D +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/>
                          </a:rPr>
                          <m:t>D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0" y="2792687"/>
                <a:ext cx="4724400" cy="585930"/>
              </a:xfrm>
              <a:prstGeom prst="rect">
                <a:avLst/>
              </a:prstGeom>
              <a:blipFill rotWithShape="1">
                <a:blip r:embed="rId2"/>
                <a:stretch>
                  <a:fillRect l="-3226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Experiment 7: Adder/Subtractor</a:t>
            </a:r>
            <a:endParaRPr lang="en-US" alt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5-bit Adder/Subtractor </a:t>
            </a:r>
            <a:r>
              <a:rPr lang="en-US" dirty="0"/>
              <a:t>with </a:t>
            </a:r>
            <a:r>
              <a:rPr lang="en-US" dirty="0" smtClean="0"/>
              <a:t>validity </a:t>
            </a:r>
            <a:r>
              <a:rPr lang="en-US" dirty="0"/>
              <a:t>d</a:t>
            </a:r>
            <a:r>
              <a:rPr lang="en-US" dirty="0" smtClean="0"/>
              <a:t>etection</a:t>
            </a:r>
          </a:p>
          <a:p>
            <a:pPr lvl="1"/>
            <a:r>
              <a:rPr lang="en-US" dirty="0" smtClean="0"/>
              <a:t>Inputs/Outputs are in RC format</a:t>
            </a:r>
          </a:p>
          <a:p>
            <a:pPr lvl="1"/>
            <a:r>
              <a:rPr lang="en-US" dirty="0" smtClean="0"/>
              <a:t>Use foundation modules </a:t>
            </a:r>
            <a:endParaRPr lang="en-US" altLang="en-US" dirty="0" smtClean="0"/>
          </a:p>
          <a:p>
            <a:r>
              <a:rPr lang="en-US" altLang="en-US" dirty="0" smtClean="0"/>
              <a:t>Start </a:t>
            </a:r>
            <a:r>
              <a:rPr lang="en-US" altLang="en-US" dirty="0"/>
              <a:t>with block diagram </a:t>
            </a:r>
          </a:p>
          <a:p>
            <a:r>
              <a:rPr lang="en-US" altLang="en-US" dirty="0"/>
              <a:t>Provided modules</a:t>
            </a:r>
          </a:p>
          <a:p>
            <a:pPr lvl="1"/>
            <a:r>
              <a:rPr lang="en-US" altLang="en-US" dirty="0"/>
              <a:t>8-bit RCA </a:t>
            </a:r>
          </a:p>
          <a:p>
            <a:pPr lvl="1"/>
            <a:r>
              <a:rPr lang="en-US" altLang="en-US" dirty="0" err="1" smtClean="0"/>
              <a:t>sseg_dec.vhd</a:t>
            </a:r>
            <a:endParaRPr lang="en-US" altLang="en-US" dirty="0" smtClean="0"/>
          </a:p>
          <a:p>
            <a:r>
              <a:rPr lang="en-US" altLang="en-US" dirty="0" smtClean="0"/>
              <a:t>Simulate</a:t>
            </a:r>
          </a:p>
          <a:p>
            <a:pPr lvl="1"/>
            <a:r>
              <a:rPr lang="en-US" altLang="en-US" smtClean="0"/>
              <a:t>Submit </a:t>
            </a:r>
            <a:r>
              <a:rPr lang="en-US" altLang="en-US" dirty="0" smtClean="0"/>
              <a:t>annotated timing diagram but note testbench VHDL file</a:t>
            </a:r>
            <a:endParaRPr lang="en-US" altLang="en-US" dirty="0"/>
          </a:p>
          <a:p>
            <a:pPr lvl="2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79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Modeling digital circuits</a:t>
            </a:r>
          </a:p>
          <a:p>
            <a:pPr lvl="1"/>
            <a:r>
              <a:rPr lang="en-US" dirty="0" smtClean="0"/>
              <a:t>Testing digital circuits</a:t>
            </a:r>
          </a:p>
          <a:p>
            <a:pPr lvl="2"/>
            <a:r>
              <a:rPr lang="en-US" dirty="0" smtClean="0"/>
              <a:t>Stimulus driver/checker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Amazing Language</a:t>
            </a:r>
          </a:p>
          <a:p>
            <a:pPr lvl="1"/>
            <a:r>
              <a:rPr lang="en-US" dirty="0" smtClean="0"/>
              <a:t>CPE 133 uses small basic subset</a:t>
            </a:r>
          </a:p>
          <a:p>
            <a:pPr lvl="1"/>
            <a:r>
              <a:rPr lang="en-US" dirty="0" smtClean="0"/>
              <a:t>You must understand “the basics”</a:t>
            </a:r>
          </a:p>
          <a:p>
            <a:pPr lvl="2"/>
            <a:r>
              <a:rPr lang="en-US" dirty="0" smtClean="0"/>
              <a:t>You know about 2/3 of “the basics”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Digital Circuit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530725"/>
          </a:xfrm>
        </p:spPr>
        <p:txBody>
          <a:bodyPr/>
          <a:lstStyle/>
          <a:p>
            <a:r>
              <a:rPr lang="en-US" dirty="0" smtClean="0"/>
              <a:t>Boxes exchanging information with boxes under the control of “something”</a:t>
            </a:r>
          </a:p>
          <a:p>
            <a:pPr lvl="1"/>
            <a:r>
              <a:rPr lang="en-US" dirty="0" smtClean="0"/>
              <a:t>Nothing</a:t>
            </a:r>
          </a:p>
          <a:p>
            <a:pPr lvl="1"/>
            <a:r>
              <a:rPr lang="en-US" dirty="0" smtClean="0"/>
              <a:t>Another box (internal)</a:t>
            </a:r>
          </a:p>
          <a:p>
            <a:pPr lvl="1"/>
            <a:r>
              <a:rPr lang="en-US" dirty="0" smtClean="0"/>
              <a:t>An external signal (switch)</a:t>
            </a:r>
          </a:p>
          <a:p>
            <a:pPr lvl="1"/>
            <a:r>
              <a:rPr lang="en-US" dirty="0" smtClean="0"/>
              <a:t>Another box (FSM or MCU)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343400"/>
            <a:ext cx="3962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</a:t>
            </a:r>
          </a:p>
          <a:p>
            <a:pPr lvl="1"/>
            <a:r>
              <a:rPr lang="en-US" dirty="0" smtClean="0"/>
              <a:t>Continuous assignment statements</a:t>
            </a:r>
          </a:p>
          <a:p>
            <a:pPr lvl="1"/>
            <a:r>
              <a:rPr lang="en-US" dirty="0" smtClean="0"/>
              <a:t>Instantiations</a:t>
            </a:r>
          </a:p>
          <a:p>
            <a:pPr lvl="1"/>
            <a:r>
              <a:rPr lang="en-US" dirty="0" smtClean="0"/>
              <a:t>Procedural blocks (always blocks)</a:t>
            </a:r>
          </a:p>
          <a:p>
            <a:r>
              <a:rPr lang="en-US" dirty="0" smtClean="0"/>
              <a:t>Connections between boxes</a:t>
            </a:r>
          </a:p>
          <a:p>
            <a:pPr lvl="1"/>
            <a:r>
              <a:rPr lang="en-US" dirty="0" smtClean="0"/>
              <a:t>Net data types</a:t>
            </a:r>
          </a:p>
          <a:p>
            <a:pPr lvl="2"/>
            <a:r>
              <a:rPr lang="en-US" dirty="0" smtClean="0"/>
              <a:t>Wire (for continuous assignment statements)</a:t>
            </a:r>
          </a:p>
          <a:p>
            <a:pPr lvl="1"/>
            <a:r>
              <a:rPr lang="en-US" dirty="0" smtClean="0"/>
              <a:t>Variable data types</a:t>
            </a:r>
          </a:p>
          <a:p>
            <a:pPr lvl="2"/>
            <a:r>
              <a:rPr lang="en-US" dirty="0" smtClean="0"/>
              <a:t>Reg (for assignments in always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list </a:t>
            </a:r>
          </a:p>
          <a:p>
            <a:pPr lvl="1"/>
            <a:r>
              <a:rPr lang="en-US" dirty="0" smtClean="0"/>
              <a:t>List of signals the cause evaluation of block</a:t>
            </a:r>
          </a:p>
          <a:p>
            <a:pPr lvl="1"/>
            <a:r>
              <a:rPr lang="en-US" dirty="0" smtClean="0"/>
              <a:t>Put all block inputs in sensitivity list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Statement group</a:t>
            </a:r>
          </a:p>
          <a:p>
            <a:pPr lvl="1"/>
            <a:r>
              <a:rPr lang="en-US" dirty="0" smtClean="0"/>
              <a:t>Everything between the begin &amp; end</a:t>
            </a:r>
          </a:p>
          <a:p>
            <a:pPr lvl="2"/>
            <a:r>
              <a:rPr lang="en-US" dirty="0" smtClean="0"/>
              <a:t>Procedural programming statements</a:t>
            </a:r>
          </a:p>
          <a:p>
            <a:pPr lvl="3"/>
            <a:r>
              <a:rPr lang="en-US" dirty="0" smtClean="0"/>
              <a:t>if-else, case</a:t>
            </a:r>
          </a:p>
          <a:p>
            <a:pPr lvl="2"/>
            <a:r>
              <a:rPr lang="en-US" dirty="0" smtClean="0"/>
              <a:t>Procedural assignment statements</a:t>
            </a:r>
          </a:p>
          <a:p>
            <a:pPr lvl="3"/>
            <a:r>
              <a:rPr lang="en-US" dirty="0" smtClean="0"/>
              <a:t>using of =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Logic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full digital logic story has been hidden from you up to now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“No one really understands mixed logic” </a:t>
            </a:r>
          </a:p>
          <a:p>
            <a:r>
              <a:rPr lang="en-US" altLang="en-US" dirty="0" smtClean="0"/>
              <a:t>Hardest thing to understand in digital design</a:t>
            </a:r>
          </a:p>
          <a:p>
            <a:r>
              <a:rPr lang="en-US" altLang="en-US" dirty="0" smtClean="0"/>
              <a:t>You can get away without knowing it, but good digital designers know it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Circuits?</a:t>
            </a:r>
          </a:p>
        </p:txBody>
      </p:sp>
      <p:pic>
        <p:nvPicPr>
          <p:cNvPr id="11267" name="Picture 3" descr="g_generic_ck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7244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g_generic_ckt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24338"/>
            <a:ext cx="4572000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828800"/>
            <a:ext cx="7772400" cy="4114800"/>
          </a:xfrm>
        </p:spPr>
        <p:txBody>
          <a:bodyPr/>
          <a:lstStyle/>
          <a:p>
            <a:r>
              <a:rPr lang="en-US" altLang="en-US" sz="2400" smtClean="0"/>
              <a:t>Based on which “state” causes an action</a:t>
            </a:r>
          </a:p>
          <a:p>
            <a:pPr lvl="1"/>
            <a:r>
              <a:rPr lang="en-US" altLang="en-US" sz="2200" smtClean="0"/>
              <a:t>‘1’ action state: positive logic</a:t>
            </a:r>
          </a:p>
          <a:p>
            <a:pPr lvl="1"/>
            <a:r>
              <a:rPr lang="en-US" altLang="en-US" sz="2200" smtClean="0"/>
              <a:t>‘0’ action state: negative logic</a:t>
            </a:r>
          </a:p>
          <a:p>
            <a:r>
              <a:rPr lang="en-US" altLang="en-US" sz="2400" smtClean="0"/>
              <a:t>You’ve already worked with mixed logic</a:t>
            </a:r>
          </a:p>
        </p:txBody>
      </p:sp>
      <p:pic>
        <p:nvPicPr>
          <p:cNvPr id="12292" name="Picture 4" descr="g_generic_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95775"/>
            <a:ext cx="3124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g_generic_gate_d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14825"/>
            <a:ext cx="3581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1901</TotalTime>
  <Words>607</Words>
  <Application>Microsoft Office PowerPoint</Application>
  <PresentationFormat>On-screen Show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Layers</vt:lpstr>
      <vt:lpstr>CPE 133</vt:lpstr>
      <vt:lpstr>EE Department Corporate Sponsor</vt:lpstr>
      <vt:lpstr>Verilog Overview</vt:lpstr>
      <vt:lpstr>Generic Digital Circuit Model</vt:lpstr>
      <vt:lpstr>Verilog Modeling</vt:lpstr>
      <vt:lpstr>Always blocks</vt:lpstr>
      <vt:lpstr>Mixed Logic</vt:lpstr>
      <vt:lpstr>Different Circuits?</vt:lpstr>
      <vt:lpstr>Mixed Logic</vt:lpstr>
      <vt:lpstr>The Mixed Logic Problem</vt:lpstr>
      <vt:lpstr>Mixed Logic Approach</vt:lpstr>
      <vt:lpstr>Important Vernacular</vt:lpstr>
      <vt:lpstr>Approach </vt:lpstr>
      <vt:lpstr>Equivalent Gates</vt:lpstr>
      <vt:lpstr>Function Forms Revisited</vt:lpstr>
      <vt:lpstr>Good and Bad Implementations</vt:lpstr>
      <vt:lpstr>Good and Bad Implementations</vt:lpstr>
      <vt:lpstr>The Approach To Mixed Logic</vt:lpstr>
      <vt:lpstr>Mixed Logic Analysis Example</vt:lpstr>
      <vt:lpstr>Mixed Logic Example</vt:lpstr>
      <vt:lpstr>Mixed Logic Example</vt:lpstr>
      <vt:lpstr>Mixed Logic Example</vt:lpstr>
      <vt:lpstr>Experiment 7: Adder/Subtractor</vt:lpstr>
    </vt:vector>
  </TitlesOfParts>
  <Company>ratner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ratner</dc:creator>
  <cp:lastModifiedBy>Bryan</cp:lastModifiedBy>
  <cp:revision>78</cp:revision>
  <dcterms:created xsi:type="dcterms:W3CDTF">2007-04-11T00:37:52Z</dcterms:created>
  <dcterms:modified xsi:type="dcterms:W3CDTF">2018-10-19T06:38:58Z</dcterms:modified>
</cp:coreProperties>
</file>