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355" r:id="rId3"/>
    <p:sldId id="356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8" r:id="rId12"/>
    <p:sldId id="367" r:id="rId13"/>
    <p:sldId id="371" r:id="rId14"/>
    <p:sldId id="372" r:id="rId15"/>
    <p:sldId id="378" r:id="rId16"/>
    <p:sldId id="370" r:id="rId17"/>
    <p:sldId id="380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10" autoAdjust="0"/>
  </p:normalViewPr>
  <p:slideViewPr>
    <p:cSldViewPr>
      <p:cViewPr>
        <p:scale>
          <a:sx n="112" d="100"/>
          <a:sy n="112" d="100"/>
        </p:scale>
        <p:origin x="-35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04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49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B09D1-102A-4CA1-8D21-702AADB86F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51887-466D-4691-BD5D-F3EF69DDFD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FFF6C-B93A-47D7-84BC-BA80F3D386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69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7FB1A-2E3C-4C4E-A8EF-DC27CF877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3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4D088-D842-4E9F-B230-9799657885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2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0E0C5-B1F8-410A-88A6-A111056AC7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0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628F7-DCF8-41C0-B1E3-219C90FEC3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6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61C29-FDD8-4CAF-B5F6-FADEF9F29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8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58C86-E74F-4C9A-B38A-46A41D8197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4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5B07C-620E-417F-81E7-61D37345F9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4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D3AAE-8BB6-4260-9E42-141CA31446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945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3082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9461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9462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307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946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8C47B6BF-7ADE-4AB4-8009-1456BEEA66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2176463"/>
            <a:ext cx="6629400" cy="1176337"/>
          </a:xfrm>
        </p:spPr>
        <p:txBody>
          <a:bodyPr/>
          <a:lstStyle/>
          <a:p>
            <a:pPr eaLnBrk="1" hangingPunct="1"/>
            <a:r>
              <a:rPr lang="en-US" altLang="en-US" smtClean="0"/>
              <a:t>CPE 133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657600"/>
            <a:ext cx="7010400" cy="22860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Mixed </a:t>
            </a:r>
            <a:r>
              <a:rPr lang="en-US" altLang="en-US" sz="3200" dirty="0" smtClean="0"/>
              <a:t>Logic</a:t>
            </a:r>
          </a:p>
          <a:p>
            <a:pPr eaLnBrk="1" hangingPunct="1"/>
            <a:r>
              <a:rPr lang="en-US" altLang="en-US" sz="3200" dirty="0" smtClean="0"/>
              <a:t>Experiment 7</a:t>
            </a:r>
            <a:r>
              <a:rPr lang="en-US" altLang="en-US" sz="3200" dirty="0" smtClean="0"/>
              <a:t> </a:t>
            </a:r>
            <a:endParaRPr lang="en-US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smtClean="0"/>
              <a:t>Good and Bad </a:t>
            </a:r>
            <a:r>
              <a:rPr lang="en-US" altLang="en-US" sz="4000" dirty="0" smtClean="0"/>
              <a:t>POS Implementations</a:t>
            </a:r>
            <a:endParaRPr lang="en-US" altLang="en-US" sz="4000" dirty="0" smtClean="0"/>
          </a:p>
        </p:txBody>
      </p:sp>
      <p:pic>
        <p:nvPicPr>
          <p:cNvPr id="20483" name="Picture 5" descr="g_nor_nor_form_b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76600"/>
            <a:ext cx="3657600" cy="231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6" descr="g_nor_nor_form_go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200400"/>
            <a:ext cx="3810000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52600"/>
            <a:ext cx="48768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Text Box 8"/>
          <p:cNvSpPr txBox="1">
            <a:spLocks noChangeArrowheads="1"/>
          </p:cNvSpPr>
          <p:nvPr/>
        </p:nvSpPr>
        <p:spPr bwMode="auto">
          <a:xfrm>
            <a:off x="3200400" y="6019800"/>
            <a:ext cx="685800" cy="46672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itchFamily="18" charset="0"/>
              </a:rPr>
              <a:t>Sad</a:t>
            </a:r>
          </a:p>
        </p:txBody>
      </p:sp>
      <p:sp>
        <p:nvSpPr>
          <p:cNvPr id="20487" name="Text Box 9"/>
          <p:cNvSpPr txBox="1">
            <a:spLocks noChangeArrowheads="1"/>
          </p:cNvSpPr>
          <p:nvPr/>
        </p:nvSpPr>
        <p:spPr bwMode="auto">
          <a:xfrm>
            <a:off x="7162800" y="5943600"/>
            <a:ext cx="1074738" cy="46672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itchFamily="18" charset="0"/>
              </a:rPr>
              <a:t>Happy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Approach To Mixed Logic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Analysis or Design</a:t>
            </a:r>
          </a:p>
          <a:p>
            <a:r>
              <a:rPr lang="en-US" altLang="en-US" dirty="0" smtClean="0"/>
              <a:t>Use </a:t>
            </a:r>
            <a:r>
              <a:rPr lang="en-US" altLang="en-US" i="1" u="sng" dirty="0" smtClean="0"/>
              <a:t>equivalent gates</a:t>
            </a:r>
            <a:r>
              <a:rPr lang="en-US" altLang="en-US" dirty="0" smtClean="0"/>
              <a:t> and </a:t>
            </a:r>
            <a:r>
              <a:rPr lang="en-US" altLang="en-US" i="1" u="sng" dirty="0" smtClean="0"/>
              <a:t>equivalent signals</a:t>
            </a:r>
            <a:r>
              <a:rPr lang="en-US" altLang="en-US" dirty="0" smtClean="0"/>
              <a:t> where necessary in order to do what you need to </a:t>
            </a:r>
            <a:r>
              <a:rPr lang="en-US" altLang="en-US" dirty="0" smtClean="0"/>
              <a:t>do</a:t>
            </a:r>
            <a:endParaRPr lang="en-US" altLang="en-US" dirty="0"/>
          </a:p>
          <a:p>
            <a:r>
              <a:rPr lang="en-US" altLang="en-US" dirty="0" smtClean="0"/>
              <a:t>We’ll use DPI (direct polarity indicators)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Mixed Logic Example</a:t>
            </a:r>
          </a:p>
        </p:txBody>
      </p:sp>
      <p:pic>
        <p:nvPicPr>
          <p:cNvPr id="22531" name="Picture 3" descr="g_ml_ex2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729038"/>
            <a:ext cx="472440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219200" y="1751013"/>
            <a:ext cx="7646988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dirty="0"/>
              <a:t>What function is being implemented if output is:</a:t>
            </a:r>
          </a:p>
          <a:p>
            <a:pPr lvl="1" eaLnBrk="1" hangingPunct="1"/>
            <a:r>
              <a:rPr lang="en-US" altLang="en-US" sz="2800" dirty="0"/>
              <a:t>1) Active high</a:t>
            </a:r>
          </a:p>
          <a:p>
            <a:pPr lvl="1" eaLnBrk="1" hangingPunct="1"/>
            <a:r>
              <a:rPr lang="en-US" altLang="en-US" sz="2800" dirty="0"/>
              <a:t>2) Active 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Logic Example</a:t>
            </a:r>
            <a:endParaRPr lang="en-US" dirty="0"/>
          </a:p>
        </p:txBody>
      </p:sp>
      <p:pic>
        <p:nvPicPr>
          <p:cNvPr id="3" name="Picture 2" descr="g_ml_ex3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10000"/>
            <a:ext cx="54102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1143000" y="1676400"/>
            <a:ext cx="7772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800" dirty="0"/>
              <a:t>What function is being implemented if output is:</a:t>
            </a:r>
          </a:p>
          <a:p>
            <a:pPr lvl="1" eaLnBrk="1" hangingPunct="1"/>
            <a:r>
              <a:rPr lang="en-US" altLang="en-US" sz="2800" dirty="0"/>
              <a:t>1) Active high</a:t>
            </a:r>
          </a:p>
          <a:p>
            <a:pPr lvl="1" eaLnBrk="1" hangingPunct="1"/>
            <a:r>
              <a:rPr lang="en-US" altLang="en-US" sz="2800" dirty="0"/>
              <a:t>2) Active low</a:t>
            </a:r>
          </a:p>
        </p:txBody>
      </p:sp>
    </p:spTree>
    <p:extLst>
      <p:ext uri="{BB962C8B-B14F-4D97-AF65-F5344CB8AC3E}">
        <p14:creationId xmlns:p14="http://schemas.microsoft.com/office/powerpoint/2010/main" val="219879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Logic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2133600"/>
            <a:ext cx="76200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Design a circuit that implements the following function:  </a:t>
            </a:r>
          </a:p>
          <a:p>
            <a:r>
              <a:rPr lang="en-US" sz="2400" dirty="0"/>
              <a:t> 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and B inputs </a:t>
            </a:r>
            <a:r>
              <a:rPr lang="en-US" sz="2400" dirty="0" smtClean="0"/>
              <a:t>are asserted high 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C and D &amp; outputs are negative logic 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Implement using </a:t>
            </a:r>
            <a:r>
              <a:rPr lang="en-US" sz="2400" dirty="0"/>
              <a:t>any type of </a:t>
            </a:r>
            <a:r>
              <a:rPr lang="en-US" sz="2400" dirty="0" smtClean="0"/>
              <a:t>gates</a:t>
            </a:r>
            <a:endParaRPr lang="en-US" sz="2400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36800" y="2792687"/>
                <a:ext cx="4724400" cy="585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F(A,B,C,D) =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200" b="0" i="0" dirty="0" smtClean="0">
                            <a:latin typeface="Cambria Math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sz="3200" dirty="0" smtClean="0"/>
                  <a:t>D + 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200" b="0" i="0" dirty="0" smtClean="0">
                            <a:latin typeface="Cambria Math"/>
                          </a:rPr>
                          <m:t>D</m:t>
                        </m:r>
                      </m:e>
                    </m:ac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800" y="2792687"/>
                <a:ext cx="4724400" cy="585930"/>
              </a:xfrm>
              <a:prstGeom prst="rect">
                <a:avLst/>
              </a:prstGeom>
              <a:blipFill rotWithShape="1">
                <a:blip r:embed="rId2"/>
                <a:stretch>
                  <a:fillRect l="-3226" t="-135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00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Summary</a:t>
            </a:r>
            <a:endParaRPr lang="en-US" alt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77200" cy="4530725"/>
          </a:xfrm>
        </p:spPr>
        <p:txBody>
          <a:bodyPr/>
          <a:lstStyle/>
          <a:p>
            <a:r>
              <a:rPr lang="en-US" altLang="en-US" dirty="0" smtClean="0"/>
              <a:t>Mixed logic circuit</a:t>
            </a:r>
          </a:p>
          <a:p>
            <a:pPr lvl="1"/>
            <a:r>
              <a:rPr lang="en-US" altLang="en-US" dirty="0" smtClean="0"/>
              <a:t>Contains both negative and positive logic signals</a:t>
            </a:r>
          </a:p>
          <a:p>
            <a:pPr lvl="1"/>
            <a:r>
              <a:rPr lang="en-US" altLang="en-US" u="sng" dirty="0" smtClean="0"/>
              <a:t>Negative logic:</a:t>
            </a:r>
            <a:r>
              <a:rPr lang="en-US" altLang="en-US" dirty="0" smtClean="0"/>
              <a:t> asserted low (0 </a:t>
            </a:r>
            <a:r>
              <a:rPr lang="en-US" altLang="en-US" dirty="0" smtClean="0"/>
              <a:t>= action state)</a:t>
            </a:r>
            <a:endParaRPr lang="en-US" altLang="en-US" dirty="0" smtClean="0"/>
          </a:p>
          <a:p>
            <a:pPr lvl="1"/>
            <a:r>
              <a:rPr lang="en-US" altLang="en-US" u="sng" dirty="0" smtClean="0"/>
              <a:t>Positive logic :</a:t>
            </a:r>
            <a:r>
              <a:rPr lang="en-US" altLang="en-US" dirty="0" smtClean="0"/>
              <a:t> asserted high (1 = action state)</a:t>
            </a:r>
          </a:p>
          <a:p>
            <a:pPr lvl="2"/>
            <a:r>
              <a:rPr lang="en-US" altLang="en-US" dirty="0" smtClean="0"/>
              <a:t>Indicated with PLC or DPI</a:t>
            </a:r>
          </a:p>
          <a:p>
            <a:pPr lvl="2"/>
            <a:endParaRPr lang="en-US" altLang="en-US" dirty="0" smtClean="0"/>
          </a:p>
          <a:p>
            <a:r>
              <a:rPr lang="en-US" altLang="en-US" dirty="0" smtClean="0"/>
              <a:t>Keys to analysis: </a:t>
            </a:r>
          </a:p>
          <a:p>
            <a:pPr lvl="1"/>
            <a:r>
              <a:rPr lang="en-US" altLang="en-US" dirty="0" smtClean="0"/>
              <a:t>Use equivalent signals &amp; equivalent gates</a:t>
            </a:r>
          </a:p>
          <a:p>
            <a:pPr lvl="1"/>
            <a:r>
              <a:rPr lang="en-US" altLang="en-US" dirty="0" smtClean="0"/>
              <a:t>Match logic levels</a:t>
            </a:r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149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Experiment 7: Adder/Subtractor</a:t>
            </a:r>
            <a:endParaRPr lang="en-US" altLang="en-US" dirty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5-bit Adder/Subtractor </a:t>
            </a:r>
            <a:r>
              <a:rPr lang="en-US" dirty="0"/>
              <a:t>with </a:t>
            </a:r>
            <a:r>
              <a:rPr lang="en-US" dirty="0" smtClean="0"/>
              <a:t>validity </a:t>
            </a:r>
            <a:r>
              <a:rPr lang="en-US" dirty="0"/>
              <a:t>d</a:t>
            </a:r>
            <a:r>
              <a:rPr lang="en-US" dirty="0" smtClean="0"/>
              <a:t>etection</a:t>
            </a:r>
          </a:p>
          <a:p>
            <a:pPr lvl="1"/>
            <a:r>
              <a:rPr lang="en-US" dirty="0" smtClean="0"/>
              <a:t>Inputs </a:t>
            </a:r>
            <a:r>
              <a:rPr lang="en-US" dirty="0" smtClean="0"/>
              <a:t>are in RC format</a:t>
            </a:r>
          </a:p>
          <a:p>
            <a:pPr lvl="1"/>
            <a:r>
              <a:rPr lang="en-US" altLang="en-US" dirty="0" smtClean="0"/>
              <a:t>Don’t use high-leve</a:t>
            </a:r>
            <a:r>
              <a:rPr lang="en-US" altLang="en-US" dirty="0" smtClean="0"/>
              <a:t>l Verilog models</a:t>
            </a:r>
            <a:endParaRPr lang="en-US" altLang="en-US" dirty="0"/>
          </a:p>
          <a:p>
            <a:r>
              <a:rPr lang="en-US" altLang="en-US" dirty="0"/>
              <a:t>Provided modules</a:t>
            </a:r>
          </a:p>
          <a:p>
            <a:pPr lvl="1"/>
            <a:r>
              <a:rPr lang="en-US" altLang="en-US" dirty="0"/>
              <a:t>n</a:t>
            </a:r>
            <a:r>
              <a:rPr lang="en-US" altLang="en-US" dirty="0" smtClean="0"/>
              <a:t>-bit RCA &amp; n-bit 2’s comp</a:t>
            </a:r>
            <a:endParaRPr lang="en-US" altLang="en-US" dirty="0"/>
          </a:p>
          <a:p>
            <a:pPr lvl="1"/>
            <a:r>
              <a:rPr lang="en-US" altLang="en-US" dirty="0" err="1" smtClean="0"/>
              <a:t>univ_</a:t>
            </a:r>
            <a:r>
              <a:rPr lang="en-US" altLang="en-US" dirty="0" err="1" smtClean="0"/>
              <a:t>sseg.vhd</a:t>
            </a:r>
            <a:endParaRPr lang="en-US" altLang="en-US" dirty="0" smtClean="0"/>
          </a:p>
          <a:p>
            <a:r>
              <a:rPr lang="en-US" altLang="en-US" dirty="0" smtClean="0"/>
              <a:t>Simulate</a:t>
            </a:r>
          </a:p>
          <a:p>
            <a:pPr lvl="1"/>
            <a:r>
              <a:rPr lang="en-US" altLang="en-US" dirty="0" smtClean="0"/>
              <a:t>Submit annotated timing </a:t>
            </a:r>
            <a:r>
              <a:rPr lang="en-US" altLang="en-US" dirty="0" smtClean="0"/>
              <a:t>diagram</a:t>
            </a:r>
          </a:p>
          <a:p>
            <a:pPr lvl="1"/>
            <a:r>
              <a:rPr lang="en-US" altLang="en-US" dirty="0" smtClean="0"/>
              <a:t>Pick some meaningful test vectors</a:t>
            </a:r>
          </a:p>
          <a:p>
            <a:pPr lvl="2"/>
            <a:r>
              <a:rPr lang="en-US" altLang="en-US" dirty="0" smtClean="0"/>
              <a:t>Don’t try to subtract  -16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799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Experiment 7: </a:t>
            </a:r>
            <a:r>
              <a:rPr lang="en-US" altLang="en-US" dirty="0" smtClean="0"/>
              <a:t>Info</a:t>
            </a:r>
            <a:endParaRPr lang="en-US" altLang="en-US" dirty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Start with block diagram</a:t>
            </a:r>
          </a:p>
          <a:p>
            <a:r>
              <a:rPr lang="en-US" dirty="0" smtClean="0"/>
              <a:t>Use foundation modules</a:t>
            </a:r>
            <a:endParaRPr lang="en-US" dirty="0" smtClean="0"/>
          </a:p>
          <a:p>
            <a:pPr lvl="1"/>
            <a:r>
              <a:rPr lang="en-US" dirty="0" err="1"/>
              <a:t>u</a:t>
            </a:r>
            <a:r>
              <a:rPr lang="en-US" dirty="0" err="1" smtClean="0"/>
              <a:t>niv_sseg</a:t>
            </a:r>
            <a:r>
              <a:rPr lang="en-US" dirty="0" err="1" smtClean="0"/>
              <a:t>.v</a:t>
            </a:r>
            <a:r>
              <a:rPr lang="en-US" dirty="0" smtClean="0"/>
              <a:t> only understands unsigned binary</a:t>
            </a:r>
          </a:p>
          <a:p>
            <a:pPr lvl="2"/>
            <a:r>
              <a:rPr lang="en-US" dirty="0" smtClean="0"/>
              <a:t>Use sign control input to output negative numbers</a:t>
            </a:r>
          </a:p>
          <a:p>
            <a:pPr lvl="2"/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Draw top-level BBD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Do validity box example </a:t>
            </a:r>
          </a:p>
        </p:txBody>
      </p:sp>
    </p:spTree>
    <p:extLst>
      <p:ext uri="{BB962C8B-B14F-4D97-AF65-F5344CB8AC3E}">
        <p14:creationId xmlns:p14="http://schemas.microsoft.com/office/powerpoint/2010/main" val="364851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Mixed Logic</a:t>
            </a:r>
            <a:endParaRPr lang="en-US" altLang="en-US" dirty="0" smtClean="0"/>
          </a:p>
        </p:txBody>
      </p:sp>
      <p:pic>
        <p:nvPicPr>
          <p:cNvPr id="11267" name="Picture 3" descr="g_generic_ck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07" y="1752600"/>
            <a:ext cx="385389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 descr="g_generic_ckt_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752600"/>
            <a:ext cx="3733800" cy="140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14400" y="3927475"/>
            <a:ext cx="7772400" cy="23971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kern="0" dirty="0" smtClean="0"/>
              <a:t>Problem: Implementing the “correct” functions in a mixed logic environment</a:t>
            </a:r>
          </a:p>
          <a:p>
            <a:pPr marL="0" indent="0">
              <a:buNone/>
            </a:pPr>
            <a:endParaRPr lang="en-US" altLang="en-US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Mixed Logic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828800"/>
            <a:ext cx="7772400" cy="4114800"/>
          </a:xfrm>
        </p:spPr>
        <p:txBody>
          <a:bodyPr/>
          <a:lstStyle/>
          <a:p>
            <a:r>
              <a:rPr lang="en-US" altLang="en-US" sz="2400" smtClean="0"/>
              <a:t>Based on which “state” causes an action</a:t>
            </a:r>
          </a:p>
          <a:p>
            <a:pPr lvl="1"/>
            <a:r>
              <a:rPr lang="en-US" altLang="en-US" sz="2200" smtClean="0"/>
              <a:t>‘1’ action state: positive logic</a:t>
            </a:r>
          </a:p>
          <a:p>
            <a:pPr lvl="1"/>
            <a:r>
              <a:rPr lang="en-US" altLang="en-US" sz="2200" smtClean="0"/>
              <a:t>‘0’ action state: negative logic</a:t>
            </a:r>
          </a:p>
          <a:p>
            <a:r>
              <a:rPr lang="en-US" altLang="en-US" sz="2400" smtClean="0"/>
              <a:t>You’ve already worked with mixed logic</a:t>
            </a:r>
          </a:p>
        </p:txBody>
      </p:sp>
      <p:pic>
        <p:nvPicPr>
          <p:cNvPr id="12292" name="Picture 4" descr="g_generic_g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295775"/>
            <a:ext cx="31242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 descr="g_generic_gate_d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314825"/>
            <a:ext cx="35814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Mixed Logic Approach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3021013"/>
          </a:xfrm>
        </p:spPr>
        <p:txBody>
          <a:bodyPr/>
          <a:lstStyle/>
          <a:p>
            <a:r>
              <a:rPr lang="en-US" altLang="en-US" dirty="0" smtClean="0"/>
              <a:t>Try not to use mixed logic…</a:t>
            </a:r>
          </a:p>
          <a:p>
            <a:pPr lvl="1"/>
            <a:r>
              <a:rPr lang="en-US" altLang="en-US" dirty="0" smtClean="0"/>
              <a:t>if </a:t>
            </a:r>
            <a:r>
              <a:rPr lang="en-US" altLang="en-US" dirty="0" smtClean="0"/>
              <a:t>you have to, </a:t>
            </a:r>
            <a:r>
              <a:rPr lang="en-US" altLang="en-US" dirty="0" smtClean="0"/>
              <a:t>keep </a:t>
            </a:r>
            <a:r>
              <a:rPr lang="en-US" altLang="en-US" dirty="0" smtClean="0"/>
              <a:t>track of the logic levels</a:t>
            </a:r>
          </a:p>
          <a:p>
            <a:r>
              <a:rPr lang="en-US" altLang="en-US" dirty="0" smtClean="0"/>
              <a:t>Use special indicators</a:t>
            </a:r>
          </a:p>
          <a:p>
            <a:pPr lvl="1"/>
            <a:r>
              <a:rPr lang="en-US" altLang="en-US" dirty="0" smtClean="0"/>
              <a:t>Positive Logic Convention (PLC)</a:t>
            </a:r>
          </a:p>
          <a:p>
            <a:pPr lvl="1"/>
            <a:r>
              <a:rPr lang="en-US" altLang="en-US" dirty="0" smtClean="0"/>
              <a:t>Direct Polarity Indicators (DPI)</a:t>
            </a:r>
          </a:p>
        </p:txBody>
      </p:sp>
      <p:pic>
        <p:nvPicPr>
          <p:cNvPr id="14340" name="Picture 4" descr="inv_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181600"/>
            <a:ext cx="29718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 descr="inv_not_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181600"/>
            <a:ext cx="30480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28600"/>
            <a:ext cx="7772400" cy="1143000"/>
          </a:xfrm>
        </p:spPr>
        <p:txBody>
          <a:bodyPr/>
          <a:lstStyle/>
          <a:p>
            <a:r>
              <a:rPr lang="en-US" altLang="en-US" smtClean="0"/>
              <a:t>Important Vernacular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676400"/>
            <a:ext cx="77724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 smtClean="0"/>
              <a:t>“Asserted” 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Not necessarily ‘1’ or ‘0</a:t>
            </a:r>
            <a:r>
              <a:rPr lang="en-US" altLang="en-US" sz="2400" dirty="0" smtClean="0"/>
              <a:t>’</a:t>
            </a:r>
          </a:p>
          <a:p>
            <a:pPr lvl="1">
              <a:lnSpc>
                <a:spcPct val="80000"/>
              </a:lnSpc>
            </a:pPr>
            <a:endParaRPr lang="en-US" altLang="en-US" sz="2400" dirty="0" smtClean="0"/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Positive Logic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assertation level = high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asserted high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Active </a:t>
            </a:r>
            <a:r>
              <a:rPr lang="en-US" altLang="en-US" sz="2400" dirty="0" smtClean="0"/>
              <a:t>high</a:t>
            </a:r>
          </a:p>
          <a:p>
            <a:pPr lvl="1">
              <a:lnSpc>
                <a:spcPct val="80000"/>
              </a:lnSpc>
            </a:pPr>
            <a:endParaRPr lang="en-US" altLang="en-US" sz="2400" dirty="0" smtClean="0"/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Negative logic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assertation level = low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asserted low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Active </a:t>
            </a:r>
            <a:r>
              <a:rPr lang="en-US" altLang="en-US" sz="2400" dirty="0" smtClean="0"/>
              <a:t>low</a:t>
            </a: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Design &amp; Analysis </a:t>
            </a:r>
            <a:r>
              <a:rPr lang="en-US" altLang="en-US" dirty="0" smtClean="0"/>
              <a:t>Approach </a:t>
            </a:r>
            <a:endParaRPr lang="en-US" altLang="en-US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Equivalent signals</a:t>
            </a:r>
          </a:p>
          <a:p>
            <a:pPr>
              <a:buFont typeface="Wingdings" pitchFamily="2" charset="2"/>
              <a:buNone/>
            </a:pPr>
            <a:endParaRPr lang="en-US" altLang="en-US" smtClean="0"/>
          </a:p>
          <a:p>
            <a:pPr>
              <a:buFont typeface="Wingdings" pitchFamily="2" charset="2"/>
              <a:buNone/>
            </a:pPr>
            <a:endParaRPr lang="en-US" altLang="en-US" smtClean="0"/>
          </a:p>
          <a:p>
            <a:r>
              <a:rPr lang="en-US" altLang="en-US" smtClean="0"/>
              <a:t>Equivalent gates</a:t>
            </a:r>
          </a:p>
        </p:txBody>
      </p:sp>
      <p:pic>
        <p:nvPicPr>
          <p:cNvPr id="16388" name="Picture 4" descr="equiv_si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55850"/>
            <a:ext cx="63246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 descr="and_gate_and_fo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67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 descr="and_gate_or_for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267200"/>
            <a:ext cx="243840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Equivalent Gates</a:t>
            </a:r>
          </a:p>
        </p:txBody>
      </p:sp>
      <p:pic>
        <p:nvPicPr>
          <p:cNvPr id="17414" name="Picture 6" descr="gate_for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76400"/>
            <a:ext cx="582930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Function Forms Revisited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981200"/>
            <a:ext cx="77724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Many different forms of functions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different forms use different gates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 few standard </a:t>
            </a:r>
            <a:r>
              <a:rPr lang="en-US" altLang="en-US" dirty="0" smtClean="0"/>
              <a:t>ones</a:t>
            </a:r>
          </a:p>
          <a:p>
            <a:pPr lvl="1"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Can </a:t>
            </a:r>
            <a:r>
              <a:rPr lang="en-US" altLang="en-US" dirty="0" smtClean="0"/>
              <a:t>be written in many ways…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If your gate </a:t>
            </a:r>
            <a:r>
              <a:rPr lang="en-US" altLang="en-US" dirty="0" smtClean="0"/>
              <a:t>performs </a:t>
            </a:r>
            <a:r>
              <a:rPr lang="en-US" altLang="en-US" dirty="0" smtClean="0"/>
              <a:t>an AND </a:t>
            </a:r>
            <a:r>
              <a:rPr lang="en-US" altLang="en-US" dirty="0" smtClean="0"/>
              <a:t>function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Use an AND form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If your gate </a:t>
            </a:r>
            <a:r>
              <a:rPr lang="en-US" altLang="en-US" dirty="0" smtClean="0"/>
              <a:t>performs </a:t>
            </a:r>
            <a:r>
              <a:rPr lang="en-US" altLang="en-US" dirty="0" smtClean="0"/>
              <a:t>an OR function, </a:t>
            </a:r>
            <a:endParaRPr lang="en-US" altLang="en-US" dirty="0" smtClean="0"/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Use an </a:t>
            </a:r>
            <a:r>
              <a:rPr lang="en-US" altLang="en-US" dirty="0" smtClean="0"/>
              <a:t>OR </a:t>
            </a:r>
            <a:r>
              <a:rPr lang="en-US" altLang="en-US" dirty="0" smtClean="0"/>
              <a:t>form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smtClean="0"/>
              <a:t>Good and Bad </a:t>
            </a:r>
            <a:r>
              <a:rPr lang="en-US" altLang="en-US" sz="4000" dirty="0" smtClean="0"/>
              <a:t>SOP Implementations</a:t>
            </a:r>
            <a:endParaRPr lang="en-US" altLang="en-US" sz="4000" dirty="0" smtClean="0"/>
          </a:p>
        </p:txBody>
      </p:sp>
      <p:pic>
        <p:nvPicPr>
          <p:cNvPr id="19459" name="Picture 3" descr="g_nand_nand_form_b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740150"/>
            <a:ext cx="3505200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 descr="g_nand_nand_fo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733800"/>
            <a:ext cx="3657600" cy="2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200400" y="6019800"/>
            <a:ext cx="681038" cy="46196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itchFamily="18" charset="0"/>
              </a:rPr>
              <a:t>Sad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7756525" y="5943600"/>
            <a:ext cx="1074738" cy="46196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itchFamily="18" charset="0"/>
              </a:rPr>
              <a:t>Happy</a:t>
            </a:r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600"/>
            <a:ext cx="48768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2511</TotalTime>
  <Words>419</Words>
  <Application>Microsoft Office PowerPoint</Application>
  <PresentationFormat>On-screen Show (4:3)</PresentationFormat>
  <Paragraphs>101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Layers</vt:lpstr>
      <vt:lpstr>CPE 133</vt:lpstr>
      <vt:lpstr>Mixed Logic</vt:lpstr>
      <vt:lpstr>Mixed Logic</vt:lpstr>
      <vt:lpstr>Mixed Logic Approach</vt:lpstr>
      <vt:lpstr>Important Vernacular</vt:lpstr>
      <vt:lpstr>Design &amp; Analysis Approach </vt:lpstr>
      <vt:lpstr>Equivalent Gates</vt:lpstr>
      <vt:lpstr>Function Forms Revisited</vt:lpstr>
      <vt:lpstr>Good and Bad SOP Implementations</vt:lpstr>
      <vt:lpstr>Good and Bad POS Implementations</vt:lpstr>
      <vt:lpstr>The Approach To Mixed Logic</vt:lpstr>
      <vt:lpstr>Mixed Logic Example</vt:lpstr>
      <vt:lpstr>Mixed Logic Example</vt:lpstr>
      <vt:lpstr>Mixed Logic Example</vt:lpstr>
      <vt:lpstr>Summary</vt:lpstr>
      <vt:lpstr>Experiment 7: Adder/Subtractor</vt:lpstr>
      <vt:lpstr>Experiment 7: Info</vt:lpstr>
    </vt:vector>
  </TitlesOfParts>
  <Company>ratner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133</dc:title>
  <dc:creator>ratner</dc:creator>
  <cp:lastModifiedBy>Bryan</cp:lastModifiedBy>
  <cp:revision>85</cp:revision>
  <dcterms:created xsi:type="dcterms:W3CDTF">2007-04-11T00:37:52Z</dcterms:created>
  <dcterms:modified xsi:type="dcterms:W3CDTF">2018-10-22T07:15:01Z</dcterms:modified>
</cp:coreProperties>
</file>