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handoutMasterIdLst>
    <p:handoutMasterId r:id="rId24"/>
  </p:handoutMasterIdLst>
  <p:sldIdLst>
    <p:sldId id="256" r:id="rId2"/>
    <p:sldId id="304" r:id="rId3"/>
    <p:sldId id="305" r:id="rId4"/>
    <p:sldId id="280" r:id="rId5"/>
    <p:sldId id="269" r:id="rId6"/>
    <p:sldId id="310" r:id="rId7"/>
    <p:sldId id="301" r:id="rId8"/>
    <p:sldId id="267" r:id="rId9"/>
    <p:sldId id="270" r:id="rId10"/>
    <p:sldId id="271" r:id="rId11"/>
    <p:sldId id="272" r:id="rId12"/>
    <p:sldId id="273" r:id="rId13"/>
    <p:sldId id="274" r:id="rId14"/>
    <p:sldId id="278" r:id="rId15"/>
    <p:sldId id="307" r:id="rId16"/>
    <p:sldId id="309" r:id="rId17"/>
    <p:sldId id="288" r:id="rId18"/>
    <p:sldId id="289" r:id="rId19"/>
    <p:sldId id="290" r:id="rId20"/>
    <p:sldId id="306" r:id="rId21"/>
    <p:sldId id="291" r:id="rId22"/>
    <p:sldId id="303" r:id="rId23"/>
  </p:sldIdLst>
  <p:sldSz cx="9144000" cy="6858000" type="screen4x3"/>
  <p:notesSz cx="7053263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3" autoAdjust="0"/>
    <p:restoredTop sz="94660"/>
  </p:normalViewPr>
  <p:slideViewPr>
    <p:cSldViewPr>
      <p:cViewPr varScale="1">
        <p:scale>
          <a:sx n="105" d="100"/>
          <a:sy n="105" d="100"/>
        </p:scale>
        <p:origin x="-54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5938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5738" y="0"/>
            <a:ext cx="3055937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9D515758-CE37-4EA0-836A-934C0A34FAD8}" type="datetimeFigureOut">
              <a:rPr lang="en-US" altLang="en-US"/>
              <a:pPr/>
              <a:t>10/24/2018</a:t>
            </a:fld>
            <a:endParaRPr lang="en-US" alt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2375"/>
            <a:ext cx="3055938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 alt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5738" y="8842375"/>
            <a:ext cx="3055937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51858EC4-78EE-46A8-AA45-8B5C2783E0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36660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7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513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73B22DD-7AF4-414E-8E37-11CB4FFB59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27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477A71-A404-45D6-9387-7CBBB667A9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49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5C437A-34DE-4971-94C5-C7382C4AC1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6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67BF36-F34F-499D-9DC7-B84443D3DD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17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32D6F1-9633-47E5-989E-05527B0EFB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94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A02E34-7A16-403A-92CB-4B63689D0B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137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E41765-F881-42F4-802D-48698DB659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28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EEAAFB-6A0A-4056-8B1A-E4DB3C81AA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53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DB621D-185D-4D8B-9030-588E32D1AF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5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8A288C-20E6-452C-8D2D-9E4A74D8C7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5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B2A209-3EB7-45BD-BDD0-36FB4A14DF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502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4099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1034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4101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4102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/>
            </a:lvl1pPr>
          </a:lstStyle>
          <a:p>
            <a:pPr>
              <a:defRPr/>
            </a:pPr>
            <a:fld id="{B3EEB64A-3A73-4FB0-8313-023942F147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8" name="Line 12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2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t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tif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7" Type="http://schemas.openxmlformats.org/officeDocument/2006/relationships/image" Target="../media/image7.tif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tif"/><Relationship Id="rId5" Type="http://schemas.openxmlformats.org/officeDocument/2006/relationships/image" Target="../media/image5.tif"/><Relationship Id="rId4" Type="http://schemas.openxmlformats.org/officeDocument/2006/relationships/image" Target="../media/image4.t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CPE 133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dirty="0" smtClean="0"/>
              <a:t>NOR &amp; NAND Latches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 smtClean="0"/>
              <a:t>D Flip-Flops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 smtClean="0"/>
              <a:t>Registers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Timing Diagram</a:t>
            </a:r>
          </a:p>
        </p:txBody>
      </p:sp>
      <p:pic>
        <p:nvPicPr>
          <p:cNvPr id="10244" name="Picture 5" descr="tt_norcell_compress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953000"/>
            <a:ext cx="2362200" cy="169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Text Box 6"/>
          <p:cNvSpPr txBox="1">
            <a:spLocks noChangeArrowheads="1"/>
          </p:cNvSpPr>
          <p:nvPr/>
        </p:nvSpPr>
        <p:spPr bwMode="auto">
          <a:xfrm>
            <a:off x="1219200" y="5029200"/>
            <a:ext cx="2819400" cy="650875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/>
              <a:t>Significance: circuit can remember one bit</a:t>
            </a:r>
          </a:p>
        </p:txBody>
      </p:sp>
      <p:sp>
        <p:nvSpPr>
          <p:cNvPr id="10247" name="Text Box 6"/>
          <p:cNvSpPr txBox="1">
            <a:spLocks noChangeArrowheads="1"/>
          </p:cNvSpPr>
          <p:nvPr/>
        </p:nvSpPr>
        <p:spPr bwMode="auto">
          <a:xfrm>
            <a:off x="1219200" y="5978525"/>
            <a:ext cx="2819400" cy="650875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“State”: the value of the bit being remembered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76400"/>
            <a:ext cx="7401628" cy="3124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smtClean="0"/>
              <a:t>NOR Latch Models: One Bit Memory</a:t>
            </a:r>
          </a:p>
        </p:txBody>
      </p:sp>
      <p:pic>
        <p:nvPicPr>
          <p:cNvPr id="11267" name="Picture 4" descr="g_cc_nor_cell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9200" y="3200400"/>
            <a:ext cx="2514600" cy="1766888"/>
          </a:xfrm>
          <a:noFill/>
        </p:spPr>
      </p:pic>
      <p:pic>
        <p:nvPicPr>
          <p:cNvPr id="11268" name="Picture 5" descr="g_linear_norce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52600"/>
            <a:ext cx="3962400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6" descr="bb_cc_nor_cel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257800"/>
            <a:ext cx="274320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Text Box 7"/>
          <p:cNvSpPr txBox="1">
            <a:spLocks noChangeArrowheads="1"/>
          </p:cNvSpPr>
          <p:nvPr/>
        </p:nvSpPr>
        <p:spPr bwMode="auto">
          <a:xfrm>
            <a:off x="4800600" y="3276600"/>
            <a:ext cx="3213059" cy="1477328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/>
              <a:t>AKA: </a:t>
            </a:r>
          </a:p>
          <a:p>
            <a:pPr marL="458788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Cross Coupled Cell</a:t>
            </a:r>
          </a:p>
          <a:p>
            <a:pPr marL="458788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Cross Coupled NOR Cell</a:t>
            </a:r>
          </a:p>
          <a:p>
            <a:pPr marL="458788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NOR Latch</a:t>
            </a:r>
          </a:p>
          <a:p>
            <a:pPr marL="458788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Latch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State Diagrams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620000" cy="4530725"/>
          </a:xfrm>
        </p:spPr>
        <p:txBody>
          <a:bodyPr/>
          <a:lstStyle/>
          <a:p>
            <a:pPr eaLnBrk="1" hangingPunct="1"/>
            <a:r>
              <a:rPr lang="en-US" altLang="en-US" dirty="0"/>
              <a:t>C</a:t>
            </a:r>
            <a:r>
              <a:rPr lang="en-US" altLang="en-US" dirty="0" smtClean="0"/>
              <a:t>ommon way of modeling sequential circuits</a:t>
            </a:r>
          </a:p>
          <a:p>
            <a:pPr lvl="1" eaLnBrk="1" hangingPunct="1"/>
            <a:r>
              <a:rPr lang="en-US" altLang="en-US" dirty="0" smtClean="0"/>
              <a:t>Shows “important” states of circuit</a:t>
            </a:r>
          </a:p>
          <a:p>
            <a:pPr lvl="1" eaLnBrk="1" hangingPunct="1"/>
            <a:r>
              <a:rPr lang="en-US" altLang="en-US" dirty="0" smtClean="0"/>
              <a:t>What we’ll be doing for remainder of course </a:t>
            </a:r>
          </a:p>
          <a:p>
            <a:pPr eaLnBrk="1" hangingPunct="1"/>
            <a:r>
              <a:rPr lang="en-US" altLang="en-US" dirty="0" smtClean="0"/>
              <a:t>Draw state diagram for NOR latch </a:t>
            </a:r>
          </a:p>
        </p:txBody>
      </p:sp>
      <p:pic>
        <p:nvPicPr>
          <p:cNvPr id="12292" name="Picture 4" descr="tt_norce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650" y="3733800"/>
            <a:ext cx="295275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State Diagrams</a:t>
            </a:r>
          </a:p>
        </p:txBody>
      </p:sp>
      <p:pic>
        <p:nvPicPr>
          <p:cNvPr id="13315" name="Picture 4" descr="sd_nor_ce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81200"/>
            <a:ext cx="3408363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5" descr="sd_nor_cell_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057400"/>
            <a:ext cx="29845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4" descr="tt_norcel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04800"/>
            <a:ext cx="20447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NAND &amp; NOR Latches</a:t>
            </a:r>
          </a:p>
        </p:txBody>
      </p:sp>
      <p:pic>
        <p:nvPicPr>
          <p:cNvPr id="17411" name="Picture 4" descr="g_cc_nor_ce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362200"/>
            <a:ext cx="198120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5" descr="g_cc_nand_ce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286000"/>
            <a:ext cx="1981200" cy="136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Text Box 6"/>
          <p:cNvSpPr txBox="1">
            <a:spLocks noChangeArrowheads="1"/>
          </p:cNvSpPr>
          <p:nvPr/>
        </p:nvSpPr>
        <p:spPr bwMode="auto">
          <a:xfrm>
            <a:off x="762000" y="2590800"/>
            <a:ext cx="1438275" cy="376238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Circuit Form</a:t>
            </a:r>
          </a:p>
        </p:txBody>
      </p:sp>
      <p:sp>
        <p:nvSpPr>
          <p:cNvPr id="17414" name="Text Box 7"/>
          <p:cNvSpPr txBox="1">
            <a:spLocks noChangeArrowheads="1"/>
          </p:cNvSpPr>
          <p:nvPr/>
        </p:nvSpPr>
        <p:spPr bwMode="auto">
          <a:xfrm>
            <a:off x="4022725" y="1757363"/>
            <a:ext cx="1463675" cy="376237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NAND Latch</a:t>
            </a:r>
          </a:p>
        </p:txBody>
      </p:sp>
      <p:sp>
        <p:nvSpPr>
          <p:cNvPr id="17415" name="Text Box 8"/>
          <p:cNvSpPr txBox="1">
            <a:spLocks noChangeArrowheads="1"/>
          </p:cNvSpPr>
          <p:nvPr/>
        </p:nvSpPr>
        <p:spPr bwMode="auto">
          <a:xfrm>
            <a:off x="6905625" y="1833563"/>
            <a:ext cx="1323975" cy="376237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NOR Latch</a:t>
            </a:r>
          </a:p>
        </p:txBody>
      </p:sp>
      <p:sp>
        <p:nvSpPr>
          <p:cNvPr id="17418" name="Text Box 11"/>
          <p:cNvSpPr txBox="1">
            <a:spLocks noChangeArrowheads="1"/>
          </p:cNvSpPr>
          <p:nvPr/>
        </p:nvSpPr>
        <p:spPr bwMode="auto">
          <a:xfrm>
            <a:off x="838200" y="4343400"/>
            <a:ext cx="1679575" cy="376238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Block Diagram</a:t>
            </a:r>
          </a:p>
        </p:txBody>
      </p:sp>
      <p:sp>
        <p:nvSpPr>
          <p:cNvPr id="17419" name="Text Box 12"/>
          <p:cNvSpPr txBox="1">
            <a:spLocks noChangeArrowheads="1"/>
          </p:cNvSpPr>
          <p:nvPr/>
        </p:nvSpPr>
        <p:spPr bwMode="auto">
          <a:xfrm>
            <a:off x="838200" y="5867400"/>
            <a:ext cx="1933575" cy="376238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Excitation Tables</a:t>
            </a:r>
          </a:p>
        </p:txBody>
      </p:sp>
      <p:pic>
        <p:nvPicPr>
          <p:cNvPr id="17420" name="Picture 13" descr="w7_nand_excit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5197475"/>
            <a:ext cx="1666875" cy="148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1" name="Picture 15" descr="w7_nor_excit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257800"/>
            <a:ext cx="1600200" cy="145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3999661"/>
            <a:ext cx="1524000" cy="95333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4038600"/>
            <a:ext cx="1524000" cy="9533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Verilog </a:t>
            </a:r>
            <a:r>
              <a:rPr lang="en-US" altLang="en-US" dirty="0"/>
              <a:t>MUX Models</a:t>
            </a:r>
          </a:p>
        </p:txBody>
      </p:sp>
      <p:pic>
        <p:nvPicPr>
          <p:cNvPr id="90116" name="Picture 4" descr="bb_4t1_mu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14325"/>
            <a:ext cx="25908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17" name="Text Box 5"/>
          <p:cNvSpPr txBox="1">
            <a:spLocks noChangeArrowheads="1"/>
          </p:cNvSpPr>
          <p:nvPr/>
        </p:nvSpPr>
        <p:spPr bwMode="auto">
          <a:xfrm>
            <a:off x="228600" y="1828800"/>
            <a:ext cx="4339650" cy="3554819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  <a:extLst/>
        </p:spPr>
        <p:txBody>
          <a:bodyPr wrap="none">
            <a:spAutoFit/>
          </a:bodyPr>
          <a:lstStyle/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mux_4t1_a(SEL, D, F); 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[1:0] SEL; 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[3:0] D; 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F;  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always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@(SEL, D)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(SEL == 0)  F = D[0];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(SEL == 1)  F = D[1]; 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(SEL == 2)  F = D[2]; 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(SEL == 3)  F = D[3]; 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F = 0; 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</a:p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altLang="en-US" sz="1500" dirty="0">
              <a:latin typeface="Courier New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648200" y="1828800"/>
            <a:ext cx="4339650" cy="3554819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  <a:extLst/>
        </p:spPr>
        <p:txBody>
          <a:bodyPr wrap="none">
            <a:spAutoFit/>
          </a:bodyPr>
          <a:lstStyle/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mux_4t1_a(SEL, D, F); 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[1:0] SEL; 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[3:0] D; 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F;  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always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@(SEL, D)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(SEL == 0)  F = D[0];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(SEL == 1)  F = D[1]; 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(SEL == 2)  F = D[2]; 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(SEL == 3)  F = D[3]; </a:t>
            </a:r>
          </a:p>
          <a:p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endParaRPr lang="en-US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altLang="en-US" sz="1500" dirty="0">
              <a:latin typeface="Courier New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21793" y="5715000"/>
            <a:ext cx="3321807" cy="461665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What’s the difference?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6641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Verilog </a:t>
            </a:r>
            <a:r>
              <a:rPr lang="en-US" altLang="en-US" dirty="0"/>
              <a:t>MUX Models</a:t>
            </a:r>
          </a:p>
        </p:txBody>
      </p:sp>
      <p:pic>
        <p:nvPicPr>
          <p:cNvPr id="90116" name="Picture 4" descr="bb_4t1_mu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14325"/>
            <a:ext cx="25908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17" name="Text Box 5"/>
          <p:cNvSpPr txBox="1">
            <a:spLocks noChangeArrowheads="1"/>
          </p:cNvSpPr>
          <p:nvPr/>
        </p:nvSpPr>
        <p:spPr bwMode="auto">
          <a:xfrm>
            <a:off x="228600" y="1828800"/>
            <a:ext cx="4339650" cy="3554819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  <a:extLst/>
        </p:spPr>
        <p:txBody>
          <a:bodyPr wrap="none">
            <a:spAutoFit/>
          </a:bodyPr>
          <a:lstStyle/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mux_4t1_a(SEL, D, F); 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[1:0] SEL; 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[3:0] D; 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F;  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always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@(SEL, D)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(SEL == 0)  F = D[0];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(SEL == 1)  F = D[1]; 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(SEL == 2)  F = D[2]; 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(SEL == 3)  F = D[3]; 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F = 0; 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</a:p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altLang="en-US" sz="1500" dirty="0">
              <a:latin typeface="Courier New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648200" y="1828800"/>
            <a:ext cx="4339650" cy="3554819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  <a:extLst/>
        </p:spPr>
        <p:txBody>
          <a:bodyPr wrap="none">
            <a:spAutoFit/>
          </a:bodyPr>
          <a:lstStyle/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mux_4t1_a(SEL, D, F); 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[1:0] SEL; 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[3:0] D; 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F;  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always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@(SEL, D)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(SEL == 0)  F = D[0];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(SEL == 1)  F = D[1]; 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(SEL == 2)  F = D[2]; 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(SEL == 3)  F = D[3]; </a:t>
            </a:r>
          </a:p>
          <a:p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endParaRPr lang="en-US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altLang="en-US" sz="1500" dirty="0">
              <a:latin typeface="Courier New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" y="5562600"/>
            <a:ext cx="8913017" cy="1138773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If you don’t include a catchall, the synthesizer generates a latch!</a:t>
            </a:r>
          </a:p>
          <a:p>
            <a:pPr algn="ctr"/>
            <a:endParaRPr lang="en-US" sz="2400" i="1" dirty="0"/>
          </a:p>
          <a:p>
            <a:pPr algn="ctr"/>
            <a:r>
              <a:rPr lang="en-US" sz="2000" i="1" dirty="0" smtClean="0"/>
              <a:t>Your circuit is “bigger” than it needs to be and probably wont’ work properly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06470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Flip-Flops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Flip-flop: one-bit storage element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Flip-flop flavors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 smtClean="0"/>
              <a:t>D Flip-flop (T Flip-flop, JK Flip-flop)</a:t>
            </a:r>
          </a:p>
          <a:p>
            <a:pPr lvl="1">
              <a:lnSpc>
                <a:spcPct val="90000"/>
              </a:lnSpc>
            </a:pPr>
            <a:endParaRPr lang="en-US" altLang="en-US" sz="2200" dirty="0" smtClean="0"/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Sensitivity: when the output can change</a:t>
            </a:r>
          </a:p>
          <a:p>
            <a:pPr lvl="1">
              <a:lnSpc>
                <a:spcPct val="90000"/>
              </a:lnSpc>
            </a:pPr>
            <a:r>
              <a:rPr lang="en-US" altLang="en-US" sz="2200" u="sng" dirty="0" smtClean="0"/>
              <a:t>Latch: level-sensitive </a:t>
            </a:r>
            <a:r>
              <a:rPr lang="en-US" altLang="en-US" sz="2200" dirty="0" smtClean="0"/>
              <a:t>1-bit storage element</a:t>
            </a:r>
          </a:p>
          <a:p>
            <a:pPr lvl="2">
              <a:lnSpc>
                <a:spcPct val="90000"/>
              </a:lnSpc>
            </a:pPr>
            <a:r>
              <a:rPr lang="en-US" altLang="en-US" sz="2100" dirty="0" smtClean="0"/>
              <a:t>Output changes any time inputs change</a:t>
            </a:r>
          </a:p>
          <a:p>
            <a:pPr lvl="2">
              <a:lnSpc>
                <a:spcPct val="90000"/>
              </a:lnSpc>
            </a:pPr>
            <a:r>
              <a:rPr lang="en-US" altLang="en-US" sz="2100" dirty="0" smtClean="0"/>
              <a:t>Asynchronous circuit</a:t>
            </a:r>
          </a:p>
          <a:p>
            <a:pPr lvl="2">
              <a:lnSpc>
                <a:spcPct val="90000"/>
              </a:lnSpc>
            </a:pPr>
            <a:endParaRPr lang="en-US" altLang="en-US" sz="2100" dirty="0" smtClean="0"/>
          </a:p>
          <a:p>
            <a:pPr lvl="1">
              <a:lnSpc>
                <a:spcPct val="90000"/>
              </a:lnSpc>
            </a:pPr>
            <a:r>
              <a:rPr lang="en-US" altLang="en-US" sz="2200" u="sng" dirty="0" smtClean="0"/>
              <a:t>Flip-flop: edge sensitive </a:t>
            </a:r>
            <a:r>
              <a:rPr lang="en-US" altLang="en-US" sz="2200" dirty="0" smtClean="0"/>
              <a:t>1-bit storage element</a:t>
            </a:r>
          </a:p>
          <a:p>
            <a:pPr lvl="2">
              <a:lnSpc>
                <a:spcPct val="90000"/>
              </a:lnSpc>
            </a:pPr>
            <a:r>
              <a:rPr lang="en-US" altLang="en-US" sz="2100" dirty="0" smtClean="0"/>
              <a:t>Output can only change on “clock edge” </a:t>
            </a:r>
          </a:p>
          <a:p>
            <a:pPr lvl="2">
              <a:lnSpc>
                <a:spcPct val="90000"/>
              </a:lnSpc>
            </a:pPr>
            <a:r>
              <a:rPr lang="en-US" altLang="en-US" sz="2100" dirty="0" smtClean="0"/>
              <a:t>Synchronous circuit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en-US" sz="2200" dirty="0" smtClean="0"/>
          </a:p>
          <a:p>
            <a:pPr lvl="1">
              <a:lnSpc>
                <a:spcPct val="90000"/>
              </a:lnSpc>
            </a:pPr>
            <a:endParaRPr lang="en-US" alt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D Flip-flop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14400" y="1600200"/>
            <a:ext cx="38100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Synchronous circuit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 smtClean="0"/>
              <a:t>Has clock input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 smtClean="0"/>
              <a:t>Output changes are synchronized to active clock edge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“Edge Trigger” 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 smtClean="0"/>
              <a:t>Rising edge (RET)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 smtClean="0"/>
              <a:t>Falling edge (FET)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Internal circuitry: very complicated 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 smtClean="0"/>
              <a:t>We model at higher-level</a:t>
            </a:r>
          </a:p>
        </p:txBody>
      </p:sp>
      <p:sp>
        <p:nvSpPr>
          <p:cNvPr id="39940" name="Rectangle 6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800600" y="1600200"/>
            <a:ext cx="4038600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Features 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 smtClean="0"/>
              <a:t>“data” input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 smtClean="0"/>
              <a:t>clock input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 smtClean="0"/>
              <a:t>complementary outputs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400" dirty="0" smtClean="0"/>
          </a:p>
        </p:txBody>
      </p:sp>
      <p:pic>
        <p:nvPicPr>
          <p:cNvPr id="39941" name="Picture 5" descr="bb_df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886200"/>
            <a:ext cx="2438400" cy="182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/>
              <a:t>D Flip-flop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sz="2400" dirty="0" smtClean="0"/>
              <a:t>D flip-flop: “Data” flip-flop</a:t>
            </a:r>
          </a:p>
          <a:p>
            <a:r>
              <a:rPr lang="en-US" altLang="en-US" sz="2400" dirty="0" smtClean="0"/>
              <a:t>The D input of the flip-flop appears on the Q output when the active clock edge occurs</a:t>
            </a:r>
          </a:p>
          <a:p>
            <a:r>
              <a:rPr lang="en-US" altLang="en-US" sz="2400" i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Generate state diagram </a:t>
            </a:r>
          </a:p>
        </p:txBody>
      </p:sp>
      <p:pic>
        <p:nvPicPr>
          <p:cNvPr id="40964" name="Picture 4" descr="bb_df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581400"/>
            <a:ext cx="1752600" cy="130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5" name="Text Box 6"/>
          <p:cNvSpPr txBox="1">
            <a:spLocks noChangeArrowheads="1"/>
          </p:cNvSpPr>
          <p:nvPr/>
        </p:nvSpPr>
        <p:spPr bwMode="auto">
          <a:xfrm>
            <a:off x="1066800" y="5257800"/>
            <a:ext cx="1752600" cy="376238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Block Diagram</a:t>
            </a:r>
          </a:p>
        </p:txBody>
      </p:sp>
      <p:pic>
        <p:nvPicPr>
          <p:cNvPr id="40966" name="Picture 6" descr="w7_dff_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505200"/>
            <a:ext cx="2141538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7" name="Picture 7" descr="w7_dff_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505200"/>
            <a:ext cx="2362200" cy="181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8" name="Text Box 6"/>
          <p:cNvSpPr txBox="1">
            <a:spLocks noChangeArrowheads="1"/>
          </p:cNvSpPr>
          <p:nvPr/>
        </p:nvSpPr>
        <p:spPr bwMode="auto">
          <a:xfrm>
            <a:off x="3657600" y="5867400"/>
            <a:ext cx="1752600" cy="650875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Characteristic Equation</a:t>
            </a:r>
          </a:p>
        </p:txBody>
      </p:sp>
      <p:sp>
        <p:nvSpPr>
          <p:cNvPr id="40969" name="Text Box 6"/>
          <p:cNvSpPr txBox="1">
            <a:spLocks noChangeArrowheads="1"/>
          </p:cNvSpPr>
          <p:nvPr/>
        </p:nvSpPr>
        <p:spPr bwMode="auto">
          <a:xfrm>
            <a:off x="6324600" y="5638800"/>
            <a:ext cx="1981200" cy="376238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Excitation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print provided files</a:t>
            </a:r>
          </a:p>
          <a:p>
            <a:r>
              <a:rPr lang="en-US" dirty="0" smtClean="0"/>
              <a:t>Don’t change generic models (n-bit models)</a:t>
            </a:r>
          </a:p>
          <a:p>
            <a:pPr lvl="1"/>
            <a:r>
              <a:rPr lang="en-US" dirty="0" smtClean="0"/>
              <a:t>Override n parameter when instantiated</a:t>
            </a:r>
          </a:p>
          <a:p>
            <a:r>
              <a:rPr lang="en-US" dirty="0" smtClean="0"/>
              <a:t>Don’t forget titles/captions for diagrams</a:t>
            </a:r>
          </a:p>
          <a:p>
            <a:r>
              <a:rPr lang="en-US" dirty="0" smtClean="0"/>
              <a:t>Use courier font only (or equivalent)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298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/>
              <a:t>D Flip-flop Low-Level Details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137" y="1575222"/>
            <a:ext cx="7281863" cy="520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8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D Flip-flop Timing Diagram</a:t>
            </a:r>
          </a:p>
        </p:txBody>
      </p:sp>
      <p:pic>
        <p:nvPicPr>
          <p:cNvPr id="41987" name="Picture 4" descr="td_df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84413"/>
            <a:ext cx="7848600" cy="227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8" name="Picture 5" descr="bb_df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257800"/>
            <a:ext cx="1447800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Summary </a:t>
            </a:r>
            <a:r>
              <a:rPr lang="en-US" altLang="en-US" smtClean="0"/>
              <a:t>of Important Stuff</a:t>
            </a:r>
            <a:endParaRPr lang="en-US" altLang="en-US" dirty="0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200" dirty="0" smtClean="0"/>
              <a:t>Digital circuit types</a:t>
            </a:r>
          </a:p>
          <a:p>
            <a:pPr lvl="1"/>
            <a:r>
              <a:rPr lang="en-US" altLang="en-US" sz="2000" dirty="0" smtClean="0"/>
              <a:t>Combinatorial (no memory, no state)</a:t>
            </a:r>
          </a:p>
          <a:p>
            <a:pPr lvl="1"/>
            <a:r>
              <a:rPr lang="en-US" altLang="en-US" sz="2000" dirty="0" smtClean="0"/>
              <a:t>Sequential (memory &amp; state)</a:t>
            </a:r>
          </a:p>
          <a:p>
            <a:r>
              <a:rPr lang="en-US" altLang="en-US" sz="2200" dirty="0" smtClean="0"/>
              <a:t>1-bit storage elements</a:t>
            </a:r>
          </a:p>
          <a:p>
            <a:pPr lvl="1"/>
            <a:r>
              <a:rPr lang="en-US" altLang="en-US" sz="2000" dirty="0" smtClean="0"/>
              <a:t>Latch (level sensitive)</a:t>
            </a:r>
          </a:p>
          <a:p>
            <a:pPr lvl="2"/>
            <a:r>
              <a:rPr lang="en-US" altLang="en-US" sz="1700" dirty="0" smtClean="0"/>
              <a:t>NOR &amp; NAND latches</a:t>
            </a:r>
          </a:p>
          <a:p>
            <a:pPr lvl="1"/>
            <a:r>
              <a:rPr lang="en-US" altLang="en-US" sz="2000" dirty="0" smtClean="0"/>
              <a:t>D flip-flop (edge sensitive)</a:t>
            </a:r>
          </a:p>
          <a:p>
            <a:r>
              <a:rPr lang="en-US" altLang="en-US" sz="2200" dirty="0" smtClean="0"/>
              <a:t>Latch vernacular</a:t>
            </a:r>
          </a:p>
          <a:p>
            <a:pPr lvl="1"/>
            <a:r>
              <a:rPr lang="en-US" altLang="en-US" sz="2000" dirty="0" smtClean="0"/>
              <a:t>Noun: a 1-bit storage element (or storage elements)</a:t>
            </a:r>
          </a:p>
          <a:p>
            <a:pPr lvl="1"/>
            <a:r>
              <a:rPr lang="en-US" altLang="en-US" sz="2000" dirty="0" smtClean="0"/>
              <a:t>Verb: to store data in a memory element</a:t>
            </a:r>
          </a:p>
          <a:p>
            <a:r>
              <a:rPr lang="en-US" altLang="en-US" sz="2200" dirty="0" smtClean="0"/>
              <a:t>Verilog</a:t>
            </a:r>
          </a:p>
          <a:p>
            <a:pPr lvl="1"/>
            <a:r>
              <a:rPr lang="en-US" altLang="en-US" sz="2000" dirty="0" smtClean="0"/>
              <a:t>Use catchalls to avoid latches in combinatorial circuits</a:t>
            </a:r>
          </a:p>
          <a:p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5341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High-level vs. Low-level</a:t>
            </a:r>
          </a:p>
          <a:p>
            <a:endParaRPr lang="en-US" dirty="0"/>
          </a:p>
          <a:p>
            <a:r>
              <a:rPr lang="en-US" dirty="0" smtClean="0"/>
              <a:t>Book chapters</a:t>
            </a:r>
          </a:p>
          <a:p>
            <a:pPr lvl="1"/>
            <a:r>
              <a:rPr lang="en-US" dirty="0" smtClean="0"/>
              <a:t>80% done </a:t>
            </a:r>
          </a:p>
          <a:p>
            <a:pPr lvl="1"/>
            <a:r>
              <a:rPr lang="en-US" dirty="0" smtClean="0"/>
              <a:t>Chapter 20 </a:t>
            </a:r>
          </a:p>
          <a:p>
            <a:pPr lvl="2"/>
            <a:r>
              <a:rPr lang="en-US" dirty="0" smtClean="0"/>
              <a:t>Long with low-level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752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600" dirty="0" smtClean="0"/>
              <a:t>New Terminology: </a:t>
            </a:r>
            <a:br>
              <a:rPr lang="en-US" altLang="en-US" sz="3600" dirty="0" smtClean="0"/>
            </a:br>
            <a:r>
              <a:rPr lang="en-US" altLang="en-US" sz="3600" dirty="0" smtClean="0"/>
              <a:t>Everything you can do with a bit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en-US" dirty="0" smtClean="0"/>
              <a:t>Do nothing </a:t>
            </a:r>
          </a:p>
          <a:p>
            <a:pPr lvl="2"/>
            <a:r>
              <a:rPr lang="en-US" altLang="en-US" dirty="0" smtClean="0"/>
              <a:t>Don’t change value</a:t>
            </a:r>
          </a:p>
          <a:p>
            <a:pPr lvl="1"/>
            <a:r>
              <a:rPr lang="en-US" altLang="en-US" dirty="0" smtClean="0"/>
              <a:t>Set it</a:t>
            </a:r>
          </a:p>
          <a:p>
            <a:pPr lvl="2"/>
            <a:r>
              <a:rPr lang="en-US" altLang="en-US" dirty="0" smtClean="0"/>
              <a:t>Make it ‘1’</a:t>
            </a:r>
          </a:p>
          <a:p>
            <a:pPr lvl="1"/>
            <a:r>
              <a:rPr lang="en-US" altLang="en-US" dirty="0" smtClean="0"/>
              <a:t>Clear it </a:t>
            </a:r>
          </a:p>
          <a:p>
            <a:pPr lvl="2"/>
            <a:r>
              <a:rPr lang="en-US" altLang="en-US" dirty="0" smtClean="0"/>
              <a:t>Make it ‘0’</a:t>
            </a:r>
          </a:p>
          <a:p>
            <a:pPr lvl="1"/>
            <a:r>
              <a:rPr lang="en-US" altLang="en-US" dirty="0" smtClean="0"/>
              <a:t>Toggle it (invert it)</a:t>
            </a:r>
          </a:p>
          <a:p>
            <a:pPr lvl="2"/>
            <a:r>
              <a:rPr lang="en-US" altLang="en-US" dirty="0" smtClean="0"/>
              <a:t>If it’s ‘0’, make ‘1’</a:t>
            </a:r>
          </a:p>
          <a:p>
            <a:pPr lvl="2"/>
            <a:r>
              <a:rPr lang="en-US" altLang="en-US" dirty="0" smtClean="0"/>
              <a:t>If it’s ‘1’, make it ‘0’</a:t>
            </a:r>
          </a:p>
          <a:p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Two Types of Digital Circuits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772400" cy="3200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u="sng" dirty="0" smtClean="0"/>
              <a:t>Combinatorial Circuits</a:t>
            </a:r>
            <a:r>
              <a:rPr lang="en-US" altLang="en-US" sz="2400" dirty="0" smtClean="0"/>
              <a:t>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 smtClean="0"/>
              <a:t>O</a:t>
            </a:r>
            <a:r>
              <a:rPr lang="en-US" altLang="en-US" sz="2200" dirty="0" smtClean="0"/>
              <a:t>utputs a </a:t>
            </a:r>
            <a:r>
              <a:rPr lang="en-US" altLang="en-US" sz="2200" dirty="0" smtClean="0"/>
              <a:t>function of circuit inputs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 smtClean="0"/>
              <a:t>Processes data, but can’t store data (no memory)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 smtClean="0"/>
              <a:t>Circuits do not have “state”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2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400" u="sng" dirty="0" smtClean="0"/>
              <a:t>Sequential Circuits</a:t>
            </a:r>
            <a:r>
              <a:rPr lang="en-US" altLang="en-US" sz="2400" dirty="0" smtClean="0"/>
              <a:t>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 smtClean="0"/>
              <a:t>Outputs </a:t>
            </a:r>
            <a:r>
              <a:rPr lang="en-US" altLang="en-US" sz="2200" dirty="0" smtClean="0"/>
              <a:t>a </a:t>
            </a:r>
            <a:r>
              <a:rPr lang="en-US" altLang="en-US" sz="2200" dirty="0" smtClean="0"/>
              <a:t>function of the “sequence” of inputs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 smtClean="0"/>
              <a:t>Can store </a:t>
            </a:r>
            <a:r>
              <a:rPr lang="en-US" altLang="en-US" sz="2200" dirty="0" smtClean="0"/>
              <a:t>data (have memory)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 smtClean="0"/>
              <a:t>H</a:t>
            </a:r>
            <a:r>
              <a:rPr lang="en-US" altLang="en-US" sz="2200" dirty="0" smtClean="0"/>
              <a:t>ave </a:t>
            </a:r>
            <a:r>
              <a:rPr lang="en-US" altLang="en-US" sz="2200" dirty="0" smtClean="0"/>
              <a:t>“state” (what’s being memorized)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dirty="0" smtClean="0"/>
          </a:p>
        </p:txBody>
      </p:sp>
      <p:pic>
        <p:nvPicPr>
          <p:cNvPr id="7172" name="Picture 4" descr="gen_ck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973637"/>
            <a:ext cx="5562600" cy="150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76400"/>
            <a:ext cx="3124200" cy="9950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Foundation Modules (thus far): </a:t>
            </a:r>
            <a:br>
              <a:rPr lang="en-US" dirty="0" smtClean="0"/>
            </a:br>
            <a:r>
              <a:rPr lang="en-US" dirty="0" smtClean="0"/>
              <a:t>all are combinatorial circuits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895600"/>
            <a:ext cx="3581400" cy="76200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962400"/>
            <a:ext cx="2971800" cy="9671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14221" y="2486799"/>
            <a:ext cx="671979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RCA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41208" y="3429000"/>
            <a:ext cx="2122697" cy="40011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Generic Decoder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200400" y="4724400"/>
            <a:ext cx="2265364" cy="40011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Standard Decoder</a:t>
            </a:r>
            <a:endParaRPr lang="en-US" sz="2000" dirty="0"/>
          </a:p>
        </p:txBody>
      </p:sp>
      <p:pic>
        <p:nvPicPr>
          <p:cNvPr id="11" name="Picture 1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105400"/>
            <a:ext cx="2895600" cy="1447800"/>
          </a:xfrm>
          <a:prstGeom prst="rect">
            <a:avLst/>
          </a:prstGeom>
        </p:spPr>
      </p:pic>
      <p:sp>
        <p:nvSpPr>
          <p:cNvPr id="12" name="TextBox 4"/>
          <p:cNvSpPr txBox="1"/>
          <p:nvPr/>
        </p:nvSpPr>
        <p:spPr>
          <a:xfrm>
            <a:off x="2743200" y="6000690"/>
            <a:ext cx="1181734" cy="40011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4:1 MUX</a:t>
            </a:r>
            <a:endParaRPr lang="en-US" sz="2000" dirty="0"/>
          </a:p>
        </p:txBody>
      </p:sp>
      <p:pic>
        <p:nvPicPr>
          <p:cNvPr id="13" name="Picture 12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711043"/>
            <a:ext cx="3733800" cy="119920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467600" y="2724090"/>
            <a:ext cx="1537600" cy="40011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Comparator</a:t>
            </a:r>
            <a:endParaRPr lang="en-US" sz="2000" dirty="0"/>
          </a:p>
        </p:txBody>
      </p:sp>
      <p:pic>
        <p:nvPicPr>
          <p:cNvPr id="15" name="Picture 14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764" y="3429000"/>
            <a:ext cx="3068636" cy="8382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699615" y="4343400"/>
            <a:ext cx="2063385" cy="40011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Parity Generator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8711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New Circuit? </a:t>
            </a:r>
            <a:endParaRPr lang="en-US" dirty="0"/>
          </a:p>
        </p:txBody>
      </p:sp>
      <p:pic>
        <p:nvPicPr>
          <p:cNvPr id="4" name="Picture 6" descr="g_linear_norce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915" y="2209800"/>
            <a:ext cx="631908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398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Seemingly Simple Circuit</a:t>
            </a:r>
          </a:p>
        </p:txBody>
      </p:sp>
      <p:pic>
        <p:nvPicPr>
          <p:cNvPr id="8195" name="Picture 6" descr="g_linear_norce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52600"/>
            <a:ext cx="4419600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7" descr="g_linear_norcell_an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124200"/>
            <a:ext cx="4800600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Text Box 8"/>
          <p:cNvSpPr txBox="1">
            <a:spLocks noChangeArrowheads="1"/>
          </p:cNvSpPr>
          <p:nvPr/>
        </p:nvSpPr>
        <p:spPr bwMode="auto">
          <a:xfrm>
            <a:off x="1676400" y="4495800"/>
            <a:ext cx="2012089" cy="369332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 smtClean="0"/>
              <a:t>td </a:t>
            </a:r>
            <a:r>
              <a:rPr lang="en-US" altLang="en-US" dirty="0"/>
              <a:t>= lumped delay</a:t>
            </a:r>
          </a:p>
        </p:txBody>
      </p:sp>
      <p:pic>
        <p:nvPicPr>
          <p:cNvPr id="8198" name="Picture 9" descr="w7_q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983038"/>
            <a:ext cx="2743200" cy="261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Results of Analysis</a:t>
            </a:r>
          </a:p>
        </p:txBody>
      </p:sp>
      <p:pic>
        <p:nvPicPr>
          <p:cNvPr id="9219" name="Picture 4" descr="tt_norce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263" y="2133600"/>
            <a:ext cx="3255962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5" descr="tt_norcell_compress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082925"/>
            <a:ext cx="3352800" cy="240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Text Box 6"/>
          <p:cNvSpPr txBox="1">
            <a:spLocks noChangeArrowheads="1"/>
          </p:cNvSpPr>
          <p:nvPr/>
        </p:nvSpPr>
        <p:spPr bwMode="auto">
          <a:xfrm>
            <a:off x="1371600" y="5486400"/>
            <a:ext cx="1793875" cy="376238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/>
              <a:t>Full Truth Table</a:t>
            </a:r>
          </a:p>
        </p:txBody>
      </p:sp>
      <p:sp>
        <p:nvSpPr>
          <p:cNvPr id="9222" name="Text Box 7"/>
          <p:cNvSpPr txBox="1">
            <a:spLocks noChangeArrowheads="1"/>
          </p:cNvSpPr>
          <p:nvPr/>
        </p:nvSpPr>
        <p:spPr bwMode="auto">
          <a:xfrm>
            <a:off x="5181600" y="5795962"/>
            <a:ext cx="2720975" cy="376238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/>
              <a:t>Compressed Truth Table</a:t>
            </a:r>
          </a:p>
        </p:txBody>
      </p:sp>
      <p:pic>
        <p:nvPicPr>
          <p:cNvPr id="7" name="Picture 7" descr="g_linear_norcell_ana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761570"/>
            <a:ext cx="3962400" cy="905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yers">
  <a:themeElements>
    <a:clrScheme name="Layers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Layer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1566</TotalTime>
  <Words>903</Words>
  <Application>Microsoft Office PowerPoint</Application>
  <PresentationFormat>On-screen Show (4:3)</PresentationFormat>
  <Paragraphs>185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Layers</vt:lpstr>
      <vt:lpstr>CPE 133 </vt:lpstr>
      <vt:lpstr>Lab Issues</vt:lpstr>
      <vt:lpstr>Issues</vt:lpstr>
      <vt:lpstr>New Terminology:  Everything you can do with a bit</vt:lpstr>
      <vt:lpstr>Two Types of Digital Circuits</vt:lpstr>
      <vt:lpstr>Foundation Modules (thus far):  all are combinatorial circuits</vt:lpstr>
      <vt:lpstr>A New Circuit? </vt:lpstr>
      <vt:lpstr>A Seemingly Simple Circuit</vt:lpstr>
      <vt:lpstr>Results of Analysis</vt:lpstr>
      <vt:lpstr>Timing Diagram</vt:lpstr>
      <vt:lpstr>NOR Latch Models: One Bit Memory</vt:lpstr>
      <vt:lpstr>State Diagrams</vt:lpstr>
      <vt:lpstr>State Diagrams</vt:lpstr>
      <vt:lpstr>NAND &amp; NOR Latches</vt:lpstr>
      <vt:lpstr>Verilog MUX Models</vt:lpstr>
      <vt:lpstr>Verilog MUX Models</vt:lpstr>
      <vt:lpstr>Flip-Flops</vt:lpstr>
      <vt:lpstr>D Flip-flop</vt:lpstr>
      <vt:lpstr>D Flip-flop</vt:lpstr>
      <vt:lpstr>D Flip-flop Low-Level Details</vt:lpstr>
      <vt:lpstr>D Flip-flop Timing Diagram</vt:lpstr>
      <vt:lpstr>Summary of Important Stuff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CPE 129</dc:title>
  <dc:creator>Default User</dc:creator>
  <cp:lastModifiedBy>Bryan</cp:lastModifiedBy>
  <cp:revision>54</cp:revision>
  <dcterms:created xsi:type="dcterms:W3CDTF">2009-11-14T06:06:50Z</dcterms:created>
  <dcterms:modified xsi:type="dcterms:W3CDTF">2018-10-24T15:57:02Z</dcterms:modified>
</cp:coreProperties>
</file>