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1"/>
  </p:handoutMasterIdLst>
  <p:sldIdLst>
    <p:sldId id="256" r:id="rId2"/>
    <p:sldId id="269" r:id="rId3"/>
    <p:sldId id="273" r:id="rId4"/>
    <p:sldId id="304" r:id="rId5"/>
    <p:sldId id="288" r:id="rId6"/>
    <p:sldId id="289" r:id="rId7"/>
    <p:sldId id="291" r:id="rId8"/>
    <p:sldId id="305" r:id="rId9"/>
    <p:sldId id="292" r:id="rId10"/>
    <p:sldId id="295" r:id="rId11"/>
    <p:sldId id="309" r:id="rId12"/>
    <p:sldId id="306" r:id="rId13"/>
    <p:sldId id="308" r:id="rId14"/>
    <p:sldId id="296" r:id="rId15"/>
    <p:sldId id="297" r:id="rId16"/>
    <p:sldId id="310" r:id="rId17"/>
    <p:sldId id="298" r:id="rId18"/>
    <p:sldId id="303" r:id="rId19"/>
    <p:sldId id="311" r:id="rId20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105" d="100"/>
          <a:sy n="105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515758-CE37-4EA0-836A-934C0A34FAD8}" type="datetimeFigureOut">
              <a:rPr lang="en-US" altLang="en-US"/>
              <a:pPr/>
              <a:t>10/25/2018</a:t>
            </a:fld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1858EC4-78EE-46A8-AA45-8B5C2783E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66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3B22DD-7AF4-414E-8E37-11CB4FFB5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77A71-A404-45D6-9387-7CBBB667A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437A-34DE-4971-94C5-C7382C4AC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BF36-F34F-499D-9DC7-B84443D3D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6F1-9633-47E5-989E-05527B0E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2E34-7A16-403A-92CB-4B63689D0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1765-F881-42F4-802D-48698DB65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AAFB-6A0A-4056-8B1A-E4DB3C81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621D-185D-4D8B-9030-588E32D1A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288C-20E6-452C-8D2D-9E4A74D8C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A209-3EB7-45BD-BDD0-36FB4A14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3EEB64A-3A73-4FB0-8313-023942F14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CPE 133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Review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Register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Verilog Sequential Circuit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Complete D Flip-flop model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20436" y="1600200"/>
            <a:ext cx="4413564" cy="286232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d_ff(D, CLK, Q);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D, CLK;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Q &lt;= D;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228600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113" y="4812268"/>
            <a:ext cx="7083992" cy="36933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posedge in sensitivity list: instructs the synthesize to induce memory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340559" y="5574268"/>
            <a:ext cx="4203395" cy="36933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“&lt;=“ indicates non-blocking assignment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22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d_dff_n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010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kern="0" dirty="0" smtClean="0"/>
              <a:t>D FF </a:t>
            </a:r>
            <a:r>
              <a:rPr lang="en-US" altLang="en-US" kern="0" dirty="0" smtClean="0"/>
              <a:t>with “other” control inputs as</a:t>
            </a:r>
            <a:endParaRPr lang="en-US" altLang="en-US" kern="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641475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kern="0" dirty="0" smtClean="0"/>
              <a:t>Can have set and/or reset inputs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 smtClean="0"/>
              <a:t>Not necessarily synchronous</a:t>
            </a:r>
          </a:p>
          <a:p>
            <a:pPr lvl="2">
              <a:lnSpc>
                <a:spcPct val="90000"/>
              </a:lnSpc>
            </a:pPr>
            <a:r>
              <a:rPr lang="en-US" altLang="en-US" sz="1900" kern="0" dirty="0" smtClean="0"/>
              <a:t>R (reset) is asynchronous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76400"/>
            <a:ext cx="213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D Flip-flop with asynchronous Clear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5181600" cy="3293209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d_ff_nclr_async(D,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CLK, Q,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CLR);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D, CLK,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CLR,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1'b0;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D;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23184"/>
            <a:ext cx="2514600" cy="22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7813"/>
            <a:ext cx="8153400" cy="1143000"/>
          </a:xfrm>
        </p:spPr>
        <p:txBody>
          <a:bodyPr/>
          <a:lstStyle/>
          <a:p>
            <a:r>
              <a:rPr lang="en-US" altLang="en-US" sz="3600" dirty="0" smtClean="0"/>
              <a:t>Blocking vs. Non Blocking Assignment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3810000" cy="24622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d_ff_blocking(D,CLK,Q1,Q2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D, CLK;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Q1, Q2;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Q1 = 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Q2 = Q1;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4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267200" cy="24622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d_ff_non_blocking(D,CLK,Q1,Q2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D, CLK;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Q1, Q2;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//- non-blocking assignment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Q1 &lt;= 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Q2 &lt;= Q1;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4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67200"/>
            <a:ext cx="2286000" cy="21336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67200"/>
            <a:ext cx="2438400" cy="220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2714" y="6183868"/>
            <a:ext cx="2223686" cy="36933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Synthesized circuits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65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7813"/>
            <a:ext cx="7924800" cy="1143000"/>
          </a:xfrm>
        </p:spPr>
        <p:txBody>
          <a:bodyPr/>
          <a:lstStyle/>
          <a:p>
            <a:r>
              <a:rPr lang="en-US" altLang="en-US" sz="3800" dirty="0" smtClean="0"/>
              <a:t>Generic </a:t>
            </a:r>
            <a:r>
              <a:rPr lang="en-US" altLang="en-US" sz="3800" dirty="0" smtClean="0"/>
              <a:t>Register: n-bit Storage Element</a:t>
            </a:r>
            <a:endParaRPr lang="en-US" altLang="en-US" sz="38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1" y="1673382"/>
            <a:ext cx="2133600" cy="1295400"/>
          </a:xfrm>
          <a:prstGeom prst="rect">
            <a:avLst/>
          </a:prstGeom>
        </p:spPr>
      </p:pic>
      <p:pic>
        <p:nvPicPr>
          <p:cNvPr id="5" name="Picture 4" descr="bd_generic_reg_df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96008"/>
            <a:ext cx="7086600" cy="2352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4400" y="3200400"/>
            <a:ext cx="17526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Block Diagram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00400" y="6412468"/>
            <a:ext cx="327660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Underlying Circuit </a:t>
            </a:r>
            <a:r>
              <a:rPr lang="en-US" alt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0565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Register with Load Control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1600" y="3124200"/>
            <a:ext cx="17526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Block Diagram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52800" y="6324600"/>
            <a:ext cx="2974063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Timing Diagram Example</a:t>
            </a:r>
            <a:endParaRPr lang="en-US" alt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2514600" cy="1371600"/>
          </a:xfrm>
          <a:prstGeom prst="rect">
            <a:avLst/>
          </a:prstGeom>
        </p:spPr>
      </p:pic>
      <p:pic>
        <p:nvPicPr>
          <p:cNvPr id="9" name="Picture 8" descr="td_ex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0" y="3733800"/>
            <a:ext cx="768941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1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D Flip-flop with asynchronous Clear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1683127"/>
            <a:ext cx="6324600" cy="403187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reg_nb(data_in, clk, clr, ld., data_out);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[n-1:0] data_in;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clk, clr, ld;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[n-1:0] data_out;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8;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clr,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(clr == 1)     // asynch clr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data_out &lt;=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(ld == 1)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data_out &lt;= data_in;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19600"/>
            <a:ext cx="4191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6553200" cy="18288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kern="0" dirty="0" smtClean="0"/>
              <a:t>Digital Design Foundation Model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429000" y="4038600"/>
            <a:ext cx="213360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Generic Register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6177717" cy="14773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 	DATA_IN: data to be loaded into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 	DATA_OUT: Data currently stored by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/>
              <a:t>: 	CLR: make register store all zeros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Control</a:t>
            </a:r>
            <a:r>
              <a:rPr lang="en-US" dirty="0" smtClean="0"/>
              <a:t>: 	LD: must be asserted to store DATA_IN to register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Control</a:t>
            </a:r>
            <a:r>
              <a:rPr lang="en-US" dirty="0" smtClean="0"/>
              <a:t>: 	CLK: synchronizes most register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of Important Stuff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4530725"/>
          </a:xfrm>
        </p:spPr>
        <p:txBody>
          <a:bodyPr/>
          <a:lstStyle/>
          <a:p>
            <a:r>
              <a:rPr lang="en-US" altLang="en-US" sz="2400" dirty="0" smtClean="0"/>
              <a:t>Use of posedge and/or negedge in sensitivity list causes synthesizer creat</a:t>
            </a:r>
            <a:r>
              <a:rPr lang="en-US" altLang="en-US" sz="2400" dirty="0" smtClean="0"/>
              <a:t>e a sequential circuit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Two types of </a:t>
            </a:r>
            <a:r>
              <a:rPr lang="en-US" altLang="en-US" sz="2400" dirty="0" smtClean="0"/>
              <a:t>procedural </a:t>
            </a:r>
            <a:r>
              <a:rPr lang="en-US" altLang="en-US" sz="2400" dirty="0" smtClean="0"/>
              <a:t>assignment statements (statements used inside of always blocks)</a:t>
            </a:r>
          </a:p>
          <a:p>
            <a:pPr lvl="1"/>
            <a:r>
              <a:rPr lang="en-US" altLang="en-US" b="1" i="1" dirty="0"/>
              <a:t>b</a:t>
            </a:r>
            <a:r>
              <a:rPr lang="en-US" altLang="en-US" b="1" i="1" dirty="0" smtClean="0"/>
              <a:t>locking &amp; non-blocking</a:t>
            </a:r>
          </a:p>
          <a:p>
            <a:pPr lvl="1"/>
            <a:endParaRPr lang="en-US" altLang="en-US" dirty="0" smtClean="0"/>
          </a:p>
          <a:p>
            <a:r>
              <a:rPr lang="en-US" altLang="en-US" sz="2400" b="1" i="1" dirty="0" smtClean="0">
                <a:solidFill>
                  <a:schemeClr val="accent2"/>
                </a:solidFill>
              </a:rPr>
              <a:t>Use blocking statement for combinatorial circuits</a:t>
            </a:r>
          </a:p>
          <a:p>
            <a:endParaRPr lang="en-US" altLang="en-US" sz="2400" b="1" i="1" dirty="0" smtClean="0">
              <a:solidFill>
                <a:schemeClr val="accent2"/>
              </a:solidFill>
            </a:endParaRPr>
          </a:p>
          <a:p>
            <a:r>
              <a:rPr lang="en-US" altLang="en-US" sz="2400" b="1" i="1" dirty="0" smtClean="0">
                <a:solidFill>
                  <a:schemeClr val="accent2"/>
                </a:solidFill>
              </a:rPr>
              <a:t>Use non-blocking statements for sequential circuits</a:t>
            </a:r>
            <a:endParaRPr lang="en-US" alt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 = 0;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MUX Models</a:t>
            </a:r>
          </a:p>
        </p:txBody>
      </p:sp>
      <p:pic>
        <p:nvPicPr>
          <p:cNvPr id="90116" name="Picture 4" descr="bb_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55477"/>
            <a:ext cx="1828800" cy="69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1828800"/>
            <a:ext cx="4480714" cy="28931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d_ff_nclr_async(D, CLK, Q, CLR);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D, CLK, CLR;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CLR,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(CLR == 0)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1'b0;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D;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4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562600"/>
            <a:ext cx="3389069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Combinatorial: blocking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83373" y="5100935"/>
            <a:ext cx="3560590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equential</a:t>
            </a:r>
            <a:r>
              <a:rPr lang="en-US" sz="2400" dirty="0" smtClean="0"/>
              <a:t>: non-blocking</a:t>
            </a:r>
            <a:endParaRPr lang="en-US" sz="2400" dirty="0" smtClean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75350"/>
            <a:ext cx="1447800" cy="12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Important Items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200400"/>
          </a:xfrm>
        </p:spPr>
        <p:txBody>
          <a:bodyPr/>
          <a:lstStyle/>
          <a:p>
            <a:r>
              <a:rPr lang="en-US" altLang="en-US" sz="2400" dirty="0"/>
              <a:t>Everything you can do with a bit</a:t>
            </a:r>
          </a:p>
          <a:p>
            <a:pPr lvl="1"/>
            <a:r>
              <a:rPr lang="en-US" altLang="en-US" sz="2200" dirty="0"/>
              <a:t>Set, clear, toggle, nothing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Combinatorial Circuits: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outputs strictly a function of circuit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no memory, (thus no state)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Sequential Circuits: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Outputs are a function of the “sequence” of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Have memory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(thus has state</a:t>
            </a:r>
            <a:r>
              <a:rPr lang="en-US" altLang="en-US" sz="22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Modeling combinatorial circuits with Verilog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Must a catch-all statement</a:t>
            </a: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State Diagrams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eaLnBrk="1" hangingPunct="1"/>
            <a:r>
              <a:rPr lang="en-US" altLang="en-US" dirty="0"/>
              <a:t>C</a:t>
            </a:r>
            <a:r>
              <a:rPr lang="en-US" altLang="en-US" dirty="0" smtClean="0"/>
              <a:t>ommon way of modeling sequential circuits</a:t>
            </a:r>
          </a:p>
          <a:p>
            <a:pPr lvl="1" eaLnBrk="1" hangingPunct="1"/>
            <a:r>
              <a:rPr lang="en-US" altLang="en-US" dirty="0" smtClean="0"/>
              <a:t>Shows “important” states of </a:t>
            </a:r>
            <a:r>
              <a:rPr lang="en-US" altLang="en-US" dirty="0" smtClean="0"/>
              <a:t>circuit</a:t>
            </a:r>
            <a:endParaRPr lang="en-US" altLang="en-US" dirty="0" smtClean="0"/>
          </a:p>
        </p:txBody>
      </p:sp>
      <p:pic>
        <p:nvPicPr>
          <p:cNvPr id="12292" name="Picture 4" descr="tt_nor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733800"/>
            <a:ext cx="29527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sd_nor_cell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2146300" cy="301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g_cc_nor_c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2590800" cy="18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NAND &amp; NOR Latches</a:t>
            </a:r>
          </a:p>
        </p:txBody>
      </p:sp>
      <p:pic>
        <p:nvPicPr>
          <p:cNvPr id="17411" name="Picture 4" descr="g_cc_nor_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62200"/>
            <a:ext cx="1981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g_cc_nand_c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19812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762000" y="2590800"/>
            <a:ext cx="14382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Circuit Form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022725" y="1757363"/>
            <a:ext cx="14636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NAND Latch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6905625" y="1833563"/>
            <a:ext cx="13239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NOR Latch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838200" y="4343400"/>
            <a:ext cx="1679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Block Diagram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838200" y="5867400"/>
            <a:ext cx="1933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Excitation Tables</a:t>
            </a:r>
          </a:p>
        </p:txBody>
      </p:sp>
      <p:pic>
        <p:nvPicPr>
          <p:cNvPr id="17420" name="Picture 13" descr="w7_nand_exc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97475"/>
            <a:ext cx="16668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5" descr="w7_nor_exc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257800"/>
            <a:ext cx="1600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999661"/>
            <a:ext cx="1524000" cy="953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38600"/>
            <a:ext cx="1524000" cy="9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D Flip-Flops (D for data)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Flip-flop: one-bit storage element</a:t>
            </a:r>
          </a:p>
          <a:p>
            <a:pPr lvl="1"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Sensitivity: when the output can change</a:t>
            </a:r>
          </a:p>
          <a:p>
            <a:pPr lvl="1">
              <a:lnSpc>
                <a:spcPct val="90000"/>
              </a:lnSpc>
            </a:pPr>
            <a:r>
              <a:rPr lang="en-US" altLang="en-US" sz="2200" u="sng" dirty="0" smtClean="0"/>
              <a:t>Latch: level-sensitive </a:t>
            </a:r>
            <a:r>
              <a:rPr lang="en-US" altLang="en-US" sz="2200" dirty="0" smtClean="0"/>
              <a:t>1-bit storage element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Output changes any time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Asynchronous circuit</a:t>
            </a:r>
          </a:p>
          <a:p>
            <a:pPr lvl="2">
              <a:lnSpc>
                <a:spcPct val="90000"/>
              </a:lnSpc>
            </a:pPr>
            <a:endParaRPr lang="en-US" altLang="en-US" sz="2100" dirty="0" smtClean="0"/>
          </a:p>
          <a:p>
            <a:pPr lvl="1">
              <a:lnSpc>
                <a:spcPct val="90000"/>
              </a:lnSpc>
            </a:pPr>
            <a:r>
              <a:rPr lang="en-US" altLang="en-US" sz="2200" u="sng" dirty="0" smtClean="0"/>
              <a:t>Flip-flop: edge sensitive </a:t>
            </a:r>
            <a:r>
              <a:rPr lang="en-US" altLang="en-US" sz="2200" dirty="0" smtClean="0"/>
              <a:t>1-bit storage element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Output can only change on “clock edge” 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Synchronous circuit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 smtClean="0"/>
          </a:p>
          <a:p>
            <a:pPr lvl="1">
              <a:lnSpc>
                <a:spcPct val="90000"/>
              </a:lnSpc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D Flip-flop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00200"/>
            <a:ext cx="3810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Synchronous circuit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Output </a:t>
            </a:r>
            <a:r>
              <a:rPr lang="en-US" altLang="en-US" sz="2200" dirty="0" smtClean="0"/>
              <a:t>changes are synchronized to active clock edge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Edge Trigger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Rising edge (RET)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Falling edge (FET)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Internal circuitry: very complicated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Circuit latches D input into memory element on active clock edge</a:t>
            </a:r>
            <a:endParaRPr lang="en-US" altLang="en-US" sz="2400" dirty="0" smtClean="0"/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29200" y="1600200"/>
            <a:ext cx="38100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  <p:pic>
        <p:nvPicPr>
          <p:cNvPr id="39941" name="Picture 5" descr="bb_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4384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7813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 Flip-flop Timing Diagram</a:t>
            </a:r>
          </a:p>
        </p:txBody>
      </p:sp>
      <p:pic>
        <p:nvPicPr>
          <p:cNvPr id="41987" name="Picture 4" descr="td_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4413"/>
            <a:ext cx="7848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 descr="bb_d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600"/>
            <a:ext cx="193606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4812268"/>
            <a:ext cx="7096815" cy="36933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Synchronous: output changes are synchronized to rising clock edge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MUX Models</a:t>
            </a:r>
          </a:p>
        </p:txBody>
      </p:sp>
      <p:pic>
        <p:nvPicPr>
          <p:cNvPr id="90116" name="Picture 4" descr="bb_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4325"/>
            <a:ext cx="2590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 = 0;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562600"/>
            <a:ext cx="8913017" cy="113877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you don’t include a catchall, the synthesizer generates a latch!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000" i="1" dirty="0" smtClean="0"/>
              <a:t>Your circuit is “bigger” than it needs to be and probably wont’ work properly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547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SR Latch Verilog Model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6934200" cy="403187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b="1" dirty="0">
                <a:latin typeface="Courier New" pitchFamily="49" charset="0"/>
                <a:ea typeface="宋体" charset="-122"/>
                <a:cs typeface="Courier New" panose="02070309020205020404" pitchFamily="49" charset="0"/>
              </a:rPr>
              <a:t>---------------------------------------------</a:t>
            </a:r>
          </a:p>
          <a:p>
            <a:pPr eaLnBrk="1" hangingPunct="1"/>
            <a:r>
              <a:rPr lang="en-US" altLang="zh-CN" sz="1600" b="1" dirty="0">
                <a:latin typeface="Courier New" pitchFamily="49" charset="0"/>
                <a:ea typeface="宋体" charset="-122"/>
                <a:cs typeface="Courier New" panose="02070309020205020404" pitchFamily="49" charset="0"/>
              </a:rPr>
              <a:t>-- Model of </a:t>
            </a: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anose="02070309020205020404" pitchFamily="49" charset="0"/>
              </a:rPr>
              <a:t>an </a:t>
            </a:r>
            <a:r>
              <a:rPr lang="en-US" altLang="zh-CN" sz="1600" b="1" dirty="0" smtClean="0">
                <a:latin typeface="Courier New" pitchFamily="49" charset="0"/>
                <a:ea typeface="宋体" charset="-122"/>
                <a:cs typeface="Courier New" panose="02070309020205020404" pitchFamily="49" charset="0"/>
              </a:rPr>
              <a:t>NOR-based SR Latch</a:t>
            </a:r>
            <a:endParaRPr lang="en-US" altLang="zh-CN" sz="1600" b="1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latin typeface="Courier New" pitchFamily="49" charset="0"/>
                <a:ea typeface="宋体" charset="-122"/>
                <a:cs typeface="Courier New" panose="02070309020205020404" pitchFamily="49" charset="0"/>
              </a:rPr>
              <a:t>---------------------------------------------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sr_latch(S, R, Q);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S, R;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 (S, R)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(S == 0 &amp;&amp; R ==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1'b0;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(S == 1 &amp;&amp; R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 &lt;= 1'b1;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5939135"/>
            <a:ext cx="3966150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Note: there is no “catch-all”</a:t>
            </a:r>
            <a:endParaRPr lang="en-US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95600"/>
            <a:ext cx="219262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1370</TotalTime>
  <Words>1016</Words>
  <Application>Microsoft Office PowerPoint</Application>
  <PresentationFormat>On-screen Show (4:3)</PresentationFormat>
  <Paragraphs>225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Layers</vt:lpstr>
      <vt:lpstr>CPE 133 </vt:lpstr>
      <vt:lpstr>Important Items</vt:lpstr>
      <vt:lpstr>State Diagrams</vt:lpstr>
      <vt:lpstr>NAND &amp; NOR Latches</vt:lpstr>
      <vt:lpstr>D Flip-Flops (D for data)</vt:lpstr>
      <vt:lpstr>D Flip-flop</vt:lpstr>
      <vt:lpstr>D Flip-flop Timing Diagram</vt:lpstr>
      <vt:lpstr>Verilog MUX Models</vt:lpstr>
      <vt:lpstr>SR Latch Verilog Model</vt:lpstr>
      <vt:lpstr>Complete D Flip-flop model</vt:lpstr>
      <vt:lpstr>PowerPoint Presentation</vt:lpstr>
      <vt:lpstr>D Flip-flop with asynchronous Clear</vt:lpstr>
      <vt:lpstr>Blocking vs. Non Blocking Assignment</vt:lpstr>
      <vt:lpstr>Generic Register: n-bit Storage Element</vt:lpstr>
      <vt:lpstr>Register with Load Control</vt:lpstr>
      <vt:lpstr>D Flip-flop with asynchronous Clear</vt:lpstr>
      <vt:lpstr>PowerPoint Presentation</vt:lpstr>
      <vt:lpstr>Summary of Important Stuff</vt:lpstr>
      <vt:lpstr>Verilog MUX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129</dc:title>
  <dc:creator>Default User</dc:creator>
  <cp:lastModifiedBy>Bryan</cp:lastModifiedBy>
  <cp:revision>54</cp:revision>
  <dcterms:created xsi:type="dcterms:W3CDTF">2009-11-14T06:06:50Z</dcterms:created>
  <dcterms:modified xsi:type="dcterms:W3CDTF">2018-10-25T23:54:27Z</dcterms:modified>
</cp:coreProperties>
</file>