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4"/>
  </p:handoutMasterIdLst>
  <p:sldIdLst>
    <p:sldId id="256" r:id="rId2"/>
    <p:sldId id="305" r:id="rId3"/>
    <p:sldId id="317" r:id="rId4"/>
    <p:sldId id="320" r:id="rId5"/>
    <p:sldId id="318" r:id="rId6"/>
    <p:sldId id="319" r:id="rId7"/>
    <p:sldId id="324" r:id="rId8"/>
    <p:sldId id="273" r:id="rId9"/>
    <p:sldId id="274" r:id="rId10"/>
    <p:sldId id="321" r:id="rId11"/>
    <p:sldId id="323" r:id="rId12"/>
    <p:sldId id="307" r:id="rId13"/>
    <p:sldId id="325" r:id="rId14"/>
    <p:sldId id="308" r:id="rId15"/>
    <p:sldId id="311" r:id="rId16"/>
    <p:sldId id="310" r:id="rId17"/>
    <p:sldId id="312" r:id="rId18"/>
    <p:sldId id="309" r:id="rId19"/>
    <p:sldId id="313" r:id="rId20"/>
    <p:sldId id="314" r:id="rId21"/>
    <p:sldId id="315" r:id="rId22"/>
    <p:sldId id="316" r:id="rId2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105" d="100"/>
          <a:sy n="10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515758-CE37-4EA0-836A-934C0A34FAD8}" type="datetimeFigureOut">
              <a:rPr lang="en-US" altLang="en-US"/>
              <a:pPr/>
              <a:t>10/29/2018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858EC4-78EE-46A8-AA45-8B5C2783E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6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3B22DD-7AF4-414E-8E37-11CB4FFB5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7A71-A404-45D6-9387-7CBBB66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437A-34DE-4971-94C5-C7382C4A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BF36-F34F-499D-9DC7-B84443D3D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6F1-9633-47E5-989E-05527B0E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2E34-7A16-403A-92CB-4B63689D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1765-F881-42F4-802D-48698DB65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AAFB-6A0A-4056-8B1A-E4DB3C81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621D-185D-4D8B-9030-588E32D1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288C-20E6-452C-8D2D-9E4A74D8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A209-3EB7-45BD-BDD0-36FB4A14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3EEB64A-3A73-4FB0-8313-023942F14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CPE 133 Lecture </a:t>
            </a:r>
            <a:r>
              <a:rPr lang="en-US" altLang="en-US" smtClean="0"/>
              <a:t>15 </a:t>
            </a:r>
            <a:endParaRPr lang="en-US" alt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Review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Finite State Machine Introduction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Counter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D Flip-flop with asynchronous Clear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181600" cy="3293209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d_ff_nclr_async(D,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CLK, Q,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D, CLK,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 ==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D;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7036" y="4996696"/>
            <a:ext cx="4413564" cy="178510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d_ff(D, CLK, Q);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D, CLK;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 &lt;= D;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1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486400"/>
            <a:ext cx="1447800" cy="800100"/>
          </a:xfrm>
          <a:prstGeom prst="rect">
            <a:avLst/>
          </a:prstGeom>
        </p:spPr>
      </p:pic>
      <p:pic>
        <p:nvPicPr>
          <p:cNvPr id="9" name="Picture 8" descr="bb_dff_n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 Flip-Flop Models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1547502" cy="2514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15240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549" y="6167735"/>
            <a:ext cx="2204451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 flip-flop BBD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0933" y="5943600"/>
            <a:ext cx="2872902" cy="83099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 flip-flop with </a:t>
            </a:r>
          </a:p>
          <a:p>
            <a:pPr algn="ctr"/>
            <a:r>
              <a:rPr lang="en-US" sz="2400" dirty="0" smtClean="0"/>
              <a:t>asynchronous reset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3657600"/>
            <a:ext cx="3048000" cy="1905000"/>
          </a:xfrm>
          <a:prstGeom prst="rect">
            <a:avLst/>
          </a:prstGeom>
        </p:spPr>
      </p:pic>
      <p:pic>
        <p:nvPicPr>
          <p:cNvPr id="9" name="Picture 8" descr="bb_dff_nr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32" y="1828800"/>
            <a:ext cx="1471867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0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Finite State Machines (FSMs)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Primarily used as controller circuits</a:t>
            </a:r>
          </a:p>
          <a:p>
            <a:pPr lvl="1" eaLnBrk="1" hangingPunct="1"/>
            <a:r>
              <a:rPr lang="en-US" altLang="en-US" dirty="0" smtClean="0"/>
              <a:t>FSMs as counters good for learning</a:t>
            </a:r>
          </a:p>
          <a:p>
            <a:pPr lvl="1" eaLnBrk="1" hangingPunct="1"/>
            <a:r>
              <a:rPr lang="en-US" altLang="en-US" dirty="0" smtClean="0"/>
              <a:t>Nicely modeled with state </a:t>
            </a:r>
            <a:r>
              <a:rPr lang="en-US" altLang="en-US" dirty="0" smtClean="0"/>
              <a:t>diagrams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Counter: device that outputs a repeatable sequence of numbers (the count)</a:t>
            </a:r>
          </a:p>
          <a:p>
            <a:pPr lvl="1"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5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FRDDFM Chapter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approach to state machines</a:t>
            </a:r>
          </a:p>
          <a:p>
            <a:pPr lvl="1"/>
            <a:r>
              <a:rPr lang="en-US" dirty="0" smtClean="0"/>
              <a:t>Builds upon circuits you already know</a:t>
            </a:r>
          </a:p>
          <a:p>
            <a:endParaRPr lang="en-US" dirty="0" smtClean="0"/>
          </a:p>
          <a:p>
            <a:r>
              <a:rPr lang="en-US" dirty="0" smtClean="0"/>
              <a:t>A “good” chapter</a:t>
            </a:r>
          </a:p>
          <a:p>
            <a:pPr lvl="1"/>
            <a:r>
              <a:rPr lang="en-US" dirty="0" smtClean="0"/>
              <a:t>A unique approach </a:t>
            </a:r>
          </a:p>
          <a:p>
            <a:pPr lvl="1"/>
            <a:r>
              <a:rPr lang="en-US" dirty="0" smtClean="0"/>
              <a:t>Spend some time on the examples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</a:t>
            </a:r>
            <a:r>
              <a:rPr lang="en-US" sz="2400" dirty="0" smtClean="0"/>
              <a:t>below, </a:t>
            </a:r>
            <a:r>
              <a:rPr lang="en-US" sz="2400" dirty="0"/>
              <a:t>design a FSM that implements a 2-bit binary counter. The counter’s increments are synchronized with the rising-edge of the CLK input. This counter counts endlessly using this sequence in binary: …0,1,2,3,0,1,…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419600"/>
            <a:ext cx="312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6" y="1872558"/>
            <a:ext cx="7656214" cy="24708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284543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on the right, design a FSM that implements a synchronous (RET) 2-bit binary up counter. This counter counts up when the CE (count enable) input is a ‘1’ and holds the previous count when the CE signal is ‘0’. Provide both a circuit diagram and state diagram for your solution.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4191000"/>
            <a:ext cx="2954655" cy="19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467600" cy="1905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30" y="4648200"/>
            <a:ext cx="33540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on the right, design a FSM that implements a synchronous 3-bit stoneage binary up counter. The counter also has a </a:t>
            </a:r>
            <a:r>
              <a:rPr lang="en-US" sz="2400" dirty="0" smtClean="0"/>
              <a:t>positive logic control </a:t>
            </a:r>
            <a:r>
              <a:rPr lang="en-US" sz="2400" dirty="0"/>
              <a:t>enable (CE) input that allows the counter to count. </a:t>
            </a:r>
            <a:r>
              <a:rPr lang="en-US" sz="2400" dirty="0" smtClean="0"/>
              <a:t>Assume </a:t>
            </a:r>
            <a:r>
              <a:rPr lang="en-US" sz="2400" dirty="0" smtClean="0"/>
              <a:t>the counter increments on the rising clock edge.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more than two bits of storage in your FSM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6200" cy="1981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1" y="4724400"/>
            <a:ext cx="469022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</a:t>
            </a:r>
            <a:r>
              <a:rPr lang="en-US" altLang="en-US" smtClean="0"/>
              <a:t>of Important Stuff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Digital circuit types</a:t>
            </a:r>
          </a:p>
          <a:p>
            <a:pPr lvl="1"/>
            <a:r>
              <a:rPr lang="en-US" altLang="en-US" sz="2200" dirty="0" smtClean="0"/>
              <a:t>Combinatorial (no memory, no state)</a:t>
            </a:r>
          </a:p>
          <a:p>
            <a:pPr lvl="1"/>
            <a:r>
              <a:rPr lang="en-US" altLang="en-US" sz="2200" dirty="0" smtClean="0"/>
              <a:t>Sequential (memory &amp; state)</a:t>
            </a:r>
          </a:p>
          <a:p>
            <a:r>
              <a:rPr lang="en-US" altLang="en-US" sz="2400" dirty="0" smtClean="0"/>
              <a:t>1-bit storage elements</a:t>
            </a:r>
          </a:p>
          <a:p>
            <a:pPr lvl="1"/>
            <a:r>
              <a:rPr lang="en-US" altLang="en-US" sz="2200" dirty="0" smtClean="0"/>
              <a:t>Latch (level sensitive, asynchronous)</a:t>
            </a:r>
          </a:p>
          <a:p>
            <a:pPr lvl="1"/>
            <a:r>
              <a:rPr lang="en-US" altLang="en-US" sz="2200" dirty="0" smtClean="0"/>
              <a:t>D flip-flop (edge sensitive, synchronous)</a:t>
            </a:r>
          </a:p>
          <a:p>
            <a:r>
              <a:rPr lang="en-US" altLang="en-US" sz="2400" dirty="0" smtClean="0"/>
              <a:t>Latch vernacular</a:t>
            </a:r>
          </a:p>
          <a:p>
            <a:pPr lvl="1"/>
            <a:r>
              <a:rPr lang="en-US" altLang="en-US" sz="2200" dirty="0" smtClean="0"/>
              <a:t>Noun: a 1-bit storage element</a:t>
            </a:r>
          </a:p>
          <a:p>
            <a:pPr lvl="1"/>
            <a:r>
              <a:rPr lang="en-US" altLang="en-US" sz="2200" dirty="0" smtClean="0"/>
              <a:t>Verb: to store data in a memory element</a:t>
            </a:r>
          </a:p>
          <a:p>
            <a:r>
              <a:rPr lang="en-US" altLang="en-US" sz="2400" dirty="0" smtClean="0"/>
              <a:t>Registers</a:t>
            </a:r>
          </a:p>
          <a:p>
            <a:pPr lvl="1"/>
            <a:r>
              <a:rPr lang="en-US" altLang="en-US" sz="2200" dirty="0" smtClean="0"/>
              <a:t>Multi-bit storage elements (synchronous)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4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FSM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458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/>
              <a:t>Experiment #8: </a:t>
            </a:r>
            <a:r>
              <a:rPr lang="en-US" sz="3200" dirty="0"/>
              <a:t>Basic FSM Design: </a:t>
            </a:r>
            <a:r>
              <a:rPr lang="en-US" sz="3200" dirty="0" smtClean="0"/>
              <a:t>Multi- </a:t>
            </a:r>
            <a:r>
              <a:rPr lang="en-US" sz="3200" dirty="0"/>
              <a:t>Output 4-Bit Up/Down </a:t>
            </a:r>
            <a:r>
              <a:rPr lang="en-US" sz="3200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Four-bit counter </a:t>
            </a:r>
          </a:p>
          <a:p>
            <a:pPr lvl="1"/>
            <a:r>
              <a:rPr lang="en-US" dirty="0" smtClean="0"/>
              <a:t>Count sequence: {0,1,2… 14,15,0,1,…}</a:t>
            </a:r>
          </a:p>
          <a:p>
            <a:r>
              <a:rPr lang="en-US" dirty="0" smtClean="0"/>
              <a:t>Inputs: </a:t>
            </a:r>
          </a:p>
          <a:p>
            <a:pPr lvl="1"/>
            <a:r>
              <a:rPr lang="en-US" dirty="0" smtClean="0"/>
              <a:t>UP: UP=‘1</a:t>
            </a:r>
            <a:r>
              <a:rPr lang="en-US" dirty="0" smtClean="0"/>
              <a:t>’ </a:t>
            </a:r>
            <a:r>
              <a:rPr lang="en-US" dirty="0" smtClean="0"/>
              <a:t>counts up;  UP=‘0</a:t>
            </a:r>
            <a:r>
              <a:rPr lang="en-US" dirty="0" smtClean="0"/>
              <a:t>’ </a:t>
            </a:r>
            <a:r>
              <a:rPr lang="en-US" dirty="0" smtClean="0"/>
              <a:t>counts down</a:t>
            </a:r>
          </a:p>
          <a:p>
            <a:pPr lvl="1"/>
            <a:r>
              <a:rPr lang="en-US" dirty="0" smtClean="0"/>
              <a:t>CLK</a:t>
            </a:r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15-bit stoneage binary</a:t>
            </a:r>
          </a:p>
          <a:p>
            <a:pPr lvl="2"/>
            <a:r>
              <a:rPr lang="en-US" dirty="0" smtClean="0"/>
              <a:t>Use 15 LEDs</a:t>
            </a:r>
          </a:p>
          <a:p>
            <a:pPr lvl="1"/>
            <a:r>
              <a:rPr lang="en-US" dirty="0" smtClean="0"/>
              <a:t>2-Digit decimal count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univ_sseg.v</a:t>
            </a:r>
            <a:r>
              <a:rPr lang="en-US" dirty="0" smtClean="0"/>
              <a:t> module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Yes… big decoders (32 rows)</a:t>
            </a:r>
          </a:p>
          <a:p>
            <a:pPr lvl="1"/>
            <a:r>
              <a:rPr lang="en-US" dirty="0" smtClean="0"/>
              <a:t>Reuse in next experiment </a:t>
            </a:r>
          </a:p>
          <a:p>
            <a:r>
              <a:rPr lang="en-US" dirty="0" smtClean="0"/>
              <a:t>Follow general FSM model</a:t>
            </a:r>
          </a:p>
          <a:p>
            <a:pPr lvl="1"/>
            <a:r>
              <a:rPr lang="en-US" dirty="0" smtClean="0"/>
              <a:t>Use registers, not flip-flops</a:t>
            </a:r>
          </a:p>
          <a:p>
            <a:r>
              <a:rPr lang="en-US" dirty="0" smtClean="0"/>
              <a:t>Clock Divider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Polylearn</a:t>
            </a:r>
            <a:r>
              <a:rPr lang="en-US" dirty="0" smtClean="0"/>
              <a:t> (you must modify </a:t>
            </a:r>
            <a:r>
              <a:rPr lang="en-US" smtClean="0"/>
              <a:t>for ≈ 2Hz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4800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Combinatorial circuits</a:t>
            </a:r>
          </a:p>
          <a:p>
            <a:pPr lvl="1"/>
            <a:r>
              <a:rPr lang="en-US" sz="24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Sensitive to signal levels</a:t>
            </a:r>
          </a:p>
          <a:p>
            <a:pPr lvl="1"/>
            <a:r>
              <a:rPr lang="en-US" sz="2400" dirty="0" smtClean="0"/>
              <a:t>Include all signals in sensitivity list</a:t>
            </a:r>
          </a:p>
          <a:p>
            <a:pPr lvl="1"/>
            <a:r>
              <a:rPr lang="en-US" sz="2400" dirty="0" smtClean="0"/>
              <a:t>Include a catchall statement</a:t>
            </a:r>
          </a:p>
          <a:p>
            <a:pPr lvl="2"/>
            <a:r>
              <a:rPr lang="en-US" sz="2100" dirty="0" smtClean="0"/>
              <a:t>Prevents latch generation</a:t>
            </a:r>
          </a:p>
          <a:p>
            <a:pPr lvl="1"/>
            <a:r>
              <a:rPr lang="en-US" sz="2400" dirty="0" smtClean="0"/>
              <a:t>Use only blocking assignment statements</a:t>
            </a:r>
          </a:p>
          <a:p>
            <a:r>
              <a:rPr lang="en-US" sz="2600" dirty="0" smtClean="0"/>
              <a:t>Sequential circuits</a:t>
            </a:r>
          </a:p>
          <a:p>
            <a:pPr lvl="1"/>
            <a:r>
              <a:rPr lang="en-US" sz="2400" i="1" dirty="0" smtClean="0">
                <a:solidFill>
                  <a:srgbClr val="7030A0"/>
                </a:solidFill>
              </a:rPr>
              <a:t>Sensitive to signal edges</a:t>
            </a:r>
          </a:p>
          <a:p>
            <a:pPr lvl="1"/>
            <a:r>
              <a:rPr lang="en-US" sz="2400" dirty="0" smtClean="0"/>
              <a:t>Use posedge &amp; negedge in sensitivity list</a:t>
            </a:r>
          </a:p>
          <a:p>
            <a:pPr lvl="2"/>
            <a:r>
              <a:rPr lang="en-US" sz="2100" dirty="0" smtClean="0"/>
              <a:t>Automatically includes all signals inputs</a:t>
            </a:r>
          </a:p>
          <a:p>
            <a:pPr lvl="1"/>
            <a:r>
              <a:rPr lang="en-US" sz="2400" dirty="0" smtClean="0"/>
              <a:t>Use only non-blocking assignment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153400" cy="1143000"/>
          </a:xfrm>
        </p:spPr>
        <p:txBody>
          <a:bodyPr/>
          <a:lstStyle/>
          <a:p>
            <a:r>
              <a:rPr lang="en-US" altLang="en-US" sz="3600" dirty="0" smtClean="0"/>
              <a:t>Verilog Procedural Assignment Statements</a:t>
            </a:r>
            <a:endParaRPr lang="en-US" altLang="en-US" sz="3600" dirty="0"/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55477"/>
            <a:ext cx="1828800" cy="69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4480714" cy="28931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d_ff_nclr_async(D, CLK, Q, CLR);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D, CLK, CLR;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CLR,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0)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1'b0;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D;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841" y="5562600"/>
            <a:ext cx="3558988" cy="83099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Combinatorial: blocking, </a:t>
            </a:r>
          </a:p>
          <a:p>
            <a:pPr algn="ctr"/>
            <a:r>
              <a:rPr lang="en-US" sz="2400" dirty="0" smtClean="0"/>
              <a:t>Level-based sensitivity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414" y="5100935"/>
            <a:ext cx="3730508" cy="83099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equential: non-blocking, </a:t>
            </a:r>
          </a:p>
          <a:p>
            <a:pPr algn="ctr"/>
            <a:r>
              <a:rPr lang="en-US" sz="2400" dirty="0" smtClean="0"/>
              <a:t>edge-based sensitivity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75350"/>
            <a:ext cx="1447800" cy="12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6553200" cy="18288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 dirty="0" smtClean="0"/>
              <a:t>Digital Design Foundation Model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29000" y="4038600"/>
            <a:ext cx="213360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Generic Register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177717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	DATA_IN: data to be loaded into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	DATA_OUT: Data currently stored by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: 	CLR: make register store all zeros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: 	LD: must be asserted to store DATA_IN to register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: 	CLK: synchronizes most register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n-bit Register with </a:t>
            </a:r>
            <a:r>
              <a:rPr lang="en-US" altLang="en-US" sz="4000" i="1" dirty="0" smtClean="0"/>
              <a:t>asynchronous</a:t>
            </a:r>
            <a:r>
              <a:rPr lang="en-US" altLang="en-US" sz="4000" dirty="0" smtClean="0"/>
              <a:t> active high clear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1683127"/>
            <a:ext cx="6324600" cy="403187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reg_nb(data_in, clk, clr,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data_out);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[n-1:0]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clk, clr, ld;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[n-1:0] data_out;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8;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1)     // asynch clr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(ld == 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19600"/>
            <a:ext cx="4191000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421" y="5862935"/>
            <a:ext cx="3797836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clr has precedence over ld</a:t>
            </a:r>
          </a:p>
        </p:txBody>
      </p:sp>
    </p:spTree>
    <p:extLst>
      <p:ext uri="{BB962C8B-B14F-4D97-AF65-F5344CB8AC3E}">
        <p14:creationId xmlns:p14="http://schemas.microsoft.com/office/powerpoint/2010/main" val="37811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n-bit Register with </a:t>
            </a:r>
            <a:r>
              <a:rPr lang="en-US" altLang="en-US" sz="4000" i="1" dirty="0" smtClean="0"/>
              <a:t>synchronous</a:t>
            </a:r>
            <a:r>
              <a:rPr lang="en-US" altLang="en-US" sz="4000" dirty="0" smtClean="0"/>
              <a:t> active high clear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1683127"/>
            <a:ext cx="6324600" cy="403187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reg_nb(data_in, clk, clr,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data_out);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[n-1:0]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clk, clr, ld;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[n-1:0] data_out;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8;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1)     // asynch clr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(ld == 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19600"/>
            <a:ext cx="4191000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421" y="5862935"/>
            <a:ext cx="3797836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clr has precedence over ld</a:t>
            </a:r>
          </a:p>
        </p:txBody>
      </p:sp>
    </p:spTree>
    <p:extLst>
      <p:ext uri="{BB962C8B-B14F-4D97-AF65-F5344CB8AC3E}">
        <p14:creationId xmlns:p14="http://schemas.microsoft.com/office/powerpoint/2010/main" val="19131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State Diagrams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Great method to model sequential circuits</a:t>
            </a:r>
          </a:p>
          <a:p>
            <a:pPr lvl="1" eaLnBrk="1" hangingPunct="1"/>
            <a:r>
              <a:rPr lang="en-US" altLang="en-US" dirty="0" smtClean="0"/>
              <a:t>Works great for humans</a:t>
            </a:r>
          </a:p>
          <a:p>
            <a:pPr lvl="1" eaLnBrk="1" hangingPunct="1"/>
            <a:r>
              <a:rPr lang="en-US" altLang="en-US" dirty="0" smtClean="0"/>
              <a:t>Presents information more intuitively than PS/NS tables (tabular format)</a:t>
            </a:r>
          </a:p>
          <a:p>
            <a:pPr lvl="1" eaLnBrk="1" hangingPunct="1"/>
            <a:r>
              <a:rPr lang="en-US" altLang="en-US" dirty="0" smtClean="0"/>
              <a:t>Used on many engineering fields </a:t>
            </a:r>
          </a:p>
          <a:p>
            <a:pPr lvl="2" eaLnBrk="1" hangingPunct="1"/>
            <a:r>
              <a:rPr lang="en-US" altLang="en-US" dirty="0" smtClean="0"/>
              <a:t>Computer science as well</a:t>
            </a:r>
          </a:p>
          <a:p>
            <a:pPr lvl="2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approach: </a:t>
            </a:r>
          </a:p>
          <a:p>
            <a:pPr lvl="1" eaLnBrk="1" hangingPunct="1"/>
            <a:r>
              <a:rPr lang="en-US" altLang="en-US" dirty="0" smtClean="0"/>
              <a:t>Informal &amp; intuitive descriptions now</a:t>
            </a:r>
          </a:p>
          <a:p>
            <a:pPr lvl="1" eaLnBrk="1" hangingPunct="1"/>
            <a:r>
              <a:rPr lang="en-US" altLang="en-US" dirty="0" smtClean="0"/>
              <a:t>More details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 Flip-Flop Models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2590800" cy="4038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26670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4191000"/>
            <a:ext cx="2204451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 flip-flop BBD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502" y="6091535"/>
            <a:ext cx="3539752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 flip-flop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2221</TotalTime>
  <Words>933</Words>
  <Application>Microsoft Office PowerPoint</Application>
  <PresentationFormat>On-screen Show (4:3)</PresentationFormat>
  <Paragraphs>196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Layers</vt:lpstr>
      <vt:lpstr>CPE 133 Lecture 15 </vt:lpstr>
      <vt:lpstr>Summary of Important Stuff</vt:lpstr>
      <vt:lpstr>Verilog Modeling Overview</vt:lpstr>
      <vt:lpstr>Verilog Procedural Assignment Statements</vt:lpstr>
      <vt:lpstr>PowerPoint Presentation</vt:lpstr>
      <vt:lpstr>n-bit Register with asynchronous active high clear</vt:lpstr>
      <vt:lpstr>n-bit Register with synchronous active high clear</vt:lpstr>
      <vt:lpstr>State Diagrams</vt:lpstr>
      <vt:lpstr>D Flip-Flop Models</vt:lpstr>
      <vt:lpstr>D Flip-flop with asynchronous Clear</vt:lpstr>
      <vt:lpstr>D Flip-Flop Models</vt:lpstr>
      <vt:lpstr>Finite State Machines (FSMs)</vt:lpstr>
      <vt:lpstr>FRDDFM Chapter 23</vt:lpstr>
      <vt:lpstr>Design Example #1</vt:lpstr>
      <vt:lpstr>Timing Diagram: Example #1</vt:lpstr>
      <vt:lpstr>Design Example #4</vt:lpstr>
      <vt:lpstr>Timing Diagram: Example #4</vt:lpstr>
      <vt:lpstr>Design Example #7</vt:lpstr>
      <vt:lpstr>Timing Diagram: Example #7</vt:lpstr>
      <vt:lpstr>General FSM Model</vt:lpstr>
      <vt:lpstr>Experiment #8: Basic FSM Design: Multi- Output 4-Bit Up/Down Counter</vt:lpstr>
      <vt:lpstr>Experiment #8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63</cp:revision>
  <dcterms:created xsi:type="dcterms:W3CDTF">2009-11-14T06:06:50Z</dcterms:created>
  <dcterms:modified xsi:type="dcterms:W3CDTF">2018-10-29T15:31:21Z</dcterms:modified>
</cp:coreProperties>
</file>