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20"/>
  </p:handoutMasterIdLst>
  <p:sldIdLst>
    <p:sldId id="256" r:id="rId2"/>
    <p:sldId id="329" r:id="rId3"/>
    <p:sldId id="332" r:id="rId4"/>
    <p:sldId id="333" r:id="rId5"/>
    <p:sldId id="334" r:id="rId6"/>
    <p:sldId id="335" r:id="rId7"/>
    <p:sldId id="336" r:id="rId8"/>
    <p:sldId id="337" r:id="rId9"/>
    <p:sldId id="322" r:id="rId10"/>
    <p:sldId id="319" r:id="rId11"/>
    <p:sldId id="323" r:id="rId12"/>
    <p:sldId id="324" r:id="rId13"/>
    <p:sldId id="320" r:id="rId14"/>
    <p:sldId id="326" r:id="rId15"/>
    <p:sldId id="328" r:id="rId16"/>
    <p:sldId id="338" r:id="rId17"/>
    <p:sldId id="325" r:id="rId18"/>
    <p:sldId id="327" r:id="rId19"/>
  </p:sldIdLst>
  <p:sldSz cx="9144000" cy="6858000" type="screen4x3"/>
  <p:notesSz cx="7053263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>
      <p:cViewPr varScale="1">
        <p:scale>
          <a:sx n="105" d="100"/>
          <a:sy n="105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59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5738" y="0"/>
            <a:ext cx="305593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9D515758-CE37-4EA0-836A-934C0A34FAD8}" type="datetimeFigureOut">
              <a:rPr lang="en-US" altLang="en-US"/>
              <a:pPr/>
              <a:t>10/30/2018</a:t>
            </a:fld>
            <a:endParaRPr lang="en-US" alt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375"/>
            <a:ext cx="30559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5738" y="8842375"/>
            <a:ext cx="305593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51858EC4-78EE-46A8-AA45-8B5C2783E0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666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3B22DD-7AF4-414E-8E37-11CB4FFB59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2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77A71-A404-45D6-9387-7CBBB667A9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4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C437A-34DE-4971-94C5-C7382C4AC1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7BF36-F34F-499D-9DC7-B84443D3D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1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2D6F1-9633-47E5-989E-05527B0EFB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9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02E34-7A16-403A-92CB-4B63689D0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3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41765-F881-42F4-802D-48698DB65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2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EAAFB-6A0A-4056-8B1A-E4DB3C81A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5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B621D-185D-4D8B-9030-588E32D1AF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5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A288C-20E6-452C-8D2D-9E4A74D8C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2A209-3EB7-45BD-BDD0-36FB4A14DF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0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409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4101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102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B3EEB64A-3A73-4FB0-8313-023942F147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4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"/><Relationship Id="rId2" Type="http://schemas.openxmlformats.org/officeDocument/2006/relationships/image" Target="../media/image16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if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"/><Relationship Id="rId2" Type="http://schemas.openxmlformats.org/officeDocument/2006/relationships/image" Target="../media/image19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CPE 133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Review of Previous Examples (#1, #4, #7)</a:t>
            </a:r>
            <a:endParaRPr lang="en-US" alt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More </a:t>
            </a:r>
            <a:r>
              <a:rPr lang="en-US" altLang="en-US" dirty="0" smtClean="0"/>
              <a:t>FSM-Based Counter </a:t>
            </a:r>
            <a:r>
              <a:rPr lang="en-US" altLang="en-US" dirty="0" smtClean="0"/>
              <a:t>Examples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Design Example #8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1" y="1524000"/>
            <a:ext cx="77723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the diagram on the right, design a FSM that implements a synchronous 2-bit stoneage binary up counter. The counter also has a control enable (CE, positive logic) input that allows the counter to count up. The counter also contains a “ripple carry out” </a:t>
            </a:r>
            <a:r>
              <a:rPr lang="en-US" sz="2400" dirty="0" smtClean="0"/>
              <a:t>output </a:t>
            </a:r>
            <a:r>
              <a:rPr lang="en-US" sz="2400" dirty="0"/>
              <a:t>signal </a:t>
            </a:r>
            <a:r>
              <a:rPr lang="en-US" sz="2400" dirty="0" smtClean="0"/>
              <a:t>(RCO) that </a:t>
            </a:r>
            <a:r>
              <a:rPr lang="en-US" sz="2400" dirty="0"/>
              <a:t>indicates when the counter is currently outputting it’s maximum count value. </a:t>
            </a:r>
            <a:endParaRPr lang="en-US" sz="2400" dirty="0" smtClean="0"/>
          </a:p>
          <a:p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Use only bits </a:t>
            </a:r>
            <a:r>
              <a:rPr lang="en-US" sz="2200" dirty="0"/>
              <a:t>of storage in your FSM design.</a:t>
            </a: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Provide </a:t>
            </a:r>
            <a:r>
              <a:rPr lang="en-US" sz="2200" dirty="0"/>
              <a:t>a circuit diagram </a:t>
            </a: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Provide a state diagram</a:t>
            </a:r>
            <a:endParaRPr lang="en-US" sz="22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5029200"/>
            <a:ext cx="26670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2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#8: State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676400"/>
            <a:ext cx="5486400" cy="213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7" y="4267200"/>
            <a:ext cx="3052763" cy="17289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7617" y="6107668"/>
            <a:ext cx="2916183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Output Decoder Design #7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6096000"/>
            <a:ext cx="2916183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Output Decoder Design #8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049" y="4343400"/>
            <a:ext cx="3436088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7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#8: Timing </a:t>
            </a:r>
            <a:r>
              <a:rPr lang="en-US" dirty="0" err="1" smtClean="0"/>
              <a:t>Digram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600"/>
            <a:ext cx="7543800" cy="22860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800600"/>
            <a:ext cx="2209800" cy="12954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494847"/>
            <a:ext cx="5334000" cy="205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9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Design Example #9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1" y="1600200"/>
            <a:ext cx="807719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Using the diagram on the right, design a FSM that implements a synchronous counter that has both a 2-bit binary (BCNT) and a 3-bit stoneage binary (SBCNT) output. The FSM also a count enable input (CE) which serves two functions. When the CE is asserted, both counter outputs increment of the active clock edge. When CE is not asserted, </a:t>
            </a:r>
            <a:r>
              <a:rPr lang="en-US" sz="2200" dirty="0" smtClean="0"/>
              <a:t>neither </a:t>
            </a:r>
            <a:r>
              <a:rPr lang="en-US" sz="2200" dirty="0"/>
              <a:t>count is incremented. </a:t>
            </a:r>
            <a:r>
              <a:rPr lang="en-US" sz="2200" dirty="0" smtClean="0"/>
              <a:t>Additionally</a:t>
            </a:r>
            <a:r>
              <a:rPr lang="en-US" sz="2200" dirty="0"/>
              <a:t>, the binary count (BCNT) outputs “00” when CE is not asserted, but returns to its original value when CE is reasserted. The </a:t>
            </a:r>
            <a:r>
              <a:rPr lang="en-US" sz="2200" dirty="0" smtClean="0"/>
              <a:t>CE input prevents the counter from changing state but has no </a:t>
            </a:r>
            <a:r>
              <a:rPr lang="en-US" sz="2200" dirty="0" smtClean="0"/>
              <a:t>effect on </a:t>
            </a:r>
            <a:r>
              <a:rPr lang="en-US" sz="2200" dirty="0" smtClean="0"/>
              <a:t>SBCNT. </a:t>
            </a:r>
            <a:endParaRPr lang="en-US" sz="2200" dirty="0" smtClean="0"/>
          </a:p>
          <a:p>
            <a:endParaRPr lang="en-US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Provide </a:t>
            </a:r>
            <a:r>
              <a:rPr lang="en-US" sz="2200" dirty="0"/>
              <a:t>a circuit diagram </a:t>
            </a:r>
            <a:endParaRPr lang="en-US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Provide a state diagram</a:t>
            </a:r>
            <a:endParaRPr lang="en-US" sz="22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597" y="5105400"/>
            <a:ext cx="3169603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2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#9: Solutions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057400"/>
            <a:ext cx="6629400" cy="2057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19400" y="4495800"/>
            <a:ext cx="2903359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Example #9 Circuit Design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38400" y="5867400"/>
            <a:ext cx="760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  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006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#9: State Diagram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43" y="1828800"/>
            <a:ext cx="7543800" cy="21336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648200"/>
            <a:ext cx="2133600" cy="1143000"/>
          </a:xfrm>
          <a:prstGeom prst="rect">
            <a:avLst/>
          </a:prstGeom>
        </p:spPr>
      </p:pic>
      <p:pic>
        <p:nvPicPr>
          <p:cNvPr id="6" name="Content Placeholder 3"/>
          <p:cNvPicPr>
            <a:picLocks noGrp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95800"/>
            <a:ext cx="57912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0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#9: Solutions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6629400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764280"/>
            <a:ext cx="3200400" cy="2560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46417" y="6412468"/>
            <a:ext cx="2916183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Output Decoder Design 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7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#9: Timing Diagram 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52600"/>
            <a:ext cx="8001000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9200" y="4876800"/>
            <a:ext cx="6648038" cy="923330"/>
          </a:xfrm>
          <a:prstGeom prst="rect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BCNT: Mealy-type Output: based on state &amp; external input (CE)</a:t>
            </a:r>
          </a:p>
          <a:p>
            <a:endParaRPr lang="en-US" dirty="0"/>
          </a:p>
          <a:p>
            <a:r>
              <a:rPr lang="en-US" dirty="0" smtClean="0"/>
              <a:t>SBCNT: Moore-type Output: based on state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20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Output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Moore Outputs</a:t>
            </a:r>
          </a:p>
          <a:p>
            <a:pPr lvl="1"/>
            <a:r>
              <a:rPr lang="en-US" dirty="0" smtClean="0"/>
              <a:t>Only a function of FSM state</a:t>
            </a:r>
          </a:p>
          <a:p>
            <a:r>
              <a:rPr lang="en-US" dirty="0" smtClean="0"/>
              <a:t>Mealy Outputs</a:t>
            </a:r>
          </a:p>
          <a:p>
            <a:pPr lvl="1"/>
            <a:r>
              <a:rPr lang="en-US" dirty="0" smtClean="0"/>
              <a:t>Function of FSM state &amp; External Input(s)</a:t>
            </a:r>
            <a:endParaRPr lang="en-US" dirty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3962400"/>
            <a:ext cx="8077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91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Finite State Machines (FSMs)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620000" cy="45307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Primarily used as controller circuits</a:t>
            </a:r>
          </a:p>
          <a:p>
            <a:pPr lvl="1" eaLnBrk="1" hangingPunct="1"/>
            <a:r>
              <a:rPr lang="en-US" altLang="en-US" dirty="0" smtClean="0"/>
              <a:t>FSMs as counters good for learning</a:t>
            </a:r>
          </a:p>
          <a:p>
            <a:pPr lvl="1" eaLnBrk="1" hangingPunct="1"/>
            <a:r>
              <a:rPr lang="en-US" altLang="en-US" dirty="0" smtClean="0"/>
              <a:t>Nicely modeled with state </a:t>
            </a:r>
            <a:r>
              <a:rPr lang="en-US" altLang="en-US" dirty="0" smtClean="0"/>
              <a:t>diagrams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Approach </a:t>
            </a:r>
          </a:p>
          <a:p>
            <a:pPr lvl="1" eaLnBrk="1" hangingPunct="1"/>
            <a:r>
              <a:rPr lang="en-US" altLang="en-US" dirty="0" smtClean="0"/>
              <a:t>Same basic counter with added features in each example</a:t>
            </a:r>
          </a:p>
          <a:p>
            <a:pPr lvl="1" eaLnBrk="1" hangingPunct="1"/>
            <a:r>
              <a:rPr lang="en-US" altLang="en-US" dirty="0" smtClean="0"/>
              <a:t>All examples from Chapter 23</a:t>
            </a:r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marL="0" indent="0" eaLnBrk="1" hangingPunct="1">
              <a:buNone/>
            </a:pPr>
            <a:endParaRPr lang="en-US" altLang="en-US" dirty="0" smtClean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2600" y="5105400"/>
            <a:ext cx="5105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29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Design Example #1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1" y="1752600"/>
            <a:ext cx="77723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the diagram </a:t>
            </a:r>
            <a:r>
              <a:rPr lang="en-US" sz="2400" dirty="0" smtClean="0"/>
              <a:t>below, </a:t>
            </a:r>
            <a:r>
              <a:rPr lang="en-US" sz="2400" dirty="0"/>
              <a:t>design a FSM that implements a 2-bit binary counter. The counter’s increments are synchronized with the rising-edge of the CLK input. This counter counts endlessly using this sequence in binary: …0,1,2,3,0,1,… </a:t>
            </a:r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Provide </a:t>
            </a:r>
            <a:r>
              <a:rPr lang="en-US" sz="2400" dirty="0"/>
              <a:t>a circuit diagram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Provide a state diagram</a:t>
            </a:r>
            <a:endParaRPr lang="en-US" sz="24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419600"/>
            <a:ext cx="31242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Diagram: Example #1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86" y="1872558"/>
            <a:ext cx="7656214" cy="247084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648200"/>
            <a:ext cx="2845435" cy="198310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800600"/>
            <a:ext cx="22860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0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Design Example #4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1" y="1752600"/>
            <a:ext cx="7772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the diagram on the right, design a FSM that implements a synchronous (RET) 2-bit binary up counter. This counter counts up when the CE (count enable) input is a ‘1’ and holds the previous count when the CE signal is ‘0’. Provide both a circuit diagram and state diagram for your solution. </a:t>
            </a:r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Provide </a:t>
            </a:r>
            <a:r>
              <a:rPr lang="en-US" sz="2400" dirty="0"/>
              <a:t>a circuit diagram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Provide a state diagram</a:t>
            </a:r>
            <a:endParaRPr lang="en-US" sz="2400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745" y="4191000"/>
            <a:ext cx="2954655" cy="192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7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Diagram: Example #4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28800"/>
            <a:ext cx="7467600" cy="19050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91000"/>
            <a:ext cx="4267200" cy="22098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267200"/>
            <a:ext cx="22860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9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Design Example #7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1" y="1752600"/>
            <a:ext cx="77723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the diagram on the right, design a FSM that implements a synchronous 3-bit stoneage binary up counter. The counter also has a </a:t>
            </a:r>
            <a:r>
              <a:rPr lang="en-US" sz="2400" dirty="0" smtClean="0"/>
              <a:t>positive logic control </a:t>
            </a:r>
            <a:r>
              <a:rPr lang="en-US" sz="2400" dirty="0"/>
              <a:t>enable (CE) input that allows the counter to count. </a:t>
            </a:r>
            <a:r>
              <a:rPr lang="en-US" sz="2400" dirty="0" smtClean="0"/>
              <a:t>Assume the counter increments on the rising clock edge. 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Don’t Use </a:t>
            </a:r>
            <a:r>
              <a:rPr lang="en-US" sz="2400" dirty="0"/>
              <a:t>more than two bits of storage in your FSM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Provide </a:t>
            </a:r>
            <a:r>
              <a:rPr lang="en-US" sz="2400" dirty="0"/>
              <a:t>a circuit diagram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Provide a state diagram</a:t>
            </a:r>
            <a:endParaRPr lang="en-US" sz="2400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876800"/>
            <a:ext cx="2743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0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Diagram: Example #7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1200"/>
            <a:ext cx="7696200" cy="19812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4648200"/>
            <a:ext cx="5105400" cy="1676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724400"/>
            <a:ext cx="24384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3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#7: Circuit Schematic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86200"/>
            <a:ext cx="2209800" cy="2405743"/>
          </a:xfrm>
        </p:spPr>
      </p:pic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00200"/>
            <a:ext cx="6705600" cy="213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748002"/>
            <a:ext cx="2514600" cy="14241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05400" y="6324600"/>
            <a:ext cx="1813317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Output Decoder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6336268"/>
            <a:ext cx="2198038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Next State Decoder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8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2052</TotalTime>
  <Words>612</Words>
  <Application>Microsoft Office PowerPoint</Application>
  <PresentationFormat>On-screen Show (4:3)</PresentationFormat>
  <Paragraphs>62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Layers</vt:lpstr>
      <vt:lpstr>CPE 133 </vt:lpstr>
      <vt:lpstr>Finite State Machines (FSMs)</vt:lpstr>
      <vt:lpstr>Design Example #1</vt:lpstr>
      <vt:lpstr>Timing Diagram: Example #1</vt:lpstr>
      <vt:lpstr>Design Example #4</vt:lpstr>
      <vt:lpstr>Timing Diagram: Example #4</vt:lpstr>
      <vt:lpstr>Design Example #7</vt:lpstr>
      <vt:lpstr>Timing Diagram: Example #7</vt:lpstr>
      <vt:lpstr>Design #7: Circuit Schematic</vt:lpstr>
      <vt:lpstr>Design Example #8</vt:lpstr>
      <vt:lpstr>Design #8: State Diagram</vt:lpstr>
      <vt:lpstr>Design #8: Timing Digram </vt:lpstr>
      <vt:lpstr>Design Example #9</vt:lpstr>
      <vt:lpstr>Design #9: Solutions</vt:lpstr>
      <vt:lpstr>Design #9: State Diagram </vt:lpstr>
      <vt:lpstr>Design #9: Solutions</vt:lpstr>
      <vt:lpstr>Design #9: Timing Diagram </vt:lpstr>
      <vt:lpstr>FSM Output Type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129</dc:title>
  <dc:creator>Default User</dc:creator>
  <cp:lastModifiedBy>Bryan</cp:lastModifiedBy>
  <cp:revision>64</cp:revision>
  <cp:lastPrinted>2018-10-31T04:44:37Z</cp:lastPrinted>
  <dcterms:created xsi:type="dcterms:W3CDTF">2009-11-14T06:06:50Z</dcterms:created>
  <dcterms:modified xsi:type="dcterms:W3CDTF">2018-10-31T06:51:26Z</dcterms:modified>
</cp:coreProperties>
</file>