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14"/>
  </p:handoutMasterIdLst>
  <p:sldIdLst>
    <p:sldId id="256" r:id="rId2"/>
    <p:sldId id="314" r:id="rId3"/>
    <p:sldId id="320" r:id="rId4"/>
    <p:sldId id="326" r:id="rId5"/>
    <p:sldId id="325" r:id="rId6"/>
    <p:sldId id="327" r:id="rId7"/>
    <p:sldId id="338" r:id="rId8"/>
    <p:sldId id="334" r:id="rId9"/>
    <p:sldId id="335" r:id="rId10"/>
    <p:sldId id="333" r:id="rId11"/>
    <p:sldId id="336" r:id="rId12"/>
    <p:sldId id="337" r:id="rId13"/>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p:cViewPr varScale="1">
        <p:scale>
          <a:sx n="105" d="100"/>
          <a:sy n="105"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559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ltLang="en-US"/>
          </a:p>
        </p:txBody>
      </p:sp>
      <p:sp>
        <p:nvSpPr>
          <p:cNvPr id="46083" name="Rectangle 3"/>
          <p:cNvSpPr>
            <a:spLocks noGrp="1" noChangeArrowheads="1"/>
          </p:cNvSpPr>
          <p:nvPr>
            <p:ph type="dt" sz="quarter" idx="1"/>
          </p:nvPr>
        </p:nvSpPr>
        <p:spPr bwMode="auto">
          <a:xfrm>
            <a:off x="3995738" y="0"/>
            <a:ext cx="305593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9D515758-CE37-4EA0-836A-934C0A34FAD8}" type="datetimeFigureOut">
              <a:rPr lang="en-US" altLang="en-US"/>
              <a:pPr/>
              <a:t>11/2/2018</a:t>
            </a:fld>
            <a:endParaRPr lang="en-US" altLang="en-US"/>
          </a:p>
        </p:txBody>
      </p:sp>
      <p:sp>
        <p:nvSpPr>
          <p:cNvPr id="46084" name="Rectangle 4"/>
          <p:cNvSpPr>
            <a:spLocks noGrp="1" noChangeArrowheads="1"/>
          </p:cNvSpPr>
          <p:nvPr>
            <p:ph type="ftr" sz="quarter" idx="2"/>
          </p:nvPr>
        </p:nvSpPr>
        <p:spPr bwMode="auto">
          <a:xfrm>
            <a:off x="0" y="8842375"/>
            <a:ext cx="30559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en-US"/>
          </a:p>
        </p:txBody>
      </p:sp>
      <p:sp>
        <p:nvSpPr>
          <p:cNvPr id="46085" name="Rectangle 5"/>
          <p:cNvSpPr>
            <a:spLocks noGrp="1" noChangeArrowheads="1"/>
          </p:cNvSpPr>
          <p:nvPr>
            <p:ph type="sldNum" sz="quarter" idx="3"/>
          </p:nvPr>
        </p:nvSpPr>
        <p:spPr bwMode="auto">
          <a:xfrm>
            <a:off x="3995738" y="8842375"/>
            <a:ext cx="305593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51858EC4-78EE-46A8-AA45-8B5C2783E09E}" type="slidenum">
              <a:rPr lang="en-US" altLang="en-US"/>
              <a:pPr/>
              <a:t>‹#›</a:t>
            </a:fld>
            <a:endParaRPr lang="en-US" altLang="en-US"/>
          </a:p>
        </p:txBody>
      </p:sp>
    </p:spTree>
    <p:extLst>
      <p:ext uri="{BB962C8B-B14F-4D97-AF65-F5344CB8AC3E}">
        <p14:creationId xmlns:p14="http://schemas.microsoft.com/office/powerpoint/2010/main" val="6536660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smtClean="0"/>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smtClean="0"/>
            </a:lvl1pPr>
          </a:lstStyle>
          <a:p>
            <a:pPr>
              <a:defRPr/>
            </a:pPr>
            <a:endParaRPr lang="en-US"/>
          </a:p>
        </p:txBody>
      </p:sp>
      <p:sp>
        <p:nvSpPr>
          <p:cNvPr id="15" name="Rectangle 15"/>
          <p:cNvSpPr>
            <a:spLocks noGrp="1" noChangeArrowheads="1"/>
          </p:cNvSpPr>
          <p:nvPr>
            <p:ph type="sldNum" sz="quarter" idx="12"/>
          </p:nvPr>
        </p:nvSpPr>
        <p:spPr/>
        <p:txBody>
          <a:bodyPr/>
          <a:lstStyle>
            <a:lvl1pPr>
              <a:defRPr smtClean="0"/>
            </a:lvl1pPr>
          </a:lstStyle>
          <a:p>
            <a:pPr>
              <a:defRPr/>
            </a:pPr>
            <a:fld id="{973B22DD-7AF4-414E-8E37-11CB4FFB5958}" type="slidenum">
              <a:rPr lang="en-US"/>
              <a:pPr>
                <a:defRPr/>
              </a:pPr>
              <a:t>‹#›</a:t>
            </a:fld>
            <a:endParaRPr lang="en-US"/>
          </a:p>
        </p:txBody>
      </p:sp>
    </p:spTree>
    <p:extLst>
      <p:ext uri="{BB962C8B-B14F-4D97-AF65-F5344CB8AC3E}">
        <p14:creationId xmlns:p14="http://schemas.microsoft.com/office/powerpoint/2010/main" val="61652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6477A71-A404-45D6-9387-7CBBB667A9E7}" type="slidenum">
              <a:rPr lang="en-US"/>
              <a:pPr>
                <a:defRPr/>
              </a:pPr>
              <a:t>‹#›</a:t>
            </a:fld>
            <a:endParaRPr lang="en-US"/>
          </a:p>
        </p:txBody>
      </p:sp>
    </p:spTree>
    <p:extLst>
      <p:ext uri="{BB962C8B-B14F-4D97-AF65-F5344CB8AC3E}">
        <p14:creationId xmlns:p14="http://schemas.microsoft.com/office/powerpoint/2010/main" val="404744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E5C437A-34DE-4971-94C5-C7382C4AC183}" type="slidenum">
              <a:rPr lang="en-US"/>
              <a:pPr>
                <a:defRPr/>
              </a:pPr>
              <a:t>‹#›</a:t>
            </a:fld>
            <a:endParaRPr lang="en-US"/>
          </a:p>
        </p:txBody>
      </p:sp>
    </p:spTree>
    <p:extLst>
      <p:ext uri="{BB962C8B-B14F-4D97-AF65-F5344CB8AC3E}">
        <p14:creationId xmlns:p14="http://schemas.microsoft.com/office/powerpoint/2010/main" val="11926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E67BF36-F34F-499D-9DC7-B84443D3DD99}" type="slidenum">
              <a:rPr lang="en-US"/>
              <a:pPr>
                <a:defRPr/>
              </a:pPr>
              <a:t>‹#›</a:t>
            </a:fld>
            <a:endParaRPr lang="en-US"/>
          </a:p>
        </p:txBody>
      </p:sp>
    </p:spTree>
    <p:extLst>
      <p:ext uri="{BB962C8B-B14F-4D97-AF65-F5344CB8AC3E}">
        <p14:creationId xmlns:p14="http://schemas.microsoft.com/office/powerpoint/2010/main" val="263821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AB32D6F1-9633-47E5-989E-05527B0EFB41}" type="slidenum">
              <a:rPr lang="en-US"/>
              <a:pPr>
                <a:defRPr/>
              </a:pPr>
              <a:t>‹#›</a:t>
            </a:fld>
            <a:endParaRPr lang="en-US"/>
          </a:p>
        </p:txBody>
      </p:sp>
    </p:spTree>
    <p:extLst>
      <p:ext uri="{BB962C8B-B14F-4D97-AF65-F5344CB8AC3E}">
        <p14:creationId xmlns:p14="http://schemas.microsoft.com/office/powerpoint/2010/main" val="333919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54A02E34-7A16-403A-92CB-4B63689D0B25}" type="slidenum">
              <a:rPr lang="en-US"/>
              <a:pPr>
                <a:defRPr/>
              </a:pPr>
              <a:t>‹#›</a:t>
            </a:fld>
            <a:endParaRPr lang="en-US"/>
          </a:p>
        </p:txBody>
      </p:sp>
    </p:spTree>
    <p:extLst>
      <p:ext uri="{BB962C8B-B14F-4D97-AF65-F5344CB8AC3E}">
        <p14:creationId xmlns:p14="http://schemas.microsoft.com/office/powerpoint/2010/main" val="227913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F6E41765-F881-42F4-802D-48698DB65987}" type="slidenum">
              <a:rPr lang="en-US"/>
              <a:pPr>
                <a:defRPr/>
              </a:pPr>
              <a:t>‹#›</a:t>
            </a:fld>
            <a:endParaRPr lang="en-US"/>
          </a:p>
        </p:txBody>
      </p:sp>
    </p:spTree>
    <p:extLst>
      <p:ext uri="{BB962C8B-B14F-4D97-AF65-F5344CB8AC3E}">
        <p14:creationId xmlns:p14="http://schemas.microsoft.com/office/powerpoint/2010/main" val="43722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1DEEAAFB-6A0A-4056-8B1A-E4DB3C81AADD}" type="slidenum">
              <a:rPr lang="en-US"/>
              <a:pPr>
                <a:defRPr/>
              </a:pPr>
              <a:t>‹#›</a:t>
            </a:fld>
            <a:endParaRPr lang="en-US"/>
          </a:p>
        </p:txBody>
      </p:sp>
    </p:spTree>
    <p:extLst>
      <p:ext uri="{BB962C8B-B14F-4D97-AF65-F5344CB8AC3E}">
        <p14:creationId xmlns:p14="http://schemas.microsoft.com/office/powerpoint/2010/main" val="153225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D5DB621D-185D-4D8B-9030-588E32D1AF2E}" type="slidenum">
              <a:rPr lang="en-US"/>
              <a:pPr>
                <a:defRPr/>
              </a:pPr>
              <a:t>‹#›</a:t>
            </a:fld>
            <a:endParaRPr lang="en-US"/>
          </a:p>
        </p:txBody>
      </p:sp>
    </p:spTree>
    <p:extLst>
      <p:ext uri="{BB962C8B-B14F-4D97-AF65-F5344CB8AC3E}">
        <p14:creationId xmlns:p14="http://schemas.microsoft.com/office/powerpoint/2010/main" val="126145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68A288C-20E6-452C-8D2D-9E4A74D8C704}" type="slidenum">
              <a:rPr lang="en-US"/>
              <a:pPr>
                <a:defRPr/>
              </a:pPr>
              <a:t>‹#›</a:t>
            </a:fld>
            <a:endParaRPr lang="en-US"/>
          </a:p>
        </p:txBody>
      </p:sp>
    </p:spTree>
    <p:extLst>
      <p:ext uri="{BB962C8B-B14F-4D97-AF65-F5344CB8AC3E}">
        <p14:creationId xmlns:p14="http://schemas.microsoft.com/office/powerpoint/2010/main" val="767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1BB2A209-3EB7-45BD-BDD0-36FB4A14DFAC}" type="slidenum">
              <a:rPr lang="en-US"/>
              <a:pPr>
                <a:defRPr/>
              </a:pPr>
              <a:t>‹#›</a:t>
            </a:fld>
            <a:endParaRPr lang="en-US"/>
          </a:p>
        </p:txBody>
      </p:sp>
    </p:spTree>
    <p:extLst>
      <p:ext uri="{BB962C8B-B14F-4D97-AF65-F5344CB8AC3E}">
        <p14:creationId xmlns:p14="http://schemas.microsoft.com/office/powerpoint/2010/main" val="36615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4099"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4101"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4102"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5"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3EEB64A-3A73-4FB0-8313-023942F14793}" type="slidenum">
              <a:rPr lang="en-US"/>
              <a:pPr>
                <a:defRPr/>
              </a:pPr>
              <a:t>‹#›</a:t>
            </a:fld>
            <a:endParaRPr lang="en-US"/>
          </a:p>
        </p:txBody>
      </p:sp>
      <p:sp>
        <p:nvSpPr>
          <p:cNvPr id="4108"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5.tif"/></Relationships>
</file>

<file path=ppt/slides/_rels/slide5.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8.tif"/><Relationship Id="rId1" Type="http://schemas.openxmlformats.org/officeDocument/2006/relationships/slideLayout" Target="../slideLayouts/slideLayout2.xml"/><Relationship Id="rId4"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CPE 133 </a:t>
            </a:r>
          </a:p>
        </p:txBody>
      </p:sp>
      <p:sp>
        <p:nvSpPr>
          <p:cNvPr id="3075" name="Rectangle 3"/>
          <p:cNvSpPr>
            <a:spLocks noGrp="1" noChangeArrowheads="1"/>
          </p:cNvSpPr>
          <p:nvPr>
            <p:ph type="subTitle" idx="1"/>
          </p:nvPr>
        </p:nvSpPr>
        <p:spPr/>
        <p:txBody>
          <a:bodyPr/>
          <a:lstStyle/>
          <a:p>
            <a:pPr eaLnBrk="1" hangingPunct="1">
              <a:lnSpc>
                <a:spcPct val="80000"/>
              </a:lnSpc>
            </a:pPr>
            <a:r>
              <a:rPr lang="en-US" altLang="en-US" dirty="0" smtClean="0"/>
              <a:t>Review</a:t>
            </a:r>
          </a:p>
          <a:p>
            <a:pPr eaLnBrk="1" hangingPunct="1">
              <a:lnSpc>
                <a:spcPct val="80000"/>
              </a:lnSpc>
            </a:pPr>
            <a:r>
              <a:rPr lang="en-US" altLang="en-US" dirty="0" smtClean="0"/>
              <a:t>Illegal State Recovery</a:t>
            </a:r>
          </a:p>
          <a:p>
            <a:pPr eaLnBrk="1" hangingPunct="1">
              <a:lnSpc>
                <a:spcPct val="80000"/>
              </a:lnSpc>
            </a:pPr>
            <a:r>
              <a:rPr lang="en-US" altLang="en-US" dirty="0" smtClean="0"/>
              <a:t>Design </a:t>
            </a:r>
            <a:r>
              <a:rPr lang="en-US" altLang="en-US" dirty="0" smtClean="0"/>
              <a:t>Example</a:t>
            </a:r>
          </a:p>
          <a:p>
            <a:pPr eaLnBrk="1" hangingPunct="1">
              <a:lnSpc>
                <a:spcPct val="80000"/>
              </a:lnSpc>
            </a:pPr>
            <a:r>
              <a:rPr lang="en-US" altLang="en-US" smtClean="0"/>
              <a:t>Experiment 9</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Design Example: </a:t>
            </a:r>
          </a:p>
        </p:txBody>
      </p:sp>
      <p:sp>
        <p:nvSpPr>
          <p:cNvPr id="2" name="TextBox 1"/>
          <p:cNvSpPr txBox="1"/>
          <p:nvPr/>
        </p:nvSpPr>
        <p:spPr>
          <a:xfrm>
            <a:off x="838201" y="1600200"/>
            <a:ext cx="8077199" cy="4154984"/>
          </a:xfrm>
          <a:prstGeom prst="rect">
            <a:avLst/>
          </a:prstGeom>
          <a:noFill/>
        </p:spPr>
        <p:txBody>
          <a:bodyPr wrap="square" rtlCol="0">
            <a:spAutoFit/>
          </a:bodyPr>
          <a:lstStyle/>
          <a:p>
            <a:r>
              <a:rPr lang="en-US" sz="2400" dirty="0" smtClean="0"/>
              <a:t>Design a counter that repeatedly counts in the following sequence: {4, 18, 20, 30, 8}. The circuit has a </a:t>
            </a:r>
            <a:r>
              <a:rPr lang="en-US" sz="2400" b="1" dirty="0" smtClean="0"/>
              <a:t>HOLD</a:t>
            </a:r>
            <a:r>
              <a:rPr lang="en-US" sz="2400" dirty="0" smtClean="0"/>
              <a:t> input that stops the counter from counting while asserted. When the </a:t>
            </a:r>
            <a:r>
              <a:rPr lang="en-US" sz="2400" b="1" dirty="0" smtClean="0"/>
              <a:t>HOLD</a:t>
            </a:r>
            <a:r>
              <a:rPr lang="en-US" sz="2400" dirty="0" smtClean="0"/>
              <a:t> input is asserted, the count output is halved. Make the circuit self-correcting by directing all unused states to count = 4. Outputs associated with unused states should be all 1’s. </a:t>
            </a:r>
          </a:p>
          <a:p>
            <a:endParaRPr lang="en-US" sz="2400" dirty="0" smtClean="0"/>
          </a:p>
          <a:p>
            <a:pPr marL="342900" indent="-342900">
              <a:buFont typeface="Arial" panose="020B0604020202020204" pitchFamily="34" charset="0"/>
              <a:buChar char="•"/>
            </a:pPr>
            <a:r>
              <a:rPr lang="en-US" sz="2400" dirty="0" smtClean="0"/>
              <a:t>Minimize the amount of memory in circuit</a:t>
            </a:r>
          </a:p>
          <a:p>
            <a:pPr marL="342900" indent="-342900">
              <a:buFont typeface="Arial" panose="020B0604020202020204" pitchFamily="34" charset="0"/>
              <a:buChar char="•"/>
            </a:pPr>
            <a:r>
              <a:rPr lang="en-US" sz="2400" dirty="0" smtClean="0"/>
              <a:t>Provide </a:t>
            </a:r>
            <a:r>
              <a:rPr lang="en-US" sz="2400" dirty="0"/>
              <a:t>a circuit diagram </a:t>
            </a:r>
            <a:endParaRPr lang="en-US" sz="2400" dirty="0" smtClean="0"/>
          </a:p>
          <a:p>
            <a:pPr marL="342900" indent="-342900">
              <a:buFont typeface="Arial" panose="020B0604020202020204" pitchFamily="34" charset="0"/>
              <a:buChar char="•"/>
            </a:pPr>
            <a:r>
              <a:rPr lang="en-US" sz="2400" dirty="0" smtClean="0"/>
              <a:t>Provide a state diagram</a:t>
            </a:r>
            <a:endParaRPr lang="en-US" sz="2400" dirty="0"/>
          </a:p>
        </p:txBody>
      </p:sp>
    </p:spTree>
    <p:extLst>
      <p:ext uri="{BB962C8B-B14F-4D97-AF65-F5344CB8AC3E}">
        <p14:creationId xmlns:p14="http://schemas.microsoft.com/office/powerpoint/2010/main" val="2200039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smtClean="0"/>
              <a:t>Experiment #9: </a:t>
            </a:r>
            <a:r>
              <a:rPr lang="en-US" sz="3200" dirty="0"/>
              <a:t>4-Bit Up/Down Counter with Multiplexed 7-Segment Display</a:t>
            </a:r>
          </a:p>
        </p:txBody>
      </p:sp>
      <p:sp>
        <p:nvSpPr>
          <p:cNvPr id="3" name="Content Placeholder 2"/>
          <p:cNvSpPr>
            <a:spLocks noGrp="1"/>
          </p:cNvSpPr>
          <p:nvPr>
            <p:ph idx="1"/>
          </p:nvPr>
        </p:nvSpPr>
        <p:spPr/>
        <p:txBody>
          <a:bodyPr/>
          <a:lstStyle/>
          <a:p>
            <a:r>
              <a:rPr lang="en-US" dirty="0" smtClean="0"/>
              <a:t>Modification of Experiment #8</a:t>
            </a:r>
          </a:p>
          <a:p>
            <a:pPr lvl="1"/>
            <a:r>
              <a:rPr lang="en-US" dirty="0" smtClean="0"/>
              <a:t>Outputs</a:t>
            </a:r>
          </a:p>
          <a:p>
            <a:pPr lvl="2"/>
            <a:r>
              <a:rPr lang="en-US" dirty="0" smtClean="0"/>
              <a:t>Stoneage binary </a:t>
            </a:r>
          </a:p>
          <a:p>
            <a:pPr lvl="3"/>
            <a:r>
              <a:rPr lang="en-US" dirty="0" smtClean="0"/>
              <a:t>Mealy – based on state &amp; direction input</a:t>
            </a:r>
          </a:p>
          <a:p>
            <a:pPr lvl="2"/>
            <a:r>
              <a:rPr lang="en-US" dirty="0" smtClean="0"/>
              <a:t>4-bit unsigned binary </a:t>
            </a:r>
          </a:p>
          <a:p>
            <a:pPr lvl="3"/>
            <a:r>
              <a:rPr lang="en-US" dirty="0" smtClean="0"/>
              <a:t>Moore – based on state only</a:t>
            </a:r>
          </a:p>
          <a:p>
            <a:r>
              <a:rPr lang="en-US" dirty="0" smtClean="0"/>
              <a:t>Write your own two-digit display multiplexor</a:t>
            </a:r>
          </a:p>
          <a:p>
            <a:pPr lvl="1"/>
            <a:r>
              <a:rPr lang="en-US" dirty="0" smtClean="0"/>
              <a:t>Don’t use </a:t>
            </a:r>
            <a:r>
              <a:rPr lang="en-US" dirty="0" err="1" smtClean="0"/>
              <a:t>univ_sseg.v</a:t>
            </a:r>
            <a:endParaRPr lang="en-US" dirty="0" smtClean="0"/>
          </a:p>
          <a:p>
            <a:pPr lvl="1"/>
            <a:r>
              <a:rPr lang="en-US" dirty="0" smtClean="0"/>
              <a:t>Requires two clock dividers </a:t>
            </a:r>
          </a:p>
          <a:p>
            <a:pPr lvl="1"/>
            <a:r>
              <a:rPr lang="en-US" dirty="0" smtClean="0"/>
              <a:t>If in doubt, think decoders…</a:t>
            </a:r>
          </a:p>
        </p:txBody>
      </p:sp>
    </p:spTree>
    <p:extLst>
      <p:ext uri="{BB962C8B-B14F-4D97-AF65-F5344CB8AC3E}">
        <p14:creationId xmlns:p14="http://schemas.microsoft.com/office/powerpoint/2010/main" val="244375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Common Anode Configuration</a:t>
            </a:r>
          </a:p>
        </p:txBody>
      </p:sp>
      <p:sp>
        <p:nvSpPr>
          <p:cNvPr id="78851" name="Rectangle 3"/>
          <p:cNvSpPr>
            <a:spLocks noGrp="1" noChangeArrowheads="1"/>
          </p:cNvSpPr>
          <p:nvPr>
            <p:ph type="body" idx="1"/>
          </p:nvPr>
        </p:nvSpPr>
        <p:spPr/>
        <p:txBody>
          <a:bodyPr/>
          <a:lstStyle/>
          <a:p>
            <a:r>
              <a:rPr lang="en-US" altLang="en-US" dirty="0" smtClean="0"/>
              <a:t>Only displays one </a:t>
            </a:r>
            <a:r>
              <a:rPr lang="en-US" altLang="en-US" smtClean="0"/>
              <a:t>unique number at a time</a:t>
            </a:r>
            <a:endParaRPr lang="en-US" altLang="en-US" dirty="0"/>
          </a:p>
        </p:txBody>
      </p:sp>
      <p:pic>
        <p:nvPicPr>
          <p:cNvPr id="78852" name="Picture 4" descr="ca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08250"/>
            <a:ext cx="5562600" cy="3587750"/>
          </a:xfrm>
          <a:prstGeom prst="rect">
            <a:avLst/>
          </a:prstGeom>
          <a:noFill/>
          <a:extLst>
            <a:ext uri="{909E8E84-426E-40DD-AFC4-6F175D3DCCD1}">
              <a14:hiddenFill xmlns:a14="http://schemas.microsoft.com/office/drawing/2010/main">
                <a:solidFill>
                  <a:srgbClr val="FFFFFF"/>
                </a:solidFill>
              </a14:hiddenFill>
            </a:ext>
          </a:extLst>
        </p:spPr>
      </p:pic>
      <p:pic>
        <p:nvPicPr>
          <p:cNvPr id="78853" name="Picture 5" descr="f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667000"/>
            <a:ext cx="317182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12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FSM Model</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00" y="1905000"/>
            <a:ext cx="8458200" cy="2438400"/>
          </a:xfrm>
          <a:prstGeom prst="rect">
            <a:avLst/>
          </a:prstGeom>
        </p:spPr>
      </p:pic>
    </p:spTree>
    <p:extLst>
      <p:ext uri="{BB962C8B-B14F-4D97-AF65-F5344CB8AC3E}">
        <p14:creationId xmlns:p14="http://schemas.microsoft.com/office/powerpoint/2010/main" val="70605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Design Example #9</a:t>
            </a:r>
          </a:p>
        </p:txBody>
      </p:sp>
      <p:sp>
        <p:nvSpPr>
          <p:cNvPr id="2" name="TextBox 1"/>
          <p:cNvSpPr txBox="1"/>
          <p:nvPr/>
        </p:nvSpPr>
        <p:spPr>
          <a:xfrm>
            <a:off x="838201" y="1600200"/>
            <a:ext cx="8077199" cy="4493538"/>
          </a:xfrm>
          <a:prstGeom prst="rect">
            <a:avLst/>
          </a:prstGeom>
          <a:noFill/>
        </p:spPr>
        <p:txBody>
          <a:bodyPr wrap="square" rtlCol="0">
            <a:spAutoFit/>
          </a:bodyPr>
          <a:lstStyle/>
          <a:p>
            <a:r>
              <a:rPr lang="en-US" sz="2200" dirty="0"/>
              <a:t>Using the diagram on the right, design a FSM that implements a synchronous counter that has both a 2-bit binary (BCNT) and a 3-bit stoneage binary (SBCNT) output. The FSM also a count enable input (CE) which serves two functions. When the CE is asserted, both counter outputs increment of the active clock edge. When CE is not asserted, the neither count is incremented. </a:t>
            </a:r>
            <a:r>
              <a:rPr lang="en-US" sz="2200" dirty="0" smtClean="0"/>
              <a:t>Additionally</a:t>
            </a:r>
            <a:r>
              <a:rPr lang="en-US" sz="2200" dirty="0"/>
              <a:t>, the binary count (BCNT) outputs “00” when CE is not asserted, but returns to its original value when CE is reasserted. The SBCNT output does not increment, but does not go to zero when the CE input is not </a:t>
            </a:r>
            <a:r>
              <a:rPr lang="en-US" sz="2200" dirty="0" smtClean="0"/>
              <a:t>asserted.</a:t>
            </a:r>
          </a:p>
          <a:p>
            <a:endParaRPr lang="en-US" sz="2200" dirty="0" smtClean="0"/>
          </a:p>
          <a:p>
            <a:pPr marL="342900" indent="-342900">
              <a:buFont typeface="Arial" panose="020B0604020202020204" pitchFamily="34" charset="0"/>
              <a:buChar char="•"/>
            </a:pPr>
            <a:r>
              <a:rPr lang="en-US" sz="2200" dirty="0" smtClean="0"/>
              <a:t>Provide </a:t>
            </a:r>
            <a:r>
              <a:rPr lang="en-US" sz="2200" dirty="0"/>
              <a:t>a circuit diagram </a:t>
            </a:r>
            <a:endParaRPr lang="en-US" sz="2200" dirty="0" smtClean="0"/>
          </a:p>
          <a:p>
            <a:pPr marL="342900" indent="-342900">
              <a:buFont typeface="Arial" panose="020B0604020202020204" pitchFamily="34" charset="0"/>
              <a:buChar char="•"/>
            </a:pPr>
            <a:r>
              <a:rPr lang="en-US" sz="2200" dirty="0" smtClean="0"/>
              <a:t>Provide a state diagram</a:t>
            </a:r>
            <a:endParaRPr lang="en-US" sz="22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288597" y="5105400"/>
            <a:ext cx="3169603" cy="1524000"/>
          </a:xfrm>
          <a:prstGeom prst="rect">
            <a:avLst/>
          </a:prstGeom>
        </p:spPr>
      </p:pic>
    </p:spTree>
    <p:extLst>
      <p:ext uri="{BB962C8B-B14F-4D97-AF65-F5344CB8AC3E}">
        <p14:creationId xmlns:p14="http://schemas.microsoft.com/office/powerpoint/2010/main" val="2717028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#9: Solutions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4191000"/>
            <a:ext cx="5181600" cy="19775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886200"/>
            <a:ext cx="3048000" cy="2438400"/>
          </a:xfrm>
          <a:prstGeom prst="rect">
            <a:avLst/>
          </a:prstGeom>
        </p:spPr>
      </p:pic>
      <p:sp>
        <p:nvSpPr>
          <p:cNvPr id="6" name="TextBox 5"/>
          <p:cNvSpPr txBox="1"/>
          <p:nvPr/>
        </p:nvSpPr>
        <p:spPr>
          <a:xfrm>
            <a:off x="5770617" y="6412468"/>
            <a:ext cx="2916183" cy="369332"/>
          </a:xfrm>
          <a:prstGeom prst="rect">
            <a:avLst/>
          </a:prstGeom>
          <a:solidFill>
            <a:srgbClr val="FFFF00"/>
          </a:solidFill>
          <a:ln>
            <a:solidFill>
              <a:srgbClr val="FF0000"/>
            </a:solidFill>
          </a:ln>
        </p:spPr>
        <p:txBody>
          <a:bodyPr wrap="none" rtlCol="0">
            <a:spAutoFit/>
          </a:bodyPr>
          <a:lstStyle/>
          <a:p>
            <a:r>
              <a:rPr lang="en-US" dirty="0" smtClean="0"/>
              <a:t>Output Decoder Design #9</a:t>
            </a:r>
            <a:endParaRPr lang="en-US"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990600" y="1600200"/>
            <a:ext cx="7543800" cy="2133600"/>
          </a:xfrm>
          <a:prstGeom prst="rect">
            <a:avLst/>
          </a:prstGeom>
        </p:spPr>
      </p:pic>
      <p:sp>
        <p:nvSpPr>
          <p:cNvPr id="8" name="TextBox 7"/>
          <p:cNvSpPr txBox="1"/>
          <p:nvPr/>
        </p:nvSpPr>
        <p:spPr>
          <a:xfrm>
            <a:off x="1820123" y="6324600"/>
            <a:ext cx="1685077" cy="369332"/>
          </a:xfrm>
          <a:prstGeom prst="rect">
            <a:avLst/>
          </a:prstGeom>
          <a:solidFill>
            <a:srgbClr val="FFFF00"/>
          </a:solidFill>
          <a:ln>
            <a:solidFill>
              <a:srgbClr val="FF0000"/>
            </a:solidFill>
          </a:ln>
        </p:spPr>
        <p:txBody>
          <a:bodyPr wrap="none" rtlCol="0">
            <a:spAutoFit/>
          </a:bodyPr>
          <a:lstStyle/>
          <a:p>
            <a:r>
              <a:rPr lang="en-US" dirty="0" smtClean="0"/>
              <a:t>Circuit Design</a:t>
            </a:r>
            <a:endParaRPr lang="en-US" dirty="0"/>
          </a:p>
        </p:txBody>
      </p:sp>
      <p:sp>
        <p:nvSpPr>
          <p:cNvPr id="9" name="TextBox 8"/>
          <p:cNvSpPr txBox="1"/>
          <p:nvPr/>
        </p:nvSpPr>
        <p:spPr>
          <a:xfrm>
            <a:off x="228600" y="3549134"/>
            <a:ext cx="1659429" cy="369332"/>
          </a:xfrm>
          <a:prstGeom prst="rect">
            <a:avLst/>
          </a:prstGeom>
          <a:solidFill>
            <a:srgbClr val="FFFF00"/>
          </a:solidFill>
          <a:ln>
            <a:solidFill>
              <a:srgbClr val="FF0000"/>
            </a:solidFill>
          </a:ln>
        </p:spPr>
        <p:txBody>
          <a:bodyPr wrap="none" rtlCol="0">
            <a:spAutoFit/>
          </a:bodyPr>
          <a:lstStyle/>
          <a:p>
            <a:r>
              <a:rPr lang="en-US" dirty="0" smtClean="0"/>
              <a:t>State Diagram</a:t>
            </a:r>
            <a:endParaRPr lang="en-US" dirty="0"/>
          </a:p>
        </p:txBody>
      </p:sp>
    </p:spTree>
    <p:extLst>
      <p:ext uri="{BB962C8B-B14F-4D97-AF65-F5344CB8AC3E}">
        <p14:creationId xmlns:p14="http://schemas.microsoft.com/office/powerpoint/2010/main" val="2670062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#9: Timing Diagram </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85800" y="1752600"/>
            <a:ext cx="8001000" cy="2286000"/>
          </a:xfrm>
          <a:prstGeom prst="rect">
            <a:avLst/>
          </a:prstGeom>
        </p:spPr>
      </p:pic>
      <p:sp>
        <p:nvSpPr>
          <p:cNvPr id="7" name="TextBox 6"/>
          <p:cNvSpPr txBox="1"/>
          <p:nvPr/>
        </p:nvSpPr>
        <p:spPr>
          <a:xfrm>
            <a:off x="1219200" y="4876800"/>
            <a:ext cx="6648038" cy="923330"/>
          </a:xfrm>
          <a:prstGeom prst="rect">
            <a:avLst/>
          </a:prstGeom>
          <a:solidFill>
            <a:srgbClr val="92D050"/>
          </a:solidFill>
          <a:ln>
            <a:solidFill>
              <a:srgbClr val="7030A0"/>
            </a:solidFill>
          </a:ln>
        </p:spPr>
        <p:txBody>
          <a:bodyPr wrap="none" rtlCol="0">
            <a:spAutoFit/>
          </a:bodyPr>
          <a:lstStyle/>
          <a:p>
            <a:r>
              <a:rPr lang="en-US" dirty="0" smtClean="0"/>
              <a:t>BCNT: Mealy-type Output: based on state &amp; external input (CE)</a:t>
            </a:r>
          </a:p>
          <a:p>
            <a:endParaRPr lang="en-US" dirty="0"/>
          </a:p>
          <a:p>
            <a:r>
              <a:rPr lang="en-US" dirty="0" smtClean="0"/>
              <a:t>SBCNT: Moore-type Output: based on state only</a:t>
            </a:r>
            <a:endParaRPr lang="en-US" dirty="0"/>
          </a:p>
        </p:txBody>
      </p:sp>
    </p:spTree>
    <p:extLst>
      <p:ext uri="{BB962C8B-B14F-4D97-AF65-F5344CB8AC3E}">
        <p14:creationId xmlns:p14="http://schemas.microsoft.com/office/powerpoint/2010/main" val="2596208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FSM Output Types</a:t>
            </a:r>
            <a:endParaRPr lang="en-US" dirty="0"/>
          </a:p>
        </p:txBody>
      </p:sp>
      <p:sp>
        <p:nvSpPr>
          <p:cNvPr id="3" name="Content Placeholder 2"/>
          <p:cNvSpPr>
            <a:spLocks noGrp="1"/>
          </p:cNvSpPr>
          <p:nvPr>
            <p:ph idx="1"/>
          </p:nvPr>
        </p:nvSpPr>
        <p:spPr/>
        <p:txBody>
          <a:bodyPr/>
          <a:lstStyle/>
          <a:p>
            <a:r>
              <a:rPr lang="en-US" dirty="0" smtClean="0"/>
              <a:t>Moore Outputs</a:t>
            </a:r>
          </a:p>
          <a:p>
            <a:pPr lvl="1"/>
            <a:r>
              <a:rPr lang="en-US" dirty="0" smtClean="0"/>
              <a:t>Only a function of FSM state</a:t>
            </a:r>
          </a:p>
          <a:p>
            <a:r>
              <a:rPr lang="en-US" dirty="0" smtClean="0"/>
              <a:t>Mealy Outputs</a:t>
            </a:r>
          </a:p>
          <a:p>
            <a:pPr lvl="1"/>
            <a:r>
              <a:rPr lang="en-US" dirty="0" smtClean="0"/>
              <a:t>Function of FSM state &amp; External Input(s)</a:t>
            </a:r>
            <a:endParaRPr lang="en-US"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62000" y="3962400"/>
            <a:ext cx="8077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915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17447" y="2438400"/>
            <a:ext cx="7239000" cy="1828800"/>
          </a:xfrm>
          <a:prstGeom prst="rect">
            <a:avLst/>
          </a:prstGeom>
        </p:spPr>
      </p:pic>
      <p:sp>
        <p:nvSpPr>
          <p:cNvPr id="6" name="TextBox 5"/>
          <p:cNvSpPr txBox="1"/>
          <p:nvPr/>
        </p:nvSpPr>
        <p:spPr>
          <a:xfrm>
            <a:off x="1820123" y="4724400"/>
            <a:ext cx="5833648" cy="369332"/>
          </a:xfrm>
          <a:prstGeom prst="rect">
            <a:avLst/>
          </a:prstGeom>
          <a:solidFill>
            <a:srgbClr val="FFFF00"/>
          </a:solidFill>
          <a:ln>
            <a:solidFill>
              <a:srgbClr val="FF0000"/>
            </a:solidFill>
          </a:ln>
        </p:spPr>
        <p:txBody>
          <a:bodyPr wrap="none" rtlCol="0">
            <a:spAutoFit/>
          </a:bodyPr>
          <a:lstStyle/>
          <a:p>
            <a:r>
              <a:rPr lang="en-US" dirty="0" smtClean="0"/>
              <a:t>Counter State Diagram: sequence = …6,0,5,7,3,6,0,5…</a:t>
            </a:r>
            <a:endParaRPr lang="en-US" dirty="0"/>
          </a:p>
        </p:txBody>
      </p:sp>
    </p:spTree>
    <p:extLst>
      <p:ext uri="{BB962C8B-B14F-4D97-AF65-F5344CB8AC3E}">
        <p14:creationId xmlns:p14="http://schemas.microsoft.com/office/powerpoint/2010/main" val="4245915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Illegal State Recovery</a:t>
            </a:r>
            <a:endParaRPr lang="en-US" dirty="0"/>
          </a:p>
        </p:txBody>
      </p:sp>
      <p:sp>
        <p:nvSpPr>
          <p:cNvPr id="3" name="Content Placeholder 2"/>
          <p:cNvSpPr>
            <a:spLocks noGrp="1"/>
          </p:cNvSpPr>
          <p:nvPr>
            <p:ph idx="1"/>
          </p:nvPr>
        </p:nvSpPr>
        <p:spPr/>
        <p:txBody>
          <a:bodyPr/>
          <a:lstStyle/>
          <a:p>
            <a:r>
              <a:rPr lang="en-US" dirty="0" smtClean="0"/>
              <a:t>FSMs can have unused state </a:t>
            </a:r>
          </a:p>
          <a:p>
            <a:pPr lvl="1"/>
            <a:r>
              <a:rPr lang="en-US" dirty="0" smtClean="0"/>
              <a:t>When number of states is not a power of two</a:t>
            </a:r>
          </a:p>
          <a:p>
            <a:pPr lvl="1"/>
            <a:endParaRPr lang="en-US" dirty="0" smtClean="0"/>
          </a:p>
          <a:p>
            <a:r>
              <a:rPr lang="en-US" dirty="0" smtClean="0"/>
              <a:t>What happens when FSM finds itself in an unused state? </a:t>
            </a:r>
          </a:p>
          <a:p>
            <a:pPr lvl="1"/>
            <a:r>
              <a:rPr lang="en-US" dirty="0" smtClean="0"/>
              <a:t>FSM could “hang”</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4648200"/>
            <a:ext cx="5715000" cy="1371600"/>
          </a:xfrm>
          <a:prstGeom prst="rect">
            <a:avLst/>
          </a:prstGeom>
        </p:spPr>
      </p:pic>
      <p:sp>
        <p:nvSpPr>
          <p:cNvPr id="6" name="TextBox 5"/>
          <p:cNvSpPr txBox="1"/>
          <p:nvPr/>
        </p:nvSpPr>
        <p:spPr>
          <a:xfrm>
            <a:off x="1820123" y="6324600"/>
            <a:ext cx="5833648" cy="369332"/>
          </a:xfrm>
          <a:prstGeom prst="rect">
            <a:avLst/>
          </a:prstGeom>
          <a:solidFill>
            <a:srgbClr val="FFFF00"/>
          </a:solidFill>
          <a:ln>
            <a:solidFill>
              <a:srgbClr val="FF0000"/>
            </a:solidFill>
          </a:ln>
        </p:spPr>
        <p:txBody>
          <a:bodyPr wrap="none" rtlCol="0">
            <a:spAutoFit/>
          </a:bodyPr>
          <a:lstStyle/>
          <a:p>
            <a:r>
              <a:rPr lang="en-US" dirty="0" smtClean="0"/>
              <a:t>Counter State Diagram: sequence = …6,0,5,7,3,6,0,5…</a:t>
            </a:r>
            <a:endParaRPr lang="en-US" dirty="0"/>
          </a:p>
        </p:txBody>
      </p:sp>
    </p:spTree>
    <p:extLst>
      <p:ext uri="{BB962C8B-B14F-4D97-AF65-F5344CB8AC3E}">
        <p14:creationId xmlns:p14="http://schemas.microsoft.com/office/powerpoint/2010/main" val="2389873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Hang States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1664732"/>
            <a:ext cx="4876800" cy="222146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023995" y="228600"/>
            <a:ext cx="4572000" cy="1143000"/>
          </a:xfrm>
          <a:prstGeom prst="rect">
            <a:avLst/>
          </a:prstGeom>
        </p:spPr>
      </p:pic>
      <p:sp>
        <p:nvSpPr>
          <p:cNvPr id="7" name="TextBox 6"/>
          <p:cNvSpPr txBox="1"/>
          <p:nvPr/>
        </p:nvSpPr>
        <p:spPr>
          <a:xfrm>
            <a:off x="7204675" y="1295400"/>
            <a:ext cx="1710725" cy="369332"/>
          </a:xfrm>
          <a:prstGeom prst="rect">
            <a:avLst/>
          </a:prstGeom>
          <a:solidFill>
            <a:srgbClr val="FFFF00"/>
          </a:solidFill>
          <a:ln>
            <a:solidFill>
              <a:schemeClr val="accent2"/>
            </a:solidFill>
          </a:ln>
        </p:spPr>
        <p:txBody>
          <a:bodyPr wrap="none" rtlCol="0">
            <a:spAutoFit/>
          </a:bodyPr>
          <a:lstStyle/>
          <a:p>
            <a:r>
              <a:rPr lang="en-US" dirty="0" smtClean="0"/>
              <a:t>What you want</a:t>
            </a:r>
            <a:endParaRPr lang="en-US" dirty="0"/>
          </a:p>
        </p:txBody>
      </p:sp>
      <p:sp>
        <p:nvSpPr>
          <p:cNvPr id="9" name="TextBox 8"/>
          <p:cNvSpPr txBox="1"/>
          <p:nvPr/>
        </p:nvSpPr>
        <p:spPr>
          <a:xfrm>
            <a:off x="5181600" y="2831068"/>
            <a:ext cx="2236510" cy="369332"/>
          </a:xfrm>
          <a:prstGeom prst="rect">
            <a:avLst/>
          </a:prstGeom>
          <a:solidFill>
            <a:srgbClr val="FFFF00"/>
          </a:solidFill>
          <a:ln>
            <a:solidFill>
              <a:schemeClr val="accent2"/>
            </a:solidFill>
          </a:ln>
        </p:spPr>
        <p:txBody>
          <a:bodyPr wrap="none" rtlCol="0">
            <a:spAutoFit/>
          </a:bodyPr>
          <a:lstStyle/>
          <a:p>
            <a:r>
              <a:rPr lang="en-US" dirty="0" smtClean="0"/>
              <a:t>What you might get</a:t>
            </a:r>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964948" y="4267200"/>
            <a:ext cx="5054852" cy="2286000"/>
          </a:xfrm>
          <a:prstGeom prst="rect">
            <a:avLst/>
          </a:prstGeom>
        </p:spPr>
      </p:pic>
      <p:sp>
        <p:nvSpPr>
          <p:cNvPr id="11" name="TextBox 10"/>
          <p:cNvSpPr txBox="1"/>
          <p:nvPr/>
        </p:nvSpPr>
        <p:spPr>
          <a:xfrm>
            <a:off x="5017202" y="5650468"/>
            <a:ext cx="1535998" cy="369332"/>
          </a:xfrm>
          <a:prstGeom prst="rect">
            <a:avLst/>
          </a:prstGeom>
          <a:solidFill>
            <a:srgbClr val="FFFF00"/>
          </a:solidFill>
          <a:ln>
            <a:solidFill>
              <a:schemeClr val="accent2"/>
            </a:solidFill>
          </a:ln>
        </p:spPr>
        <p:txBody>
          <a:bodyPr wrap="none" rtlCol="0">
            <a:spAutoFit/>
          </a:bodyPr>
          <a:lstStyle/>
          <a:p>
            <a:r>
              <a:rPr lang="en-US" dirty="0" smtClean="0"/>
              <a:t>How to “fix it”</a:t>
            </a:r>
            <a:endParaRPr lang="en-US" dirty="0"/>
          </a:p>
        </p:txBody>
      </p:sp>
    </p:spTree>
    <p:extLst>
      <p:ext uri="{BB962C8B-B14F-4D97-AF65-F5344CB8AC3E}">
        <p14:creationId xmlns:p14="http://schemas.microsoft.com/office/powerpoint/2010/main" val="154783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2470</TotalTime>
  <Words>444</Words>
  <Application>Microsoft Office PowerPoint</Application>
  <PresentationFormat>On-screen Show (4:3)</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Layers</vt:lpstr>
      <vt:lpstr>CPE 133 </vt:lpstr>
      <vt:lpstr>General FSM Model</vt:lpstr>
      <vt:lpstr>Design Example #9</vt:lpstr>
      <vt:lpstr>Design #9: Solutions</vt:lpstr>
      <vt:lpstr>Design #9: Timing Diagram </vt:lpstr>
      <vt:lpstr>FSM Output Types</vt:lpstr>
      <vt:lpstr>Counter Example</vt:lpstr>
      <vt:lpstr>Illegal State Recovery</vt:lpstr>
      <vt:lpstr>Hang States</vt:lpstr>
      <vt:lpstr>Design Example: </vt:lpstr>
      <vt:lpstr>Experiment #9: 4-Bit Up/Down Counter with Multiplexed 7-Segment Display</vt:lpstr>
      <vt:lpstr>Common Anode Configuration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129</dc:title>
  <dc:creator>Default User</dc:creator>
  <cp:lastModifiedBy>Bryan</cp:lastModifiedBy>
  <cp:revision>73</cp:revision>
  <dcterms:created xsi:type="dcterms:W3CDTF">2009-11-14T06:06:50Z</dcterms:created>
  <dcterms:modified xsi:type="dcterms:W3CDTF">2018-11-02T16:17:36Z</dcterms:modified>
</cp:coreProperties>
</file>