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5"/>
  </p:handoutMasterIdLst>
  <p:sldIdLst>
    <p:sldId id="256" r:id="rId2"/>
    <p:sldId id="314" r:id="rId3"/>
    <p:sldId id="338" r:id="rId4"/>
    <p:sldId id="339" r:id="rId5"/>
    <p:sldId id="330" r:id="rId6"/>
    <p:sldId id="331" r:id="rId7"/>
    <p:sldId id="332" r:id="rId8"/>
    <p:sldId id="341" r:id="rId9"/>
    <p:sldId id="342" r:id="rId10"/>
    <p:sldId id="343" r:id="rId11"/>
    <p:sldId id="344" r:id="rId12"/>
    <p:sldId id="347" r:id="rId13"/>
    <p:sldId id="348" r:id="rId14"/>
    <p:sldId id="340" r:id="rId15"/>
    <p:sldId id="333" r:id="rId16"/>
    <p:sldId id="349" r:id="rId17"/>
    <p:sldId id="334" r:id="rId18"/>
    <p:sldId id="350" r:id="rId19"/>
    <p:sldId id="335" r:id="rId20"/>
    <p:sldId id="353" r:id="rId21"/>
    <p:sldId id="336" r:id="rId22"/>
    <p:sldId id="352" r:id="rId23"/>
    <p:sldId id="337" r:id="rId24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 varScale="1">
        <p:scale>
          <a:sx n="105" d="100"/>
          <a:sy n="105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D515758-CE37-4EA0-836A-934C0A34FAD8}" type="datetimeFigureOut">
              <a:rPr lang="en-US" altLang="en-US"/>
              <a:pPr/>
              <a:t>11/5/2018</a:t>
            </a:fld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1858EC4-78EE-46A8-AA45-8B5C2783E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66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3B22DD-7AF4-414E-8E37-11CB4FFB5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77A71-A404-45D6-9387-7CBBB667A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437A-34DE-4971-94C5-C7382C4AC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BF36-F34F-499D-9DC7-B84443D3D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2D6F1-9633-47E5-989E-05527B0E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2E34-7A16-403A-92CB-4B63689D0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1765-F881-42F4-802D-48698DB65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AAFB-6A0A-4056-8B1A-E4DB3C81A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621D-185D-4D8B-9030-588E32D1A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288C-20E6-452C-8D2D-9E4A74D8C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A209-3EB7-45BD-BDD0-36FB4A14D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3EEB64A-3A73-4FB0-8313-023942F14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CPE 133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Review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Clocking Issues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Design Examples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State Diagram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Used to indicate “everything”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Changes in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Conditions that cause state changes (external inputs)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Values of external outputs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Two types of state transitions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Self-loops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Transition to another state</a:t>
            </a:r>
          </a:p>
        </p:txBody>
      </p:sp>
      <p:pic>
        <p:nvPicPr>
          <p:cNvPr id="8196" name="Picture 4" descr="state_chn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7388"/>
            <a:ext cx="3581400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td_state_chn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30700"/>
            <a:ext cx="44196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80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Controlling the Transitions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213100"/>
          </a:xfrm>
        </p:spPr>
        <p:txBody>
          <a:bodyPr/>
          <a:lstStyle/>
          <a:p>
            <a:pPr marL="609600" indent="-609600" eaLnBrk="1" hangingPunct="1"/>
            <a:r>
              <a:rPr lang="en-US" altLang="en-US" dirty="0" smtClean="0"/>
              <a:t>Transitions based on: </a:t>
            </a:r>
          </a:p>
          <a:p>
            <a:pPr marL="1390650" lvl="2" indent="-533400" eaLnBrk="1" hangingPunct="1"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altLang="en-US" dirty="0" smtClean="0"/>
              <a:t>current state</a:t>
            </a:r>
          </a:p>
          <a:p>
            <a:pPr marL="1390650" lvl="2" indent="-533400" eaLnBrk="1" hangingPunct="1"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altLang="en-US" dirty="0" smtClean="0"/>
              <a:t>current value of external inputs</a:t>
            </a:r>
          </a:p>
          <a:p>
            <a:pPr marL="857250" lvl="2" indent="0" eaLnBrk="1" hangingPunct="1">
              <a:buClr>
                <a:schemeClr val="hlink"/>
              </a:buClr>
              <a:buNone/>
            </a:pPr>
            <a:endParaRPr lang="en-US" altLang="en-US" dirty="0" smtClean="0"/>
          </a:p>
          <a:p>
            <a:pPr marL="1379538" lvl="1" indent="-533400" eaLnBrk="1" hangingPunct="1"/>
            <a:r>
              <a:rPr lang="en-US" altLang="en-US" sz="2200" dirty="0" smtClean="0"/>
              <a:t>Always list conditions that allow transition to occur</a:t>
            </a:r>
          </a:p>
          <a:p>
            <a:pPr marL="1379538" lvl="1" indent="-533400" eaLnBrk="1" hangingPunct="1"/>
            <a:r>
              <a:rPr lang="en-US" altLang="en-US" sz="2200" dirty="0" smtClean="0"/>
              <a:t>Unconditional transitions indicated with “-”</a:t>
            </a:r>
            <a:endParaRPr lang="en-US" altLang="en-US" dirty="0" smtClean="0"/>
          </a:p>
        </p:txBody>
      </p:sp>
      <p:pic>
        <p:nvPicPr>
          <p:cNvPr id="9220" name="Picture 4" descr="state_chnages_co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6388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Representing Outputs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113088" y="3733800"/>
            <a:ext cx="244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u="sng">
                <a:latin typeface="Verdana" pitchFamily="34" charset="0"/>
              </a:rPr>
              <a:t>Moore Outputs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76600" y="6324600"/>
            <a:ext cx="239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u="sng">
                <a:latin typeface="Verdana" pitchFamily="34" charset="0"/>
              </a:rPr>
              <a:t>Mealy Outputs</a:t>
            </a:r>
          </a:p>
        </p:txBody>
      </p:sp>
      <p:pic>
        <p:nvPicPr>
          <p:cNvPr id="12293" name="Picture 5" descr="state_chnages_conds_mea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73600"/>
            <a:ext cx="6629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state_chnages_conds_mo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029200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9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Representing Outputs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362200" y="4953000"/>
            <a:ext cx="406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u="sng">
                <a:latin typeface="Verdana" pitchFamily="34" charset="0"/>
              </a:rPr>
              <a:t>Mealy and Moore outputs</a:t>
            </a:r>
          </a:p>
        </p:txBody>
      </p:sp>
      <p:pic>
        <p:nvPicPr>
          <p:cNvPr id="13316" name="Picture 4" descr="state_chnages_conds_mealy_mo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79248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2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used as controller circuits</a:t>
            </a:r>
          </a:p>
          <a:p>
            <a:endParaRPr lang="en-US" dirty="0" smtClean="0"/>
          </a:p>
          <a:p>
            <a:r>
              <a:rPr lang="en-US" dirty="0" smtClean="0"/>
              <a:t>Also used to make </a:t>
            </a:r>
          </a:p>
          <a:p>
            <a:pPr lvl="1"/>
            <a:r>
              <a:rPr lang="en-US" dirty="0" smtClean="0"/>
              <a:t>Specialty counters</a:t>
            </a:r>
          </a:p>
          <a:p>
            <a:pPr lvl="2"/>
            <a:r>
              <a:rPr lang="en-US" dirty="0" smtClean="0"/>
              <a:t>Sequences other then increment &amp; decrements</a:t>
            </a:r>
          </a:p>
          <a:p>
            <a:pPr lvl="1"/>
            <a:r>
              <a:rPr lang="en-US" dirty="0" smtClean="0"/>
              <a:t>Synthesize signal </a:t>
            </a:r>
          </a:p>
          <a:p>
            <a:pPr lvl="2"/>
            <a:r>
              <a:rPr lang="en-US" dirty="0" smtClean="0"/>
              <a:t>Varying frequency</a:t>
            </a:r>
          </a:p>
          <a:p>
            <a:pPr lvl="2"/>
            <a:r>
              <a:rPr lang="en-US" dirty="0" smtClean="0"/>
              <a:t>Varying duty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6096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Design a circuit that blinks a single LED at half the input clock frequency with a 50% duty cycle. Include a black box diagram (BBD). </a:t>
            </a:r>
          </a:p>
          <a:p>
            <a:pPr lvl="0"/>
            <a:endParaRPr lang="en-US" dirty="0" smtClean="0"/>
          </a:p>
          <a:p>
            <a:pPr marL="514350" lvl="0" indent="-514350">
              <a:buClr>
                <a:schemeClr val="accent2"/>
              </a:buClr>
              <a:buFont typeface="+mj-lt"/>
              <a:buAutoNum type="arabicParenR"/>
            </a:pPr>
            <a:r>
              <a:rPr lang="en-US" dirty="0" smtClean="0"/>
              <a:t>Design not using a FSM</a:t>
            </a:r>
          </a:p>
          <a:p>
            <a:pPr lvl="1">
              <a:buClr>
                <a:schemeClr val="accent2"/>
              </a:buClr>
            </a:pPr>
            <a:r>
              <a:rPr lang="en-US" dirty="0" smtClean="0"/>
              <a:t>Classic digital design circuit</a:t>
            </a:r>
          </a:p>
          <a:p>
            <a:pPr marL="457200" lvl="1" indent="0">
              <a:buClr>
                <a:schemeClr val="accent2"/>
              </a:buClr>
              <a:buNone/>
            </a:pPr>
            <a:endParaRPr lang="en-US" dirty="0" smtClean="0"/>
          </a:p>
          <a:p>
            <a:pPr marL="514350" lvl="0" indent="-514350">
              <a:buClr>
                <a:schemeClr val="accent2"/>
              </a:buClr>
              <a:buFont typeface="+mj-lt"/>
              <a:buAutoNum type="arabicParenR"/>
            </a:pPr>
            <a:r>
              <a:rPr lang="en-US" dirty="0" smtClean="0"/>
              <a:t>Design using an FSM </a:t>
            </a:r>
          </a:p>
          <a:p>
            <a:pPr lvl="1">
              <a:buClr>
                <a:schemeClr val="accent2"/>
              </a:buClr>
            </a:pPr>
            <a:r>
              <a:rPr lang="en-US" dirty="0" smtClean="0"/>
              <a:t>Provide </a:t>
            </a:r>
            <a:r>
              <a:rPr lang="en-US" dirty="0"/>
              <a:t>a state </a:t>
            </a:r>
            <a:r>
              <a:rPr lang="en-US" dirty="0" smtClean="0"/>
              <a:t>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667000"/>
            <a:ext cx="8077199" cy="17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Design a circuit that blinks an LED. If </a:t>
            </a:r>
            <a:r>
              <a:rPr lang="en-US" dirty="0"/>
              <a:t>the button is pressed, the LED stops blinking and either stays ON or stays OFF depending on when the button </a:t>
            </a:r>
            <a:r>
              <a:rPr lang="en-US" dirty="0" smtClean="0"/>
              <a:t>is pressed or not.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Include </a:t>
            </a:r>
            <a:r>
              <a:rPr lang="en-US" dirty="0"/>
              <a:t>a black box diagram (BBD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 smtClean="0"/>
              <a:t>Include a state diagram </a:t>
            </a:r>
          </a:p>
        </p:txBody>
      </p:sp>
    </p:spTree>
    <p:extLst>
      <p:ext uri="{BB962C8B-B14F-4D97-AF65-F5344CB8AC3E}">
        <p14:creationId xmlns:p14="http://schemas.microsoft.com/office/powerpoint/2010/main" val="31086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7696200" cy="21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Design a circuit that blinks an LED. If </a:t>
            </a:r>
            <a:r>
              <a:rPr lang="en-US" dirty="0"/>
              <a:t>the button is pressed, the LED stops blinking and </a:t>
            </a:r>
            <a:r>
              <a:rPr lang="en-US" dirty="0" smtClean="0"/>
              <a:t>turns off. 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Include </a:t>
            </a:r>
            <a:r>
              <a:rPr lang="en-US" dirty="0"/>
              <a:t>a black box diagram (BBD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 smtClean="0"/>
              <a:t>Include a state diagram </a:t>
            </a:r>
          </a:p>
        </p:txBody>
      </p:sp>
    </p:spTree>
    <p:extLst>
      <p:ext uri="{BB962C8B-B14F-4D97-AF65-F5344CB8AC3E}">
        <p14:creationId xmlns:p14="http://schemas.microsoft.com/office/powerpoint/2010/main" val="41841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FSM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458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696200" cy="2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Design a circuit that blinks an LED with a </a:t>
            </a:r>
            <a:r>
              <a:rPr lang="en-US" dirty="0" smtClean="0"/>
              <a:t>33.3</a:t>
            </a:r>
            <a:r>
              <a:rPr lang="en-US" dirty="0" smtClean="0"/>
              <a:t>% </a:t>
            </a:r>
            <a:r>
              <a:rPr lang="en-US" dirty="0" smtClean="0"/>
              <a:t>duty cycle at </a:t>
            </a:r>
            <a:r>
              <a:rPr lang="en-US" dirty="0" smtClean="0"/>
              <a:t>60M</a:t>
            </a:r>
            <a:r>
              <a:rPr lang="en-US" dirty="0" smtClean="0"/>
              <a:t>Hz</a:t>
            </a:r>
            <a:r>
              <a:rPr lang="en-US" dirty="0" smtClean="0"/>
              <a:t>. </a:t>
            </a:r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/>
              <a:t>Include a black box diagram (BBD)</a:t>
            </a:r>
          </a:p>
          <a:p>
            <a:pPr lvl="0"/>
            <a:r>
              <a:rPr lang="en-US" dirty="0"/>
              <a:t>Include a state diagram </a:t>
            </a:r>
            <a:endParaRPr lang="en-US" dirty="0" smtClean="0"/>
          </a:p>
          <a:p>
            <a:pPr lvl="0"/>
            <a:r>
              <a:rPr lang="en-US" dirty="0" smtClean="0"/>
              <a:t>Show the FSM clock frequency to obtain the </a:t>
            </a:r>
            <a:r>
              <a:rPr lang="en-US" dirty="0" smtClean="0"/>
              <a:t>60M</a:t>
            </a:r>
            <a:r>
              <a:rPr lang="en-US" dirty="0" smtClean="0"/>
              <a:t>Hz </a:t>
            </a:r>
            <a:r>
              <a:rPr lang="en-US" dirty="0" smtClean="0"/>
              <a:t>circuit </a:t>
            </a:r>
            <a:r>
              <a:rPr lang="en-US" dirty="0" smtClean="0"/>
              <a:t>specification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8937"/>
            <a:ext cx="7848600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Design a circuit that blinks an LED with a 50% duty cycle if a button is pressed; otherwise the LED blinks with a 25% duty cycle. It’s OK for one duty cycle to be off in some cases where the button </a:t>
            </a:r>
            <a:r>
              <a:rPr lang="en-US" smtClean="0"/>
              <a:t>changes state. 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/>
              <a:t>Include a black box diagram (BBD)</a:t>
            </a:r>
          </a:p>
          <a:p>
            <a:pPr lvl="0"/>
            <a:r>
              <a:rPr lang="en-US" dirty="0"/>
              <a:t>Include a state diagram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Illegal State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FSMs can have unused state </a:t>
            </a:r>
          </a:p>
          <a:p>
            <a:pPr lvl="1"/>
            <a:r>
              <a:rPr lang="en-US" dirty="0" smtClean="0"/>
              <a:t>Occurs if # of FSM states is not a power of two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happens when FSM finds itself in an unused state? </a:t>
            </a:r>
          </a:p>
          <a:p>
            <a:pPr lvl="1"/>
            <a:r>
              <a:rPr lang="en-US" dirty="0" smtClean="0"/>
              <a:t>FSM could “hang”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48200"/>
            <a:ext cx="57150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0123" y="6324600"/>
            <a:ext cx="58336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Counter State Diagram: sequence = …6,0,5,7,3,6,0,5…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64732"/>
            <a:ext cx="4876800" cy="222146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95" y="228600"/>
            <a:ext cx="4572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4675" y="1295400"/>
            <a:ext cx="17107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2831068"/>
            <a:ext cx="223651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you might get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8" y="4267200"/>
            <a:ext cx="5054852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7202" y="5650468"/>
            <a:ext cx="153599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 to “fix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Clocks are generally periodic in nature</a:t>
            </a:r>
          </a:p>
          <a:p>
            <a:pPr lvl="1"/>
            <a:r>
              <a:rPr lang="en-US" dirty="0" smtClean="0"/>
              <a:t>Waveform repeats itself after a constant period of time</a:t>
            </a:r>
          </a:p>
          <a:p>
            <a:pPr lvl="1"/>
            <a:r>
              <a:rPr lang="en-US" u="sng" dirty="0" smtClean="0"/>
              <a:t>Period </a:t>
            </a:r>
            <a:r>
              <a:rPr lang="en-US" dirty="0" smtClean="0"/>
              <a:t>= the amount of time it requires for a clock signal to repeat itself </a:t>
            </a:r>
          </a:p>
          <a:p>
            <a:endParaRPr lang="en-US" dirty="0"/>
          </a:p>
        </p:txBody>
      </p:sp>
      <p:pic>
        <p:nvPicPr>
          <p:cNvPr id="4" name="Picture 3" descr="waveform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5867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15200" y="4507468"/>
            <a:ext cx="9925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eriodic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5345668"/>
            <a:ext cx="145424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non-periodic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&amp;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 </a:t>
            </a:r>
            <a:r>
              <a:rPr lang="en-US" dirty="0" smtClean="0">
                <a:sym typeface="Wingdings" panose="05000000000000000000" pitchFamily="2" charset="2"/>
              </a:rPr>
              <a:t> represented by 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Units: seconds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Frequency = 1/T </a:t>
            </a:r>
            <a:r>
              <a:rPr lang="en-US" dirty="0"/>
              <a:t> </a:t>
            </a:r>
            <a:r>
              <a:rPr lang="en-US" dirty="0" smtClean="0"/>
              <a:t>(T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Units: </a:t>
            </a:r>
            <a:r>
              <a:rPr lang="en-US" dirty="0" smtClean="0">
                <a:sym typeface="Wingdings" panose="05000000000000000000" pitchFamily="2" charset="2"/>
              </a:rPr>
              <a:t>seconds</a:t>
            </a:r>
            <a:r>
              <a:rPr lang="en-US" baseline="30000" dirty="0"/>
              <a:t>-1</a:t>
            </a:r>
            <a:r>
              <a:rPr lang="en-US" dirty="0" smtClean="0">
                <a:sym typeface="Wingdings" panose="05000000000000000000" pitchFamily="2" charset="2"/>
              </a:rPr>
              <a:t> = Hertz = Hz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waveform_perio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07994"/>
            <a:ext cx="6477000" cy="1411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3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Signal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Duty Cycle</a:t>
            </a:r>
          </a:p>
          <a:p>
            <a:pPr lvl="1"/>
            <a:r>
              <a:rPr lang="en-US" dirty="0" smtClean="0"/>
              <a:t>Percentage of the signal period that the signal is in the high state</a:t>
            </a:r>
            <a:endParaRPr lang="en-US" dirty="0"/>
          </a:p>
        </p:txBody>
      </p:sp>
      <p:pic>
        <p:nvPicPr>
          <p:cNvPr id="4" name="Picture 3" descr="duty_cy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6019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81600"/>
            <a:ext cx="32004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477000" y="5638800"/>
            <a:ext cx="9669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unitless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State Diagram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000" dirty="0" smtClean="0"/>
              <a:t>Designed for the human viewer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altLang="en-US" sz="2000" dirty="0" smtClean="0"/>
              <a:t>looks better than a PS/NS table</a:t>
            </a:r>
          </a:p>
          <a:p>
            <a:pPr marL="952500" lvl="1" indent="-495300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000" dirty="0" smtClean="0"/>
              <a:t>Convey four types of information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altLang="en-US" sz="2000" dirty="0" smtClean="0"/>
              <a:t>states in the FSM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altLang="en-US" sz="2000" dirty="0" smtClean="0"/>
              <a:t>state transitions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altLang="en-US" sz="2000" dirty="0" smtClean="0"/>
              <a:t>inputs conditions (control the state transitions)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altLang="en-US" sz="2000" dirty="0" smtClean="0"/>
              <a:t>outputs 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1700" dirty="0" smtClean="0"/>
              <a:t>Moore (function of state)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altLang="en-US" sz="1700" dirty="0" smtClean="0"/>
              <a:t>Mealy (function of state and external inputs)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endParaRPr lang="en-US" altLang="en-US" sz="2000" dirty="0" smtClean="0"/>
          </a:p>
        </p:txBody>
      </p:sp>
      <p:pic>
        <p:nvPicPr>
          <p:cNvPr id="6148" name="Picture 4" descr="ds_mealy_noreset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2511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4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2800"/>
            <a:ext cx="7772400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State Bubble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Bubble represents a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has a self-commenting name 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defined by values in underlying storage elements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states are have temporal delineation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Most state changes are synchronized with clock edge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There as also asynchronous transfers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Present state? Next state? </a:t>
            </a:r>
          </a:p>
        </p:txBody>
      </p:sp>
      <p:pic>
        <p:nvPicPr>
          <p:cNvPr id="7172" name="Picture 4" descr="state_bub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68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td_basic_st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38688"/>
            <a:ext cx="662940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81400" y="6172200"/>
            <a:ext cx="3883025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Rising Edge Triggered 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22447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2015</TotalTime>
  <Words>593</Words>
  <Application>Microsoft Office PowerPoint</Application>
  <PresentationFormat>On-screen Show (4:3)</PresentationFormat>
  <Paragraphs>120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Layers</vt:lpstr>
      <vt:lpstr>CPE 133 </vt:lpstr>
      <vt:lpstr>General FSM Model</vt:lpstr>
      <vt:lpstr>Illegal State Recovery</vt:lpstr>
      <vt:lpstr>Hang States</vt:lpstr>
      <vt:lpstr>Clock Signals</vt:lpstr>
      <vt:lpstr>Period &amp; Frequency</vt:lpstr>
      <vt:lpstr>Clock Signal Attributes </vt:lpstr>
      <vt:lpstr>The State Diagram </vt:lpstr>
      <vt:lpstr>The State Bubble</vt:lpstr>
      <vt:lpstr>The State Diagram</vt:lpstr>
      <vt:lpstr>Controlling the Transitions</vt:lpstr>
      <vt:lpstr>Representing Outputs</vt:lpstr>
      <vt:lpstr>Representing Outputs</vt:lpstr>
      <vt:lpstr>More FSMs</vt:lpstr>
      <vt:lpstr>Design Problem #1</vt:lpstr>
      <vt:lpstr>Solution</vt:lpstr>
      <vt:lpstr>Design Problem #2</vt:lpstr>
      <vt:lpstr>Solution</vt:lpstr>
      <vt:lpstr>Design Problem #3</vt:lpstr>
      <vt:lpstr>Solution</vt:lpstr>
      <vt:lpstr>Design Problem #4</vt:lpstr>
      <vt:lpstr>Solution</vt:lpstr>
      <vt:lpstr>Design Problem #5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129</dc:title>
  <dc:creator>Default User</dc:creator>
  <cp:lastModifiedBy>Bryan</cp:lastModifiedBy>
  <cp:revision>71</cp:revision>
  <dcterms:created xsi:type="dcterms:W3CDTF">2009-11-14T06:06:50Z</dcterms:created>
  <dcterms:modified xsi:type="dcterms:W3CDTF">2018-11-05T16:02:45Z</dcterms:modified>
</cp:coreProperties>
</file>