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3"/>
  </p:handoutMasterIdLst>
  <p:sldIdLst>
    <p:sldId id="256" r:id="rId2"/>
    <p:sldId id="273" r:id="rId3"/>
    <p:sldId id="288" r:id="rId4"/>
    <p:sldId id="289" r:id="rId5"/>
    <p:sldId id="290" r:id="rId6"/>
    <p:sldId id="300" r:id="rId7"/>
    <p:sldId id="301" r:id="rId8"/>
    <p:sldId id="299" r:id="rId9"/>
    <p:sldId id="295" r:id="rId10"/>
    <p:sldId id="297" r:id="rId11"/>
    <p:sldId id="302" r:id="rId12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F47230-493F-4239-B972-D1D865EF03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00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5124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26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28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D811AA8-703D-477E-9930-7E992B992C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9AEA2-71BC-41D5-93B4-A04A7FDB5F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03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A2A7D-0E07-44F5-BC7C-92124C0778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ED56C-6E35-4F2F-971D-8ACDD5EAC7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76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70532-969D-4881-A555-8DAA4855BB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81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C2A12-0F25-4F69-A5BB-5B43F95B39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48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521BA-6340-42BB-B884-97FAB90E5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4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D5C1F-41BF-48FA-B3CE-F5B6B5F543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263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FF58B-F7DF-434E-B535-03D893451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B344C-3633-4C6D-A02B-8EEEFE5D1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11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61330-3B4E-43D8-B571-6B1CB06DAB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0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4100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8DA0AB8-3ACA-4F79-85A1-2ACC85993A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CPE </a:t>
            </a:r>
            <a:r>
              <a:rPr lang="en-US" altLang="en-US" dirty="0" smtClean="0"/>
              <a:t>133: Lecture 19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FSM Review</a:t>
            </a:r>
            <a:endParaRPr lang="en-US" altLang="en-US" dirty="0"/>
          </a:p>
          <a:p>
            <a:r>
              <a:rPr lang="en-US" altLang="en-US" dirty="0" smtClean="0"/>
              <a:t>Verilog </a:t>
            </a:r>
            <a:r>
              <a:rPr lang="en-US" altLang="en-US" dirty="0" smtClean="0"/>
              <a:t>Behavioral FSM </a:t>
            </a:r>
            <a:r>
              <a:rPr lang="en-US" altLang="en-US" dirty="0" smtClean="0"/>
              <a:t>Models</a:t>
            </a:r>
          </a:p>
          <a:p>
            <a:r>
              <a:rPr lang="en-US" altLang="en-US" dirty="0" smtClean="0"/>
              <a:t>Experiment #10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#10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FSM, lots of repetition </a:t>
            </a:r>
          </a:p>
          <a:p>
            <a:r>
              <a:rPr lang="en-US" dirty="0" smtClean="0"/>
              <a:t>Be clever with combinatorial </a:t>
            </a:r>
            <a:r>
              <a:rPr lang="en-US" dirty="0" smtClean="0"/>
              <a:t>procedural block</a:t>
            </a:r>
          </a:p>
          <a:p>
            <a:pPr lvl="1"/>
            <a:r>
              <a:rPr lang="en-US" dirty="0" smtClean="0"/>
              <a:t>Code in procedural blocks is sequential</a:t>
            </a:r>
            <a:endParaRPr lang="en-US" dirty="0" smtClean="0"/>
          </a:p>
          <a:p>
            <a:pPr lvl="2"/>
            <a:r>
              <a:rPr lang="en-US" dirty="0" smtClean="0"/>
              <a:t>If HOLD = 1 then don’t change state</a:t>
            </a:r>
          </a:p>
          <a:p>
            <a:pPr lvl="2"/>
            <a:r>
              <a:rPr lang="en-US" dirty="0" smtClean="0"/>
              <a:t>If the previous statement does not test true, you know HOLD must be ‘0’; you don’t need to check that condition in later </a:t>
            </a:r>
            <a:r>
              <a:rPr lang="en-US" dirty="0" smtClean="0"/>
              <a:t>if clauses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ested </a:t>
            </a:r>
            <a:r>
              <a:rPr lang="en-US" dirty="0" smtClean="0"/>
              <a:t>if’s with simple conditions are better than non-nested if’s with complex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769441"/>
          </a:xfrm>
        </p:spPr>
        <p:txBody>
          <a:bodyPr/>
          <a:lstStyle/>
          <a:p>
            <a:r>
              <a:rPr lang="en-US" dirty="0" smtClean="0"/>
              <a:t>Design Problem #</a:t>
            </a:r>
            <a:r>
              <a:rPr lang="en-US" dirty="0" smtClean="0"/>
              <a:t>5 (from previous)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Design a circuit that blinks an LED with a 50% duty cycle if a button is pressed; otherwise the LED blinks with a 25% duty cycle. It’s OK for one duty cycle to be off in some cases where the button changes state. </a:t>
            </a:r>
          </a:p>
          <a:p>
            <a:pPr marL="0" lvl="0" indent="0">
              <a:buNone/>
            </a:pPr>
            <a:endParaRPr lang="en-US" dirty="0" smtClean="0"/>
          </a:p>
          <a:p>
            <a:r>
              <a:rPr lang="en-US" dirty="0"/>
              <a:t>Include a black box diagram (BBD)</a:t>
            </a:r>
          </a:p>
          <a:p>
            <a:pPr lvl="0"/>
            <a:r>
              <a:rPr lang="en-US" dirty="0"/>
              <a:t>Include a state diagram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Diagram</a:t>
            </a:r>
          </a:p>
        </p:txBody>
      </p:sp>
      <p:pic>
        <p:nvPicPr>
          <p:cNvPr id="24580" name="Picture 4" descr="td_prob_mealy_a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79248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sd_mealy_step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7025"/>
            <a:ext cx="34290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81000" y="4953000"/>
            <a:ext cx="841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Moore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81000" y="5638800"/>
            <a:ext cx="8032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FSM Modeling with </a:t>
            </a:r>
            <a:r>
              <a:rPr lang="en-US" altLang="en-US" dirty="0" smtClean="0"/>
              <a:t>Verilog</a:t>
            </a:r>
            <a:endParaRPr lang="en-US" altLang="en-US" dirty="0"/>
          </a:p>
        </p:txBody>
      </p:sp>
      <p:pic>
        <p:nvPicPr>
          <p:cNvPr id="8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752600"/>
            <a:ext cx="7924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81418" y="3505200"/>
            <a:ext cx="2236510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Generic FSM </a:t>
            </a:r>
            <a:r>
              <a:rPr lang="en-US" altLang="en-US" dirty="0"/>
              <a:t>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38600"/>
            <a:ext cx="7262870" cy="2057400"/>
          </a:xfrm>
          <a:prstGeom prst="rect">
            <a:avLst/>
          </a:prstGeom>
        </p:spPr>
      </p:pic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019418" y="5867400"/>
            <a:ext cx="2133982" cy="36933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Verilog FSM </a:t>
            </a:r>
            <a:r>
              <a:rPr lang="en-US" alt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013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Verilog FSM </a:t>
            </a:r>
            <a:r>
              <a:rPr lang="en-US" altLang="en-US" dirty="0"/>
              <a:t>Template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 ways to do model FSM in </a:t>
            </a:r>
            <a:r>
              <a:rPr lang="en-US" altLang="en-US" dirty="0" smtClean="0"/>
              <a:t>Verilog</a:t>
            </a:r>
            <a:endParaRPr lang="en-US" altLang="en-US" dirty="0"/>
          </a:p>
          <a:p>
            <a:pPr lvl="1"/>
            <a:r>
              <a:rPr lang="en-US" altLang="en-US" dirty="0"/>
              <a:t>Pick one; stick with </a:t>
            </a:r>
            <a:r>
              <a:rPr lang="en-US" altLang="en-US" dirty="0" smtClean="0"/>
              <a:t>it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FSM Modeling in </a:t>
            </a:r>
            <a:r>
              <a:rPr lang="en-US" altLang="en-US" dirty="0" smtClean="0"/>
              <a:t>Verilog</a:t>
            </a:r>
            <a:endParaRPr lang="en-US" altLang="en-US" dirty="0"/>
          </a:p>
          <a:p>
            <a:pPr lvl="1"/>
            <a:r>
              <a:rPr lang="en-US" altLang="en-US" dirty="0"/>
              <a:t>Not </a:t>
            </a:r>
            <a:r>
              <a:rPr lang="en-US" altLang="en-US" dirty="0" smtClean="0"/>
              <a:t>engineering, total </a:t>
            </a:r>
            <a:r>
              <a:rPr lang="en-US" altLang="en-US" dirty="0"/>
              <a:t>grunt work</a:t>
            </a:r>
          </a:p>
          <a:p>
            <a:pPr lvl="1"/>
            <a:r>
              <a:rPr lang="en-US" altLang="en-US" dirty="0"/>
              <a:t>Only looks intimidating for a few </a:t>
            </a:r>
            <a:r>
              <a:rPr lang="en-US" altLang="en-US" dirty="0" smtClean="0"/>
              <a:t>minutes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Know where to find copy of template</a:t>
            </a:r>
          </a:p>
          <a:p>
            <a:pPr lvl="1"/>
            <a:r>
              <a:rPr lang="en-US" altLang="en-US" dirty="0"/>
              <a:t>Don’t </a:t>
            </a:r>
            <a:r>
              <a:rPr lang="en-US" altLang="en-US" dirty="0" smtClean="0"/>
              <a:t>do </a:t>
            </a:r>
            <a:r>
              <a:rPr lang="en-US" altLang="en-US" dirty="0" smtClean="0"/>
              <a:t>start Verilog </a:t>
            </a:r>
            <a:r>
              <a:rPr lang="en-US" altLang="en-US" dirty="0"/>
              <a:t>FSM model from scratch</a:t>
            </a:r>
          </a:p>
        </p:txBody>
      </p:sp>
    </p:spTree>
    <p:extLst>
      <p:ext uri="{BB962C8B-B14F-4D97-AF65-F5344CB8AC3E}">
        <p14:creationId xmlns:p14="http://schemas.microsoft.com/office/powerpoint/2010/main" val="31701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Verilog </a:t>
            </a:r>
            <a:r>
              <a:rPr lang="en-US" altLang="en-US" dirty="0"/>
              <a:t>FSM </a:t>
            </a:r>
            <a:r>
              <a:rPr lang="en-US" altLang="en-US" dirty="0" smtClean="0"/>
              <a:t>Template: Interface</a:t>
            </a:r>
            <a:endParaRPr lang="en-US" altLang="en-US" dirty="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349625" y="3048000"/>
            <a:ext cx="2136775" cy="376238"/>
          </a:xfrm>
          <a:prstGeom prst="rect">
            <a:avLst/>
          </a:prstGeom>
          <a:solidFill>
            <a:srgbClr val="66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dirty="0"/>
              <a:t>Black Box Diagram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159313" y="6183868"/>
            <a:ext cx="2403287" cy="369332"/>
          </a:xfrm>
          <a:prstGeom prst="rect">
            <a:avLst/>
          </a:prstGeom>
          <a:solidFill>
            <a:srgbClr val="66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dirty="0" smtClean="0"/>
              <a:t>Verilog interface code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38" y="1600200"/>
            <a:ext cx="3667662" cy="12581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7530" y="4265474"/>
            <a:ext cx="7766870" cy="175432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fsm_template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(reset_n,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clk, mealy,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 reset_n,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input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input  clk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reg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mealy;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output reg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0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530" y="277813"/>
            <a:ext cx="8147870" cy="1143000"/>
          </a:xfrm>
        </p:spPr>
        <p:txBody>
          <a:bodyPr/>
          <a:lstStyle/>
          <a:p>
            <a:r>
              <a:rPr lang="en-US" altLang="en-US" sz="3600" dirty="0" smtClean="0"/>
              <a:t>Verilog </a:t>
            </a:r>
            <a:r>
              <a:rPr lang="en-US" altLang="en-US" sz="3600" dirty="0"/>
              <a:t>FSM </a:t>
            </a:r>
            <a:r>
              <a:rPr lang="en-US" altLang="en-US" sz="3600" dirty="0" smtClean="0"/>
              <a:t>Template: State Specification</a:t>
            </a:r>
            <a:endParaRPr lang="en-US" altLang="en-US" sz="3600" dirty="0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159313" y="6183868"/>
            <a:ext cx="2056973" cy="369332"/>
          </a:xfrm>
          <a:prstGeom prst="rect">
            <a:avLst/>
          </a:prstGeom>
          <a:solidFill>
            <a:srgbClr val="66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dirty="0" smtClean="0"/>
              <a:t>State specification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530" y="4265474"/>
            <a:ext cx="7904728" cy="147732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 state &amp; present state variables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reg [1:0] NS, PS;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//- bit-level state representations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parameter [1:0]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=2'b00,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=2'b01,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=2'b11;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600201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Provide NS &amp; PS declarations</a:t>
            </a:r>
          </a:p>
          <a:p>
            <a:pPr lvl="1"/>
            <a:r>
              <a:rPr lang="en-US" altLang="en-US" kern="0" dirty="0" smtClean="0"/>
              <a:t>As reg (assigned in states)</a:t>
            </a:r>
          </a:p>
          <a:p>
            <a:r>
              <a:rPr lang="en-US" altLang="en-US" kern="0" dirty="0" smtClean="0"/>
              <a:t>Provide bit values for each state</a:t>
            </a:r>
          </a:p>
          <a:p>
            <a:pPr lvl="1"/>
            <a:r>
              <a:rPr lang="en-US" altLang="en-US" kern="0" dirty="0" smtClean="0"/>
              <a:t>Each state must have unique values</a:t>
            </a:r>
          </a:p>
          <a:p>
            <a:pPr lvl="1"/>
            <a:endParaRPr lang="en-US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8268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8229600" cy="1143000"/>
          </a:xfrm>
        </p:spPr>
        <p:txBody>
          <a:bodyPr/>
          <a:lstStyle/>
          <a:p>
            <a:r>
              <a:rPr lang="en-US" altLang="en-US" sz="3600" dirty="0" smtClean="0"/>
              <a:t>Verilog </a:t>
            </a:r>
            <a:r>
              <a:rPr lang="en-US" altLang="en-US" sz="3600" dirty="0"/>
              <a:t>FSM </a:t>
            </a:r>
            <a:r>
              <a:rPr lang="en-US" altLang="en-US" sz="3600" dirty="0" smtClean="0"/>
              <a:t>Template: Sequential Block</a:t>
            </a:r>
            <a:endParaRPr lang="en-US" altLang="en-US" sz="3600" dirty="0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514600" y="6183868"/>
            <a:ext cx="2249334" cy="369332"/>
          </a:xfrm>
          <a:prstGeom prst="rect">
            <a:avLst/>
          </a:prstGeom>
          <a:solidFill>
            <a:srgbClr val="66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dirty="0" smtClean="0"/>
              <a:t>State register model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265474"/>
            <a:ext cx="5715000" cy="175432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the state registers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 (negedge reset_n, posedge clk)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(reset_n == 0)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PS &lt;=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PS &lt;= NS;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600201"/>
            <a:ext cx="7772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 dirty="0" smtClean="0"/>
              <a:t>Assigns PS</a:t>
            </a:r>
          </a:p>
          <a:p>
            <a:pPr lvl="1"/>
            <a:r>
              <a:rPr lang="en-US" altLang="en-US" sz="2400" kern="0" dirty="0" smtClean="0"/>
              <a:t>Memory associated with PS</a:t>
            </a:r>
          </a:p>
          <a:p>
            <a:pPr lvl="1"/>
            <a:r>
              <a:rPr lang="en-US" altLang="en-US" sz="2400" kern="0" dirty="0" smtClean="0"/>
              <a:t>Sequential module, </a:t>
            </a:r>
            <a:r>
              <a:rPr lang="en-US" altLang="en-US" sz="2400" i="1" u="sng" kern="0" dirty="0" smtClean="0"/>
              <a:t>non-blocking</a:t>
            </a:r>
            <a:r>
              <a:rPr lang="en-US" altLang="en-US" sz="2400" kern="0" dirty="0" smtClean="0"/>
              <a:t> assignment used</a:t>
            </a:r>
          </a:p>
          <a:p>
            <a:pPr lvl="1"/>
            <a:r>
              <a:rPr lang="en-US" altLang="en-US" sz="2400" kern="0" dirty="0" smtClean="0"/>
              <a:t>Sequential statements, so asynchronous signal has precedence</a:t>
            </a:r>
            <a:endParaRPr lang="en-US" altLang="en-US" sz="2400" kern="0" dirty="0"/>
          </a:p>
          <a:p>
            <a:pPr lvl="1"/>
            <a:endParaRPr lang="en-US" altLang="en-US" kern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88" y="3712675"/>
            <a:ext cx="2772111" cy="27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629400" y="5334000"/>
            <a:ext cx="16541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State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601"/>
            <a:ext cx="2443431" cy="83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52400"/>
            <a:ext cx="4926349" cy="658641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x_in,PS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mealy = 0;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 all outputs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case(PS)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//--------------------------------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  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if (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x_in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mealy = 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end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mealy = 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end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st_B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//--------------------------------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mealy = 1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end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//--------------------------------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if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x_in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mealy = 1;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end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begin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mealy = 0;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end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default: NS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 catchall     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endcase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69" y="1828799"/>
            <a:ext cx="3510231" cy="35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24800" cy="1143000"/>
          </a:xfrm>
        </p:spPr>
        <p:txBody>
          <a:bodyPr/>
          <a:lstStyle/>
          <a:p>
            <a:pPr lvl="0"/>
            <a:r>
              <a:rPr lang="en-US" altLang="en-US" sz="4000" dirty="0" err="1" smtClean="0"/>
              <a:t>Exp</a:t>
            </a:r>
            <a:r>
              <a:rPr lang="en-US" altLang="en-US" sz="4000" dirty="0" smtClean="0"/>
              <a:t> #10: </a:t>
            </a:r>
            <a:r>
              <a:rPr lang="en-US" sz="4000" dirty="0" smtClean="0"/>
              <a:t>3-Bit </a:t>
            </a:r>
            <a:r>
              <a:rPr lang="en-US" sz="4000" dirty="0"/>
              <a:t>Up/Down </a:t>
            </a:r>
            <a:r>
              <a:rPr lang="en-US" sz="4000" dirty="0" smtClean="0"/>
              <a:t>Counter</a:t>
            </a:r>
            <a:endParaRPr lang="en-US" altLang="en-US" sz="4000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962400"/>
          </a:xfrm>
        </p:spPr>
        <p:txBody>
          <a:bodyPr/>
          <a:lstStyle/>
          <a:p>
            <a:r>
              <a:rPr lang="en-US" altLang="en-US" sz="2400" dirty="0" smtClean="0"/>
              <a:t>Counter with multiple control inputs</a:t>
            </a:r>
            <a:endParaRPr lang="en-US" altLang="en-US" sz="2400" dirty="0"/>
          </a:p>
          <a:p>
            <a:r>
              <a:rPr lang="en-US" altLang="en-US" sz="2400" dirty="0"/>
              <a:t>Implement FSM with </a:t>
            </a:r>
            <a:r>
              <a:rPr lang="en-US" altLang="en-US" sz="2400" dirty="0" smtClean="0"/>
              <a:t>Verilog behavioral model</a:t>
            </a:r>
            <a:endParaRPr lang="en-US" altLang="en-US" sz="2400" dirty="0"/>
          </a:p>
          <a:p>
            <a:pPr lvl="1"/>
            <a:r>
              <a:rPr lang="en-US" altLang="en-US" sz="2200" dirty="0" smtClean="0"/>
              <a:t>Asynchronous signals go </a:t>
            </a:r>
            <a:r>
              <a:rPr lang="en-US" altLang="en-US" sz="2200" dirty="0" smtClean="0"/>
              <a:t>in </a:t>
            </a:r>
            <a:r>
              <a:rPr lang="en-US" altLang="en-US" sz="2200" dirty="0" smtClean="0"/>
              <a:t>sequential </a:t>
            </a:r>
            <a:r>
              <a:rPr lang="en-US" altLang="en-US" sz="2200" dirty="0" smtClean="0"/>
              <a:t>process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Synchronous </a:t>
            </a:r>
            <a:r>
              <a:rPr lang="en-US" altLang="en-US" sz="2200" dirty="0" smtClean="0"/>
              <a:t>signals </a:t>
            </a:r>
            <a:r>
              <a:rPr lang="en-US" altLang="en-US" sz="2200" dirty="0" smtClean="0"/>
              <a:t>go in combinatorial </a:t>
            </a:r>
            <a:r>
              <a:rPr lang="en-US" altLang="en-US" sz="2200" dirty="0" smtClean="0"/>
              <a:t>process</a:t>
            </a:r>
            <a:endParaRPr lang="en-US" altLang="en-US" sz="2200" dirty="0"/>
          </a:p>
          <a:p>
            <a:r>
              <a:rPr lang="en-US" altLang="en-US" sz="2400" dirty="0" smtClean="0"/>
              <a:t>Output display: 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Use </a:t>
            </a:r>
            <a:r>
              <a:rPr lang="en-US" altLang="en-US" sz="2200" dirty="0" smtClean="0"/>
              <a:t>seven-</a:t>
            </a:r>
            <a:r>
              <a:rPr lang="en-US" altLang="en-US" sz="2200" dirty="0" err="1" smtClean="0"/>
              <a:t>seg</a:t>
            </a:r>
            <a:r>
              <a:rPr lang="en-US" altLang="en-US" sz="2200" dirty="0" smtClean="0"/>
              <a:t> decoder or </a:t>
            </a:r>
            <a:r>
              <a:rPr lang="en-US" altLang="en-US" sz="2200" dirty="0" err="1" smtClean="0"/>
              <a:t>univ_sseg.v</a:t>
            </a:r>
            <a:r>
              <a:rPr lang="en-US" altLang="en-US" sz="2200" dirty="0" smtClean="0"/>
              <a:t> </a:t>
            </a:r>
            <a:r>
              <a:rPr lang="en-US" altLang="en-US" sz="2200" dirty="0" smtClean="0"/>
              <a:t> </a:t>
            </a:r>
            <a:endParaRPr lang="en-US" altLang="en-US" sz="2200" dirty="0" smtClean="0"/>
          </a:p>
          <a:p>
            <a:pPr lvl="1"/>
            <a:r>
              <a:rPr lang="en-US" altLang="en-US" sz="2200" dirty="0" smtClean="0"/>
              <a:t>Choose any buttons/switches you want</a:t>
            </a:r>
            <a:endParaRPr lang="en-US" altLang="en-US" sz="22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724400"/>
            <a:ext cx="2895600" cy="1828800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15000" y="5981446"/>
            <a:ext cx="2557175" cy="369332"/>
          </a:xfrm>
          <a:prstGeom prst="rect">
            <a:avLst/>
          </a:prstGeom>
          <a:solidFill>
            <a:srgbClr val="66FF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en-US" dirty="0" smtClean="0"/>
              <a:t>Top-level BBD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 #10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35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930</TotalTime>
  <Words>595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Layers</vt:lpstr>
      <vt:lpstr>CPE 133: Lecture 19</vt:lpstr>
      <vt:lpstr>Timing Diagram</vt:lpstr>
      <vt:lpstr>FSM Modeling with Verilog</vt:lpstr>
      <vt:lpstr>The Verilog FSM Template</vt:lpstr>
      <vt:lpstr>Verilog FSM Template: Interface</vt:lpstr>
      <vt:lpstr>Verilog FSM Template: State Specification</vt:lpstr>
      <vt:lpstr>Verilog FSM Template: Sequential Block</vt:lpstr>
      <vt:lpstr>PowerPoint Presentation</vt:lpstr>
      <vt:lpstr>Exp #10: 3-Bit Up/Down Counter</vt:lpstr>
      <vt:lpstr>Experiment #10 Tips</vt:lpstr>
      <vt:lpstr>Design Problem #5 (from previous)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133</dc:title>
  <dc:creator>Default User</dc:creator>
  <cp:lastModifiedBy>Bryan</cp:lastModifiedBy>
  <cp:revision>43</cp:revision>
  <dcterms:created xsi:type="dcterms:W3CDTF">2011-02-21T05:52:49Z</dcterms:created>
  <dcterms:modified xsi:type="dcterms:W3CDTF">2018-11-07T05:27:53Z</dcterms:modified>
</cp:coreProperties>
</file>