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294" r:id="rId3"/>
    <p:sldId id="323" r:id="rId4"/>
    <p:sldId id="324" r:id="rId5"/>
    <p:sldId id="311" r:id="rId6"/>
    <p:sldId id="312" r:id="rId7"/>
    <p:sldId id="319" r:id="rId8"/>
    <p:sldId id="317" r:id="rId9"/>
    <p:sldId id="318" r:id="rId10"/>
    <p:sldId id="316" r:id="rId11"/>
    <p:sldId id="320" r:id="rId12"/>
    <p:sldId id="313" r:id="rId13"/>
    <p:sldId id="325" r:id="rId14"/>
    <p:sldId id="321" r:id="rId15"/>
    <p:sldId id="322" r:id="rId16"/>
    <p:sldId id="327" r:id="rId17"/>
    <p:sldId id="315" r:id="rId18"/>
    <p:sldId id="310" r:id="rId19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404DBD2-9262-4E9D-8E36-2E9046D8B7ED}" type="datetimeFigureOut">
              <a:rPr lang="en-US" altLang="en-US"/>
              <a:pPr/>
              <a:t>11/13/2018</a:t>
            </a:fld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0B06CB7-912F-43C6-9036-57E63DE1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049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BB12D2-518E-4EBC-88ED-53CAB384D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2BA30-E8BA-410A-ABAF-912C557FA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5771-E585-4687-978B-5821527E3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5320-6895-415B-94B9-0D638EBF9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94CBC-90DD-4F9A-AE91-5D016F45F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9100-3B29-4E82-AA71-6B883BB77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97A81-F93B-4062-837D-D80C051D4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DDA3C-251B-4E3F-A943-20E8A3550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C5964-E795-4A85-8EC4-625075AF0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582B-4FD8-4C65-8C57-6AEDE9F5E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DCB0D-B698-4689-8BC6-538059E8E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E32C5BB0-E6A6-447B-AB95-7DD7F1775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iff"/><Relationship Id="rId3" Type="http://schemas.openxmlformats.org/officeDocument/2006/relationships/image" Target="../media/image18.tiff"/><Relationship Id="rId7" Type="http://schemas.openxmlformats.org/officeDocument/2006/relationships/image" Target="../media/image22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"/><Relationship Id="rId3" Type="http://schemas.openxmlformats.org/officeDocument/2006/relationships/image" Target="../media/image5.tif"/><Relationship Id="rId7" Type="http://schemas.openxmlformats.org/officeDocument/2006/relationships/image" Target="../media/image9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"/><Relationship Id="rId5" Type="http://schemas.openxmlformats.org/officeDocument/2006/relationships/image" Target="../media/image7.tif"/><Relationship Id="rId4" Type="http://schemas.openxmlformats.org/officeDocument/2006/relationships/image" Target="../media/image6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FSMs as Controllers</a:t>
            </a:r>
          </a:p>
          <a:p>
            <a:pPr eaLnBrk="1" hangingPunct="1"/>
            <a:r>
              <a:rPr lang="en-US" altLang="en-US" dirty="0" smtClean="0"/>
              <a:t>Counters</a:t>
            </a:r>
          </a:p>
          <a:p>
            <a:pPr eaLnBrk="1" hangingPunct="1"/>
            <a:r>
              <a:rPr lang="en-US" altLang="en-US" dirty="0" smtClean="0"/>
              <a:t>Example Problems</a:t>
            </a:r>
          </a:p>
          <a:p>
            <a:pPr eaLnBrk="1" hangingPunct="1"/>
            <a:r>
              <a:rPr lang="en-US" altLang="en-US" dirty="0" smtClean="0"/>
              <a:t>Experiment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Verilog Generic n-Bit Counter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1016000"/>
            <a:ext cx="6779498" cy="5816977"/>
          </a:xfrm>
          <a:prstGeom prst="rect">
            <a:avLst/>
          </a:prstGeom>
          <a:solidFill>
            <a:srgbClr val="FFFF00">
              <a:alpha val="99001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cntr_udclr_nb(clk, clr, up, ld, D, count, rco);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clk, clr, up, ld;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[n-1:0] D;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[n-1:0] count;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rco;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parameter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 = 8;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@(posedge clr, posedge clk)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(clr == 1)       // asynch reset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 &lt;=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(ld == 1)   // load new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 &lt;= D;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(up == 1)   // count up (increment)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 &lt;= count + 1;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(up == 0)   // count down (decrement)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 &lt;= count - 1;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@(count, up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 direction dependent RCO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up == 1 &amp;&amp; &amp;count == 1'b1)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rco = 1'b1;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(up == 0 &amp;&amp; |count == 1'b1)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rco = 1'b1;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rco = 1'b0;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2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5867400"/>
            <a:ext cx="5211683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-bit up/down counter with asynchronous RESET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25286"/>
            <a:ext cx="2849483" cy="19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Module Usage Options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4" y="1745162"/>
            <a:ext cx="1556605" cy="838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5" y="1719762"/>
            <a:ext cx="1901014" cy="990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4" y="4267200"/>
            <a:ext cx="1922516" cy="990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0"/>
            <a:ext cx="2590800" cy="1143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13" y="4383261"/>
            <a:ext cx="2095500" cy="86244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932545"/>
            <a:ext cx="2057400" cy="9144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91000"/>
            <a:ext cx="2133600" cy="9144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18" y="2856344"/>
            <a:ext cx="2205182" cy="11441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1200" y="5449669"/>
            <a:ext cx="4914900" cy="132343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what you need, but: </a:t>
            </a:r>
          </a:p>
          <a:p>
            <a:r>
              <a:rPr lang="en-US" sz="2000" i="1" dirty="0" smtClean="0"/>
              <a:t>Always clearly state your assumptions because unlike HDL models, the BBD reader won’t know your intentions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048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 a circuit with the following count sequence is: (6,7,8,9,10,11,12, 13, 14, 15, 6,7,8,9,10...) This circuit also has an extra </a:t>
            </a:r>
            <a:r>
              <a:rPr lang="en-US" b="1" dirty="0"/>
              <a:t>LED</a:t>
            </a:r>
            <a:r>
              <a:rPr lang="en-US" dirty="0"/>
              <a:t> output that is on when the counter output is greater than 11. </a:t>
            </a:r>
            <a:endParaRPr lang="en-US" dirty="0" smtClean="0"/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top two levels for BBDs</a:t>
            </a:r>
          </a:p>
          <a:p>
            <a:pPr lvl="1"/>
            <a:r>
              <a:rPr lang="en-US" dirty="0" smtClean="0"/>
              <a:t>Annotate schematic as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State how the circuit is controlled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84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600" dirty="0"/>
              <a:t>Design a circuit with the following binary count sequences: the count sequence is either (3→15) or (6→15) based on whether a button is pressed or not, respectively. This counter has an extra </a:t>
            </a:r>
            <a:r>
              <a:rPr lang="en-US" sz="2600" b="1" dirty="0"/>
              <a:t>LED</a:t>
            </a:r>
            <a:r>
              <a:rPr lang="en-US" sz="2600" dirty="0"/>
              <a:t> output that indicates when the count is less than 8. </a:t>
            </a:r>
            <a:endParaRPr lang="en-US" sz="2600" dirty="0" smtClean="0"/>
          </a:p>
          <a:p>
            <a:pPr marL="0" lv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Show top two levels for BBDs</a:t>
            </a:r>
          </a:p>
          <a:p>
            <a:pPr lvl="1"/>
            <a:r>
              <a:rPr lang="en-US" dirty="0" smtClean="0"/>
              <a:t>Annotate schematic as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State how the circuit is controlled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6096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77200" cy="4530725"/>
          </a:xfrm>
        </p:spPr>
        <p:txBody>
          <a:bodyPr/>
          <a:lstStyle/>
          <a:p>
            <a:pPr lvl="0"/>
            <a:r>
              <a:rPr lang="en-US" dirty="0"/>
              <a:t>Design a circuit that drives four LEDs with a binary count. The circuit only counts up. The circuit also has an extra LED output that turns on for one [0,15] count, then off for the next [0-15] count, etc. </a:t>
            </a:r>
            <a:endParaRPr lang="en-US" dirty="0" smtClean="0"/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Use no more than a single 4-bit counter</a:t>
            </a:r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top two levels for BBDs</a:t>
            </a:r>
          </a:p>
          <a:p>
            <a:pPr lvl="1"/>
            <a:r>
              <a:rPr lang="en-US" dirty="0" smtClean="0"/>
              <a:t>Annotate schematic as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State how the circuit is controlled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6096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4530725"/>
          </a:xfrm>
        </p:spPr>
        <p:txBody>
          <a:bodyPr/>
          <a:lstStyle/>
          <a:p>
            <a:r>
              <a:rPr lang="en-US" dirty="0"/>
              <a:t>Design a circuit that outputs the following sequence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/>
              <a:t>(…14,15,0,0,0,1,2,3,4,5,6,7,8,9,19,11,12,13,14,15,0,0,0,1,2</a:t>
            </a:r>
            <a:r>
              <a:rPr lang="en-US" sz="2200" dirty="0"/>
              <a:t>…) 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Show top two levels for BBDs</a:t>
            </a:r>
          </a:p>
          <a:p>
            <a:pPr lvl="1"/>
            <a:r>
              <a:rPr lang="en-US" dirty="0" smtClean="0"/>
              <a:t>Annotate schematic as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State how the circuit is controlled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Design a circuit that </a:t>
            </a:r>
            <a:r>
              <a:rPr lang="en-US" dirty="0" smtClean="0"/>
              <a:t>has four 8-bit </a:t>
            </a:r>
            <a:r>
              <a:rPr lang="en-US" dirty="0" smtClean="0"/>
              <a:t>unsigned binary inputs</a:t>
            </a:r>
            <a:r>
              <a:rPr lang="en-US" dirty="0" smtClean="0"/>
              <a:t>. Upon a button press, the circuit finds and displays the maximum value of the four </a:t>
            </a:r>
            <a:r>
              <a:rPr lang="en-US" dirty="0" smtClean="0"/>
              <a:t>inputs</a:t>
            </a:r>
            <a:endParaRPr lang="en-US" dirty="0"/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Assume inputs don’t change “too fast”</a:t>
            </a:r>
          </a:p>
          <a:p>
            <a:pPr lvl="1"/>
            <a:r>
              <a:rPr lang="en-US" dirty="0" smtClean="0"/>
              <a:t>Result persistent until next </a:t>
            </a:r>
            <a:r>
              <a:rPr lang="en-US" dirty="0" smtClean="0"/>
              <a:t>until button </a:t>
            </a:r>
            <a:r>
              <a:rPr lang="en-US" dirty="0" smtClean="0"/>
              <a:t>press. </a:t>
            </a:r>
          </a:p>
          <a:p>
            <a:pPr lvl="1"/>
            <a:r>
              <a:rPr lang="en-US" sz="2600" dirty="0" smtClean="0"/>
              <a:t>Use </a:t>
            </a:r>
            <a:r>
              <a:rPr lang="en-US" dirty="0" smtClean="0"/>
              <a:t>only</a:t>
            </a:r>
            <a:r>
              <a:rPr lang="en-US" sz="2600" dirty="0" smtClean="0"/>
              <a:t> </a:t>
            </a:r>
            <a:r>
              <a:rPr lang="en-US" sz="2600" dirty="0" smtClean="0"/>
              <a:t>one comparator in your design </a:t>
            </a:r>
          </a:p>
          <a:p>
            <a:pPr lvl="1"/>
            <a:r>
              <a:rPr lang="en-US" dirty="0" smtClean="0"/>
              <a:t>Verify the button </a:t>
            </a:r>
            <a:r>
              <a:rPr lang="en-US" dirty="0" smtClean="0"/>
              <a:t>release </a:t>
            </a:r>
            <a:r>
              <a:rPr lang="en-US" dirty="0" smtClean="0"/>
              <a:t>before </a:t>
            </a:r>
            <a:r>
              <a:rPr lang="en-US" dirty="0" smtClean="0"/>
              <a:t>new search</a:t>
            </a:r>
          </a:p>
          <a:p>
            <a:pPr lvl="1"/>
            <a:r>
              <a:rPr lang="en-US" dirty="0"/>
              <a:t>State how the circuit is controlled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33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Experiment  #12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a circuit that sorts four 4-bit </a:t>
            </a:r>
            <a:r>
              <a:rPr lang="en-US" altLang="en-US" dirty="0" smtClean="0"/>
              <a:t>unsigned values </a:t>
            </a:r>
            <a:r>
              <a:rPr lang="en-US" altLang="en-US" dirty="0" smtClean="0"/>
              <a:t>(from 16 switches) and displays the results on the 7-segment display.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</a:t>
            </a:r>
            <a:r>
              <a:rPr lang="en-US" altLang="en-US" dirty="0" smtClean="0"/>
              <a:t>ubble </a:t>
            </a:r>
            <a:r>
              <a:rPr lang="en-US" altLang="en-US" dirty="0" smtClean="0"/>
              <a:t>sort is intuitive and </a:t>
            </a:r>
            <a:r>
              <a:rPr lang="en-US" altLang="en-US" dirty="0" smtClean="0"/>
              <a:t>straightforward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Sort starts with the press of a button, 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Results persistent until next </a:t>
            </a:r>
            <a:r>
              <a:rPr lang="en-US" altLang="en-US" dirty="0" smtClean="0"/>
              <a:t>button </a:t>
            </a:r>
            <a:r>
              <a:rPr lang="en-US" altLang="en-US" dirty="0" smtClean="0"/>
              <a:t>press</a:t>
            </a:r>
          </a:p>
          <a:p>
            <a:pPr lvl="1" eaLnBrk="1" hangingPunct="1"/>
            <a:r>
              <a:rPr lang="en-US" altLang="en-US" dirty="0" smtClean="0"/>
              <a:t>Use </a:t>
            </a:r>
            <a:r>
              <a:rPr lang="en-US" altLang="en-US" dirty="0" smtClean="0"/>
              <a:t>less than 14 </a:t>
            </a:r>
            <a:r>
              <a:rPr lang="en-US" altLang="en-US" dirty="0" smtClean="0"/>
              <a:t>modules in your design</a:t>
            </a:r>
          </a:p>
          <a:p>
            <a:pPr lvl="1" eaLnBrk="1" hangingPunct="1"/>
            <a:r>
              <a:rPr lang="en-US" altLang="en-US" dirty="0" smtClean="0"/>
              <a:t>Write your own display multiplexor</a:t>
            </a:r>
          </a:p>
          <a:p>
            <a:pPr lvl="2" eaLnBrk="1" hangingPunct="1"/>
            <a:r>
              <a:rPr lang="en-US" altLang="en-US" dirty="0" smtClean="0"/>
              <a:t>Reuse from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FSM as a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400175"/>
          </a:xfrm>
        </p:spPr>
        <p:txBody>
          <a:bodyPr/>
          <a:lstStyle/>
          <a:p>
            <a:pPr eaLnBrk="1" hangingPunct="1"/>
            <a:r>
              <a:rPr lang="en-US" altLang="en-US" smtClean="0"/>
              <a:t>External inputs (status)</a:t>
            </a:r>
          </a:p>
          <a:p>
            <a:pPr eaLnBrk="1" hangingPunct="1"/>
            <a:r>
              <a:rPr lang="en-US" altLang="en-US" smtClean="0"/>
              <a:t>External outputs (control)</a:t>
            </a:r>
          </a:p>
        </p:txBody>
      </p:sp>
      <p:pic>
        <p:nvPicPr>
          <p:cNvPr id="5124" name="Picture 4" descr="bb_generic_f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83013"/>
            <a:ext cx="685800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Notation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419600" cy="1447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72000"/>
            <a:ext cx="42481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124200" cy="99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Modules (thus far)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581400" cy="76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2971800" cy="96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4221" y="2486799"/>
            <a:ext cx="6719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1208" y="3429000"/>
            <a:ext cx="2122697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Generic Decoder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724400"/>
            <a:ext cx="226536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Decoder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5400"/>
            <a:ext cx="2895600" cy="14478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743200" y="6000690"/>
            <a:ext cx="118173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4:1 MUX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11043"/>
            <a:ext cx="3733800" cy="11992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7600" y="2724090"/>
            <a:ext cx="153760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Comparator</a:t>
            </a:r>
            <a:endParaRPr lang="en-US" sz="2000" dirty="0"/>
          </a:p>
        </p:txBody>
      </p:sp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64" y="3429000"/>
            <a:ext cx="3068636" cy="838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99615" y="4343400"/>
            <a:ext cx="2063385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Parity Generator</a:t>
            </a:r>
            <a:endParaRPr lang="en-US" sz="2000" dirty="0"/>
          </a:p>
        </p:txBody>
      </p:sp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72" y="5410201"/>
            <a:ext cx="4277028" cy="11692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46744" y="6172200"/>
            <a:ext cx="114005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Counter: a Register with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6019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Counter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sequence</a:t>
            </a:r>
          </a:p>
          <a:p>
            <a:r>
              <a:rPr lang="en-US" dirty="0" smtClean="0"/>
              <a:t>N-bit counter</a:t>
            </a:r>
          </a:p>
          <a:p>
            <a:r>
              <a:rPr lang="en-US" dirty="0" smtClean="0"/>
              <a:t>Up, down, up/down counter</a:t>
            </a:r>
          </a:p>
          <a:p>
            <a:r>
              <a:rPr lang="en-US" dirty="0" smtClean="0"/>
              <a:t>Increment, decrement, hold</a:t>
            </a:r>
          </a:p>
          <a:p>
            <a:r>
              <a:rPr lang="en-US" dirty="0" smtClean="0"/>
              <a:t>Overflow, underflow</a:t>
            </a:r>
          </a:p>
          <a:p>
            <a:r>
              <a:rPr lang="en-US" dirty="0" smtClean="0"/>
              <a:t>Circular</a:t>
            </a:r>
          </a:p>
          <a:p>
            <a:r>
              <a:rPr lang="en-US" dirty="0" smtClean="0"/>
              <a:t>Cascadeable </a:t>
            </a:r>
          </a:p>
          <a:p>
            <a:r>
              <a:rPr lang="en-US" dirty="0" smtClean="0"/>
              <a:t>Parallel load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</a:t>
            </a:r>
            <a:r>
              <a:rPr lang="en-US" dirty="0" smtClean="0"/>
              <a:t>Module: Counter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239000" cy="2590800"/>
          </a:xfrm>
          <a:prstGeom prst="rect">
            <a:avLst/>
          </a:prstGeom>
        </p:spPr>
      </p:pic>
      <p:pic>
        <p:nvPicPr>
          <p:cNvPr id="5" name="Picture 4" descr="bb_generic_f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61" y="5105400"/>
            <a:ext cx="528574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Use the BBD </a:t>
            </a:r>
            <a:r>
              <a:rPr lang="en-US" sz="2200" dirty="0" smtClean="0"/>
              <a:t>to </a:t>
            </a:r>
            <a:r>
              <a:rPr lang="en-US" sz="2200" dirty="0"/>
              <a:t>complete the timing diagram </a:t>
            </a:r>
            <a:r>
              <a:rPr lang="en-US" sz="2200" dirty="0" smtClean="0"/>
              <a:t>below: </a:t>
            </a:r>
          </a:p>
          <a:p>
            <a:pPr lvl="1"/>
            <a:r>
              <a:rPr lang="en-US" sz="2000" dirty="0" smtClean="0"/>
              <a:t>UP allows </a:t>
            </a:r>
            <a:r>
              <a:rPr lang="en-US" sz="2000" dirty="0"/>
              <a:t>the counter to </a:t>
            </a:r>
            <a:r>
              <a:rPr lang="en-US" sz="2000" dirty="0" smtClean="0"/>
              <a:t>increment </a:t>
            </a:r>
            <a:r>
              <a:rPr lang="en-US" sz="2000" dirty="0"/>
              <a:t>when </a:t>
            </a:r>
            <a:r>
              <a:rPr lang="en-US" sz="2000" dirty="0" smtClean="0"/>
              <a:t>asserted </a:t>
            </a:r>
            <a:r>
              <a:rPr lang="en-US" sz="2000" dirty="0"/>
              <a:t>and </a:t>
            </a:r>
            <a:r>
              <a:rPr lang="en-US" sz="2000" dirty="0" smtClean="0"/>
              <a:t>decrement </a:t>
            </a:r>
            <a:r>
              <a:rPr lang="en-US" sz="2000" dirty="0"/>
              <a:t>when not asserted. </a:t>
            </a:r>
            <a:endParaRPr lang="en-US" sz="2000" dirty="0" smtClean="0"/>
          </a:p>
          <a:p>
            <a:pPr lvl="1"/>
            <a:r>
              <a:rPr lang="en-US" sz="2000" dirty="0" smtClean="0"/>
              <a:t>RCO indicates the </a:t>
            </a:r>
            <a:r>
              <a:rPr lang="en-US" sz="2000" dirty="0"/>
              <a:t>counter is outputting its terminal </a:t>
            </a:r>
            <a:r>
              <a:rPr lang="en-US" sz="2000" dirty="0" smtClean="0"/>
              <a:t>count.</a:t>
            </a:r>
          </a:p>
          <a:p>
            <a:pPr lvl="1"/>
            <a:r>
              <a:rPr lang="en-US" sz="2000" dirty="0" smtClean="0"/>
              <a:t>LD has precedence </a:t>
            </a:r>
            <a:r>
              <a:rPr lang="en-US" sz="2000" dirty="0"/>
              <a:t>over </a:t>
            </a:r>
            <a:r>
              <a:rPr lang="en-US" sz="2000" dirty="0" smtClean="0"/>
              <a:t>HOLD and </a:t>
            </a:r>
            <a:r>
              <a:rPr lang="en-US" sz="2000" dirty="0"/>
              <a:t>UP </a:t>
            </a:r>
            <a:endParaRPr lang="en-US" sz="2000" dirty="0" smtClean="0"/>
          </a:p>
          <a:p>
            <a:pPr lvl="1"/>
            <a:r>
              <a:rPr lang="en-US" sz="2000" dirty="0" smtClean="0"/>
              <a:t>HOLD had </a:t>
            </a:r>
            <a:r>
              <a:rPr lang="en-US" sz="2000" dirty="0"/>
              <a:t>precedence over </a:t>
            </a:r>
            <a:r>
              <a:rPr lang="en-US" sz="2000" dirty="0" smtClean="0"/>
              <a:t>UP 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2400"/>
            <a:ext cx="23622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0000"/>
            <a:ext cx="8001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534400" cy="3962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"/>
            <a:ext cx="2514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2449</TotalTime>
  <Words>587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Layers</vt:lpstr>
      <vt:lpstr>CPE 133</vt:lpstr>
      <vt:lpstr>FSM as a Controller</vt:lpstr>
      <vt:lpstr>Foundation Notation</vt:lpstr>
      <vt:lpstr>Foundation Modules (thus far)</vt:lpstr>
      <vt:lpstr>Counter: a Register with Features</vt:lpstr>
      <vt:lpstr>Typical Counter Lingo</vt:lpstr>
      <vt:lpstr>Foundation Module: Counter</vt:lpstr>
      <vt:lpstr>Example</vt:lpstr>
      <vt:lpstr>Solution</vt:lpstr>
      <vt:lpstr>Verilog Generic n-Bit Counter</vt:lpstr>
      <vt:lpstr>Counter Module Usage Options</vt:lpstr>
      <vt:lpstr>Design Problem #1</vt:lpstr>
      <vt:lpstr>Timing Diagram </vt:lpstr>
      <vt:lpstr>Design Problem #2</vt:lpstr>
      <vt:lpstr>Design Problem #3</vt:lpstr>
      <vt:lpstr>Design Problem #4</vt:lpstr>
      <vt:lpstr>Design Problem #5</vt:lpstr>
      <vt:lpstr>Experiment  #12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58</cp:revision>
  <cp:lastPrinted>2018-05-21T02:25:18Z</cp:lastPrinted>
  <dcterms:created xsi:type="dcterms:W3CDTF">2011-02-21T05:52:49Z</dcterms:created>
  <dcterms:modified xsi:type="dcterms:W3CDTF">2018-11-14T08:24:25Z</dcterms:modified>
</cp:coreProperties>
</file>