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14"/>
  </p:handoutMasterIdLst>
  <p:sldIdLst>
    <p:sldId id="256" r:id="rId2"/>
    <p:sldId id="317" r:id="rId3"/>
    <p:sldId id="318" r:id="rId4"/>
    <p:sldId id="305" r:id="rId5"/>
    <p:sldId id="306" r:id="rId6"/>
    <p:sldId id="307" r:id="rId7"/>
    <p:sldId id="301" r:id="rId8"/>
    <p:sldId id="314" r:id="rId9"/>
    <p:sldId id="315" r:id="rId10"/>
    <p:sldId id="310" r:id="rId11"/>
    <p:sldId id="312" r:id="rId12"/>
    <p:sldId id="320" r:id="rId13"/>
  </p:sldIdLst>
  <p:sldSz cx="9144000" cy="6858000" type="screen4x3"/>
  <p:notesSz cx="7053263"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5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7EC63C5E-929F-4F32-AA18-37B63E41E560}" type="datetimeFigureOut">
              <a:rPr lang="en-US" smtClean="0"/>
              <a:t>11/16/2018</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545CE593-BD6E-4E25-A427-940FD53F560A}" type="slidenum">
              <a:rPr lang="en-US" smtClean="0"/>
              <a:t>‹#›</a:t>
            </a:fld>
            <a:endParaRPr lang="en-US"/>
          </a:p>
        </p:txBody>
      </p:sp>
    </p:spTree>
    <p:extLst>
      <p:ext uri="{BB962C8B-B14F-4D97-AF65-F5344CB8AC3E}">
        <p14:creationId xmlns:p14="http://schemas.microsoft.com/office/powerpoint/2010/main" val="31520324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pPr>
                  <a:defRPr/>
                </a:pPr>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en-US"/>
              </a:p>
            </p:txBody>
          </p:sp>
        </p:grpSp>
      </p:grpSp>
      <p:sp>
        <p:nvSpPr>
          <p:cNvPr id="5131"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5132"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09DEA8B7-B985-4665-B2E9-39CAFA008B64}" type="slidenum">
              <a:rPr lang="en-US"/>
              <a:pPr>
                <a:defRPr/>
              </a:pPr>
              <a:t>‹#›</a:t>
            </a:fld>
            <a:endParaRPr lang="en-US"/>
          </a:p>
        </p:txBody>
      </p:sp>
    </p:spTree>
    <p:extLst>
      <p:ext uri="{BB962C8B-B14F-4D97-AF65-F5344CB8AC3E}">
        <p14:creationId xmlns:p14="http://schemas.microsoft.com/office/powerpoint/2010/main" val="306299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63EBE939-9BE5-4A2D-BA39-6BB9594DA9EE}" type="slidenum">
              <a:rPr lang="en-US"/>
              <a:pPr>
                <a:defRPr/>
              </a:pPr>
              <a:t>‹#›</a:t>
            </a:fld>
            <a:endParaRPr lang="en-US"/>
          </a:p>
        </p:txBody>
      </p:sp>
    </p:spTree>
    <p:extLst>
      <p:ext uri="{BB962C8B-B14F-4D97-AF65-F5344CB8AC3E}">
        <p14:creationId xmlns:p14="http://schemas.microsoft.com/office/powerpoint/2010/main" val="339698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C4A892D5-126E-4222-9465-358586925C96}" type="slidenum">
              <a:rPr lang="en-US"/>
              <a:pPr>
                <a:defRPr/>
              </a:pPr>
              <a:t>‹#›</a:t>
            </a:fld>
            <a:endParaRPr lang="en-US"/>
          </a:p>
        </p:txBody>
      </p:sp>
    </p:spTree>
    <p:extLst>
      <p:ext uri="{BB962C8B-B14F-4D97-AF65-F5344CB8AC3E}">
        <p14:creationId xmlns:p14="http://schemas.microsoft.com/office/powerpoint/2010/main" val="356655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24FA6342-F222-4E62-B10E-F4D7B93A44A5}" type="slidenum">
              <a:rPr lang="en-US"/>
              <a:pPr>
                <a:defRPr/>
              </a:pPr>
              <a:t>‹#›</a:t>
            </a:fld>
            <a:endParaRPr lang="en-US"/>
          </a:p>
        </p:txBody>
      </p:sp>
    </p:spTree>
    <p:extLst>
      <p:ext uri="{BB962C8B-B14F-4D97-AF65-F5344CB8AC3E}">
        <p14:creationId xmlns:p14="http://schemas.microsoft.com/office/powerpoint/2010/main" val="421838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65C5234D-F5F5-4C22-9671-6E959D0A9975}" type="slidenum">
              <a:rPr lang="en-US"/>
              <a:pPr>
                <a:defRPr/>
              </a:pPr>
              <a:t>‹#›</a:t>
            </a:fld>
            <a:endParaRPr lang="en-US"/>
          </a:p>
        </p:txBody>
      </p:sp>
    </p:spTree>
    <p:extLst>
      <p:ext uri="{BB962C8B-B14F-4D97-AF65-F5344CB8AC3E}">
        <p14:creationId xmlns:p14="http://schemas.microsoft.com/office/powerpoint/2010/main" val="354806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14B20BA6-77A3-44B6-9325-C0963F22E8BC}" type="slidenum">
              <a:rPr lang="en-US"/>
              <a:pPr>
                <a:defRPr/>
              </a:pPr>
              <a:t>‹#›</a:t>
            </a:fld>
            <a:endParaRPr lang="en-US"/>
          </a:p>
        </p:txBody>
      </p:sp>
    </p:spTree>
    <p:extLst>
      <p:ext uri="{BB962C8B-B14F-4D97-AF65-F5344CB8AC3E}">
        <p14:creationId xmlns:p14="http://schemas.microsoft.com/office/powerpoint/2010/main" val="401192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4262AC18-DF0D-4366-BFD1-CD56208ABAEE}" type="slidenum">
              <a:rPr lang="en-US"/>
              <a:pPr>
                <a:defRPr/>
              </a:pPr>
              <a:t>‹#›</a:t>
            </a:fld>
            <a:endParaRPr lang="en-US"/>
          </a:p>
        </p:txBody>
      </p:sp>
    </p:spTree>
    <p:extLst>
      <p:ext uri="{BB962C8B-B14F-4D97-AF65-F5344CB8AC3E}">
        <p14:creationId xmlns:p14="http://schemas.microsoft.com/office/powerpoint/2010/main" val="346372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9AB22898-BC72-45C6-892C-55895A251066}" type="slidenum">
              <a:rPr lang="en-US"/>
              <a:pPr>
                <a:defRPr/>
              </a:pPr>
              <a:t>‹#›</a:t>
            </a:fld>
            <a:endParaRPr lang="en-US"/>
          </a:p>
        </p:txBody>
      </p:sp>
    </p:spTree>
    <p:extLst>
      <p:ext uri="{BB962C8B-B14F-4D97-AF65-F5344CB8AC3E}">
        <p14:creationId xmlns:p14="http://schemas.microsoft.com/office/powerpoint/2010/main" val="327836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0FE09C42-8981-40DB-BCB7-6439E747B51C}" type="slidenum">
              <a:rPr lang="en-US"/>
              <a:pPr>
                <a:defRPr/>
              </a:pPr>
              <a:t>‹#›</a:t>
            </a:fld>
            <a:endParaRPr lang="en-US"/>
          </a:p>
        </p:txBody>
      </p:sp>
    </p:spTree>
    <p:extLst>
      <p:ext uri="{BB962C8B-B14F-4D97-AF65-F5344CB8AC3E}">
        <p14:creationId xmlns:p14="http://schemas.microsoft.com/office/powerpoint/2010/main" val="165660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63C20A6B-D68E-4A94-8944-C90635DC4622}" type="slidenum">
              <a:rPr lang="en-US"/>
              <a:pPr>
                <a:defRPr/>
              </a:pPr>
              <a:t>‹#›</a:t>
            </a:fld>
            <a:endParaRPr lang="en-US"/>
          </a:p>
        </p:txBody>
      </p:sp>
    </p:spTree>
    <p:extLst>
      <p:ext uri="{BB962C8B-B14F-4D97-AF65-F5344CB8AC3E}">
        <p14:creationId xmlns:p14="http://schemas.microsoft.com/office/powerpoint/2010/main" val="1000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69F2B94F-BA5E-43AC-A85D-BEA909BB906C}" type="slidenum">
              <a:rPr lang="en-US"/>
              <a:pPr>
                <a:defRPr/>
              </a:pPr>
              <a:t>‹#›</a:t>
            </a:fld>
            <a:endParaRPr lang="en-US"/>
          </a:p>
        </p:txBody>
      </p:sp>
    </p:spTree>
    <p:extLst>
      <p:ext uri="{BB962C8B-B14F-4D97-AF65-F5344CB8AC3E}">
        <p14:creationId xmlns:p14="http://schemas.microsoft.com/office/powerpoint/2010/main" val="82107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4099"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4101"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4102"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5"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p>
        </p:txBody>
      </p:sp>
      <p:sp>
        <p:nvSpPr>
          <p:cNvPr id="4106"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p>
        </p:txBody>
      </p:sp>
      <p:sp>
        <p:nvSpPr>
          <p:cNvPr id="4107"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E6F4E16C-C253-4DA6-9A99-89A842FFE86B}" type="slidenum">
              <a:rPr lang="en-US"/>
              <a:pPr>
                <a:defRPr/>
              </a:pPr>
              <a:t>‹#›</a:t>
            </a:fld>
            <a:endParaRPr lang="en-US"/>
          </a:p>
        </p:txBody>
      </p:sp>
      <p:sp>
        <p:nvSpPr>
          <p:cNvPr id="4108"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96" r:id="rId1"/>
    <p:sldLayoutId id="2147483695" r:id="rId2"/>
    <p:sldLayoutId id="2147483694" r:id="rId3"/>
    <p:sldLayoutId id="2147483693" r:id="rId4"/>
    <p:sldLayoutId id="2147483692" r:id="rId5"/>
    <p:sldLayoutId id="2147483691" r:id="rId6"/>
    <p:sldLayoutId id="2147483690" r:id="rId7"/>
    <p:sldLayoutId id="2147483689" r:id="rId8"/>
    <p:sldLayoutId id="2147483688" r:id="rId9"/>
    <p:sldLayoutId id="2147483687" r:id="rId10"/>
    <p:sldLayoutId id="2147483686"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mtClean="0"/>
              <a:t>CPE 133 </a:t>
            </a:r>
          </a:p>
        </p:txBody>
      </p:sp>
      <p:sp>
        <p:nvSpPr>
          <p:cNvPr id="3075" name="Rectangle 3"/>
          <p:cNvSpPr>
            <a:spLocks noGrp="1" noChangeArrowheads="1"/>
          </p:cNvSpPr>
          <p:nvPr>
            <p:ph type="subTitle" idx="1"/>
          </p:nvPr>
        </p:nvSpPr>
        <p:spPr>
          <a:xfrm>
            <a:off x="1371600" y="3886200"/>
            <a:ext cx="6858000" cy="1828800"/>
          </a:xfrm>
        </p:spPr>
        <p:txBody>
          <a:bodyPr/>
          <a:lstStyle/>
          <a:p>
            <a:pPr eaLnBrk="1" hangingPunct="1"/>
            <a:r>
              <a:rPr lang="en-US" altLang="en-US" dirty="0" smtClean="0"/>
              <a:t>Accumulators &amp; Event Counters</a:t>
            </a:r>
          </a:p>
          <a:p>
            <a:pPr eaLnBrk="1" hangingPunct="1"/>
            <a:r>
              <a:rPr lang="en-US" altLang="en-US" dirty="0" smtClean="0"/>
              <a:t>Shift Registers</a:t>
            </a:r>
          </a:p>
          <a:p>
            <a:pPr eaLnBrk="1" hangingPunct="1"/>
            <a:r>
              <a:rPr lang="en-US" altLang="en-US" dirty="0" smtClean="0"/>
              <a:t>Example Problems</a:t>
            </a:r>
          </a:p>
          <a:p>
            <a:pPr eaLnBrk="1" hangingPunct="1"/>
            <a:r>
              <a:rPr lang="en-US" altLang="en-US" dirty="0" smtClean="0"/>
              <a:t>Experiment  #13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dirty="0" smtClean="0"/>
              <a:t>Design Problem #1: </a:t>
            </a:r>
            <a:endParaRPr lang="en-US" altLang="en-US" dirty="0"/>
          </a:p>
        </p:txBody>
      </p:sp>
      <p:sp>
        <p:nvSpPr>
          <p:cNvPr id="97283" name="Rectangle 3"/>
          <p:cNvSpPr>
            <a:spLocks noGrp="1" noChangeArrowheads="1"/>
          </p:cNvSpPr>
          <p:nvPr>
            <p:ph type="body" idx="1"/>
          </p:nvPr>
        </p:nvSpPr>
        <p:spPr/>
        <p:txBody>
          <a:bodyPr/>
          <a:lstStyle/>
          <a:p>
            <a:pPr lvl="0"/>
            <a:r>
              <a:rPr lang="en-US" dirty="0"/>
              <a:t>Design a circuit that upon a button press, divides an 8</a:t>
            </a:r>
            <a:r>
              <a:rPr lang="en-US" dirty="0" smtClean="0"/>
              <a:t>-bit </a:t>
            </a:r>
            <a:r>
              <a:rPr lang="en-US" dirty="0"/>
              <a:t>unsigned binary input values by two for as many times as required to make the result of the input value less than 17. The result of this operation is also an 8-bit unsigned binary number. </a:t>
            </a:r>
            <a:endParaRPr lang="en-US" dirty="0" smtClean="0"/>
          </a:p>
          <a:p>
            <a:pPr lvl="0"/>
            <a:endParaRPr lang="en-US" dirty="0" smtClean="0"/>
          </a:p>
          <a:p>
            <a:pPr lvl="1"/>
            <a:r>
              <a:rPr lang="en-US" sz="2400" dirty="0" smtClean="0"/>
              <a:t>Consider the output persistent</a:t>
            </a:r>
            <a:endParaRPr lang="en-US" sz="2400" dirty="0" smtClean="0"/>
          </a:p>
          <a:p>
            <a:pPr lvl="1"/>
            <a:r>
              <a:rPr lang="en-US" sz="2400" dirty="0" smtClean="0"/>
              <a:t>Show </a:t>
            </a:r>
            <a:r>
              <a:rPr lang="en-US" sz="2400" dirty="0"/>
              <a:t>a BBD of your </a:t>
            </a:r>
            <a:r>
              <a:rPr lang="en-US" sz="2400" dirty="0" smtClean="0"/>
              <a:t>solution</a:t>
            </a:r>
            <a:endParaRPr lang="en-US" sz="2400" dirty="0" smtClean="0"/>
          </a:p>
          <a:p>
            <a:pPr lvl="1"/>
            <a:r>
              <a:rPr lang="en-US" sz="2400" dirty="0" smtClean="0"/>
              <a:t>Minimize hardware </a:t>
            </a:r>
            <a:r>
              <a:rPr lang="en-US" sz="2400" dirty="0"/>
              <a:t>in your </a:t>
            </a:r>
            <a:r>
              <a:rPr lang="en-US" sz="2400" dirty="0" smtClean="0"/>
              <a:t>solution</a:t>
            </a:r>
            <a:endParaRPr lang="en-US" sz="2400" dirty="0" smtClean="0"/>
          </a:p>
          <a:p>
            <a:pPr lvl="1"/>
            <a:r>
              <a:rPr lang="en-US" sz="2400" dirty="0" smtClean="0"/>
              <a:t>State what type of control the circuit has</a:t>
            </a:r>
            <a:endParaRPr lang="en-US" sz="2400" dirty="0"/>
          </a:p>
          <a:p>
            <a:pPr lvl="0"/>
            <a:endParaRPr lang="en-US" dirty="0"/>
          </a:p>
        </p:txBody>
      </p:sp>
    </p:spTree>
    <p:extLst>
      <p:ext uri="{BB962C8B-B14F-4D97-AF65-F5344CB8AC3E}">
        <p14:creationId xmlns:p14="http://schemas.microsoft.com/office/powerpoint/2010/main" val="2193066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dirty="0" smtClean="0"/>
              <a:t>Design Problem #2: </a:t>
            </a:r>
            <a:endParaRPr lang="en-US" altLang="en-US" dirty="0"/>
          </a:p>
        </p:txBody>
      </p:sp>
      <p:sp>
        <p:nvSpPr>
          <p:cNvPr id="97283" name="Rectangle 3"/>
          <p:cNvSpPr>
            <a:spLocks noGrp="1" noChangeArrowheads="1"/>
          </p:cNvSpPr>
          <p:nvPr>
            <p:ph type="body" idx="1"/>
          </p:nvPr>
        </p:nvSpPr>
        <p:spPr/>
        <p:txBody>
          <a:bodyPr/>
          <a:lstStyle/>
          <a:p>
            <a:pPr lvl="0"/>
            <a:r>
              <a:rPr lang="en-US" dirty="0"/>
              <a:t>Design a circuit that outputs a value 5.5 times greater than the input value upon the pressing of a button</a:t>
            </a:r>
            <a:r>
              <a:rPr lang="en-US"/>
              <a:t>. </a:t>
            </a:r>
            <a:endParaRPr lang="en-US" dirty="0" smtClean="0"/>
          </a:p>
          <a:p>
            <a:pPr lvl="1"/>
            <a:r>
              <a:rPr lang="en-US" sz="2400" dirty="0" smtClean="0"/>
              <a:t>Assume the input “stays around” for awhile</a:t>
            </a:r>
          </a:p>
          <a:p>
            <a:pPr lvl="1"/>
            <a:r>
              <a:rPr lang="en-US" sz="2400" dirty="0" smtClean="0"/>
              <a:t>Assume </a:t>
            </a:r>
            <a:r>
              <a:rPr lang="en-US" sz="2400" dirty="0"/>
              <a:t>the input is an 8-bit unsigned binary value and the width of the output is minimized but the answer is </a:t>
            </a:r>
            <a:r>
              <a:rPr lang="en-US" sz="2400" dirty="0" smtClean="0"/>
              <a:t>valid and persistent.</a:t>
            </a:r>
          </a:p>
          <a:p>
            <a:pPr lvl="1"/>
            <a:r>
              <a:rPr lang="en-US" sz="2400" dirty="0"/>
              <a:t>Show a BBD of your </a:t>
            </a:r>
            <a:r>
              <a:rPr lang="en-US" sz="2400" dirty="0" smtClean="0"/>
              <a:t>solution </a:t>
            </a:r>
            <a:endParaRPr lang="en-US" sz="2400" dirty="0"/>
          </a:p>
          <a:p>
            <a:pPr lvl="1"/>
            <a:r>
              <a:rPr lang="en-US" sz="2400" dirty="0"/>
              <a:t>Minimize hardware in your </a:t>
            </a:r>
            <a:r>
              <a:rPr lang="en-US" sz="2400" dirty="0" smtClean="0"/>
              <a:t>solution (use no more than one RCA in your design)</a:t>
            </a:r>
            <a:endParaRPr lang="en-US" sz="2400" dirty="0"/>
          </a:p>
          <a:p>
            <a:pPr lvl="1"/>
            <a:r>
              <a:rPr lang="en-US" sz="2400" dirty="0"/>
              <a:t>State what type of control the circuit has</a:t>
            </a:r>
          </a:p>
          <a:p>
            <a:pPr lvl="0"/>
            <a:endParaRPr lang="en-US" dirty="0"/>
          </a:p>
        </p:txBody>
      </p:sp>
    </p:spTree>
    <p:extLst>
      <p:ext uri="{BB962C8B-B14F-4D97-AF65-F5344CB8AC3E}">
        <p14:creationId xmlns:p14="http://schemas.microsoft.com/office/powerpoint/2010/main" val="2193066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Experiment 13: Serial Parity Generator</a:t>
            </a:r>
            <a:endParaRPr lang="en-US" sz="3600" dirty="0"/>
          </a:p>
        </p:txBody>
      </p:sp>
      <p:sp>
        <p:nvSpPr>
          <p:cNvPr id="3" name="Content Placeholder 2"/>
          <p:cNvSpPr>
            <a:spLocks noGrp="1"/>
          </p:cNvSpPr>
          <p:nvPr>
            <p:ph idx="1"/>
          </p:nvPr>
        </p:nvSpPr>
        <p:spPr>
          <a:xfrm>
            <a:off x="762000" y="1600200"/>
            <a:ext cx="8229600" cy="4530725"/>
          </a:xfrm>
        </p:spPr>
        <p:txBody>
          <a:bodyPr/>
          <a:lstStyle/>
          <a:p>
            <a:r>
              <a:rPr lang="en-US" dirty="0" smtClean="0"/>
              <a:t>Upon button press, circuit calculates parity associated with 16 dev board switches</a:t>
            </a:r>
          </a:p>
          <a:p>
            <a:r>
              <a:rPr lang="en-US" dirty="0" smtClean="0"/>
              <a:t>Display</a:t>
            </a:r>
          </a:p>
          <a:p>
            <a:pPr lvl="1"/>
            <a:r>
              <a:rPr lang="en-US" sz="2400" dirty="0" smtClean="0"/>
              <a:t>Two 7-seg digits: “EE” or “</a:t>
            </a:r>
            <a:r>
              <a:rPr lang="en-US" sz="2400" dirty="0" err="1" smtClean="0"/>
              <a:t>oo</a:t>
            </a:r>
            <a:r>
              <a:rPr lang="en-US" sz="2400" dirty="0" smtClean="0"/>
              <a:t>” (even &amp; odd parity)</a:t>
            </a:r>
          </a:p>
          <a:p>
            <a:pPr lvl="1"/>
            <a:r>
              <a:rPr lang="en-US" sz="2400" dirty="0" smtClean="0"/>
              <a:t>Two 7-seg digits: count of switches that are “on”</a:t>
            </a:r>
          </a:p>
          <a:p>
            <a:pPr lvl="1"/>
            <a:endParaRPr lang="en-US" dirty="0" smtClean="0"/>
          </a:p>
          <a:p>
            <a:r>
              <a:rPr lang="en-US" sz="2400" dirty="0" smtClean="0"/>
              <a:t>Use FSM in design</a:t>
            </a:r>
          </a:p>
          <a:p>
            <a:r>
              <a:rPr lang="en-US" sz="2400" dirty="0" smtClean="0"/>
              <a:t>Use display multiplexor from </a:t>
            </a:r>
            <a:r>
              <a:rPr lang="en-US" sz="2400" dirty="0" err="1" smtClean="0"/>
              <a:t>Exp</a:t>
            </a:r>
            <a:r>
              <a:rPr lang="en-US" sz="2400" dirty="0" smtClean="0"/>
              <a:t> 12 (with mods) </a:t>
            </a:r>
            <a:endParaRPr lang="en-US" sz="2400" dirty="0"/>
          </a:p>
        </p:txBody>
      </p:sp>
    </p:spTree>
    <p:extLst>
      <p:ext uri="{BB962C8B-B14F-4D97-AF65-F5344CB8AC3E}">
        <p14:creationId xmlns:p14="http://schemas.microsoft.com/office/powerpoint/2010/main" val="495168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Accumulators</a:t>
            </a:r>
            <a:endParaRPr lang="en-US" dirty="0"/>
          </a:p>
        </p:txBody>
      </p:sp>
      <p:sp>
        <p:nvSpPr>
          <p:cNvPr id="3" name="Content Placeholder 2"/>
          <p:cNvSpPr>
            <a:spLocks noGrp="1"/>
          </p:cNvSpPr>
          <p:nvPr>
            <p:ph idx="1"/>
          </p:nvPr>
        </p:nvSpPr>
        <p:spPr/>
        <p:txBody>
          <a:bodyPr/>
          <a:lstStyle/>
          <a:p>
            <a:r>
              <a:rPr lang="en-US" dirty="0" smtClean="0"/>
              <a:t>Adds list of numbers</a:t>
            </a:r>
          </a:p>
          <a:p>
            <a:pPr lvl="1"/>
            <a:r>
              <a:rPr lang="en-US" dirty="0" smtClean="0"/>
              <a:t>You can only add two items at a time</a:t>
            </a:r>
          </a:p>
          <a:p>
            <a:pPr lvl="2"/>
            <a:r>
              <a:rPr lang="en-US" dirty="0" smtClean="0"/>
              <a:t>Adds current value to running total</a:t>
            </a:r>
          </a:p>
          <a:p>
            <a:pPr lvl="1"/>
            <a:r>
              <a:rPr lang="en-US" dirty="0" smtClean="0"/>
              <a:t>You must properly specify sum bit-width</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95400" y="4038600"/>
            <a:ext cx="6477000" cy="2057400"/>
          </a:xfrm>
          <a:prstGeom prst="rect">
            <a:avLst/>
          </a:prstGeom>
        </p:spPr>
      </p:pic>
    </p:spTree>
    <p:extLst>
      <p:ext uri="{BB962C8B-B14F-4D97-AF65-F5344CB8AC3E}">
        <p14:creationId xmlns:p14="http://schemas.microsoft.com/office/powerpoint/2010/main" val="1286172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Counters</a:t>
            </a:r>
            <a:endParaRPr lang="en-US" dirty="0"/>
          </a:p>
        </p:txBody>
      </p:sp>
      <p:sp>
        <p:nvSpPr>
          <p:cNvPr id="3" name="Content Placeholder 2"/>
          <p:cNvSpPr>
            <a:spLocks noGrp="1"/>
          </p:cNvSpPr>
          <p:nvPr>
            <p:ph idx="1"/>
          </p:nvPr>
        </p:nvSpPr>
        <p:spPr/>
        <p:txBody>
          <a:bodyPr/>
          <a:lstStyle/>
          <a:p>
            <a:r>
              <a:rPr lang="en-US" dirty="0" smtClean="0"/>
              <a:t>Special case of accumulator</a:t>
            </a:r>
          </a:p>
          <a:p>
            <a:pPr lvl="1"/>
            <a:r>
              <a:rPr lang="en-US" dirty="0" smtClean="0"/>
              <a:t>If you’re always accumulating a ‘1’, use the incrementing feature of a </a:t>
            </a:r>
            <a:r>
              <a:rPr lang="en-US" dirty="0" smtClean="0"/>
              <a:t>counter (UP)</a:t>
            </a:r>
            <a:endParaRPr lang="en-US" dirty="0" smtClean="0"/>
          </a:p>
          <a:p>
            <a:pPr lvl="1"/>
            <a:endParaRPr lang="en-US" dirty="0" smtClean="0"/>
          </a:p>
          <a:p>
            <a:r>
              <a:rPr lang="en-US" dirty="0" smtClean="0"/>
              <a:t>Could be useful in a parity checking circuit…</a:t>
            </a:r>
            <a:endParaRPr lang="en-US" dirty="0"/>
          </a:p>
        </p:txBody>
      </p:sp>
    </p:spTree>
    <p:extLst>
      <p:ext uri="{BB962C8B-B14F-4D97-AF65-F5344CB8AC3E}">
        <p14:creationId xmlns:p14="http://schemas.microsoft.com/office/powerpoint/2010/main" val="2850946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Shift Registers</a:t>
            </a:r>
          </a:p>
        </p:txBody>
      </p:sp>
      <p:sp>
        <p:nvSpPr>
          <p:cNvPr id="34819" name="Rectangle 3"/>
          <p:cNvSpPr>
            <a:spLocks noGrp="1" noChangeArrowheads="1"/>
          </p:cNvSpPr>
          <p:nvPr>
            <p:ph type="body" idx="1"/>
          </p:nvPr>
        </p:nvSpPr>
        <p:spPr/>
        <p:txBody>
          <a:bodyPr/>
          <a:lstStyle/>
          <a:p>
            <a:pPr>
              <a:lnSpc>
                <a:spcPct val="90000"/>
              </a:lnSpc>
            </a:pPr>
            <a:r>
              <a:rPr lang="en-US" altLang="en-US" dirty="0" smtClean="0"/>
              <a:t>Shift Registers</a:t>
            </a:r>
          </a:p>
          <a:p>
            <a:pPr lvl="1">
              <a:lnSpc>
                <a:spcPct val="90000"/>
              </a:lnSpc>
            </a:pPr>
            <a:r>
              <a:rPr lang="en-US" altLang="en-US" dirty="0" smtClean="0"/>
              <a:t>Special case of registers</a:t>
            </a:r>
          </a:p>
          <a:p>
            <a:pPr lvl="1">
              <a:lnSpc>
                <a:spcPct val="90000"/>
              </a:lnSpc>
            </a:pPr>
            <a:r>
              <a:rPr lang="en-US" altLang="en-US" dirty="0" smtClean="0"/>
              <a:t>Massively useful (</a:t>
            </a:r>
            <a:r>
              <a:rPr lang="en-US" altLang="en-US" u="sng" dirty="0" smtClean="0"/>
              <a:t>Do Examples</a:t>
            </a:r>
            <a:r>
              <a:rPr lang="en-US" altLang="en-US" dirty="0" smtClean="0"/>
              <a:t>)</a:t>
            </a:r>
          </a:p>
          <a:p>
            <a:pPr lvl="2">
              <a:lnSpc>
                <a:spcPct val="90000"/>
              </a:lnSpc>
            </a:pPr>
            <a:r>
              <a:rPr lang="en-US" altLang="en-US" dirty="0" smtClean="0"/>
              <a:t>Fast binary multiplication</a:t>
            </a:r>
          </a:p>
          <a:p>
            <a:pPr lvl="2">
              <a:lnSpc>
                <a:spcPct val="90000"/>
              </a:lnSpc>
            </a:pPr>
            <a:r>
              <a:rPr lang="en-US" altLang="en-US" dirty="0" smtClean="0"/>
              <a:t>Fast binary division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Shift Register: General Case</a:t>
            </a:r>
          </a:p>
        </p:txBody>
      </p:sp>
      <p:pic>
        <p:nvPicPr>
          <p:cNvPr id="35844" name="Picture 4" descr="sr_dff"/>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14400" y="1905000"/>
            <a:ext cx="7772400" cy="1219200"/>
          </a:xfrm>
          <a:ln/>
        </p:spPr>
      </p:pic>
      <p:sp>
        <p:nvSpPr>
          <p:cNvPr id="35845" name="Text Box 5"/>
          <p:cNvSpPr txBox="1">
            <a:spLocks noChangeArrowheads="1"/>
          </p:cNvSpPr>
          <p:nvPr/>
        </p:nvSpPr>
        <p:spPr bwMode="auto">
          <a:xfrm>
            <a:off x="3429000" y="3276600"/>
            <a:ext cx="1984375" cy="376238"/>
          </a:xfrm>
          <a:prstGeom prst="rect">
            <a:avLst/>
          </a:prstGeom>
          <a:solidFill>
            <a:srgbClr val="FFFF0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N-bit shift register</a:t>
            </a:r>
          </a:p>
        </p:txBody>
      </p:sp>
      <p:sp>
        <p:nvSpPr>
          <p:cNvPr id="35846" name="Rectangle 6"/>
          <p:cNvSpPr>
            <a:spLocks noChangeArrowheads="1"/>
          </p:cNvSpPr>
          <p:nvPr/>
        </p:nvSpPr>
        <p:spPr bwMode="auto">
          <a:xfrm>
            <a:off x="914400" y="3962400"/>
            <a:ext cx="7772400" cy="2438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spcBef>
                <a:spcPct val="20000"/>
              </a:spcBef>
              <a:buClr>
                <a:schemeClr val="folHlink"/>
              </a:buClr>
              <a:buSzPct val="90000"/>
              <a:buFont typeface="Wingdings" pitchFamily="2" charset="2"/>
              <a:buChar char="n"/>
              <a:defRPr sz="2800">
                <a:solidFill>
                  <a:schemeClr val="tx1"/>
                </a:solidFill>
                <a:latin typeface="Arial" charset="0"/>
              </a:defRPr>
            </a:lvl1pPr>
            <a:lvl2pPr marL="742950" indent="-285750" eaLnBrk="0" hangingPunct="0">
              <a:spcBef>
                <a:spcPct val="20000"/>
              </a:spcBef>
              <a:buClr>
                <a:schemeClr val="accent1"/>
              </a:buClr>
              <a:buSzPct val="75000"/>
              <a:buFont typeface="Wingdings" pitchFamily="2" charset="2"/>
              <a:buChar char="n"/>
              <a:defRPr sz="2600">
                <a:solidFill>
                  <a:schemeClr val="tx1"/>
                </a:solidFill>
                <a:latin typeface="Arial" charset="0"/>
              </a:defRPr>
            </a:lvl2pPr>
            <a:lvl3pPr marL="1143000" indent="-228600" eaLnBrk="0" hangingPunct="0">
              <a:spcBef>
                <a:spcPct val="20000"/>
              </a:spcBef>
              <a:buClr>
                <a:schemeClr val="folHlink"/>
              </a:buClr>
              <a:buSzPct val="55000"/>
              <a:buFont typeface="Wingdings" pitchFamily="2" charset="2"/>
              <a:buChar char="n"/>
              <a:defRPr sz="2300">
                <a:solidFill>
                  <a:schemeClr val="tx1"/>
                </a:solidFill>
                <a:latin typeface="Arial" charset="0"/>
              </a:defRPr>
            </a:lvl3pPr>
            <a:lvl4pPr marL="1600200" indent="-228600" eaLnBrk="0" hangingPunct="0">
              <a:spcBef>
                <a:spcPct val="20000"/>
              </a:spcBef>
              <a:buClr>
                <a:schemeClr val="accent1"/>
              </a:buClr>
              <a:buFont typeface="Wingdings" pitchFamily="2" charset="2"/>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nSpc>
                <a:spcPct val="90000"/>
              </a:lnSpc>
            </a:pPr>
            <a:r>
              <a:rPr lang="en-US" altLang="en-US" dirty="0"/>
              <a:t>Features</a:t>
            </a:r>
          </a:p>
          <a:p>
            <a:pPr lvl="1">
              <a:lnSpc>
                <a:spcPct val="90000"/>
              </a:lnSpc>
            </a:pPr>
            <a:r>
              <a:rPr lang="en-US" altLang="en-US" dirty="0"/>
              <a:t>All </a:t>
            </a:r>
            <a:r>
              <a:rPr lang="en-US" altLang="en-US" dirty="0" smtClean="0"/>
              <a:t>1-bit registers </a:t>
            </a:r>
            <a:r>
              <a:rPr lang="en-US" altLang="en-US" dirty="0"/>
              <a:t>share same clock</a:t>
            </a:r>
          </a:p>
          <a:p>
            <a:pPr lvl="1">
              <a:lnSpc>
                <a:spcPct val="90000"/>
              </a:lnSpc>
            </a:pPr>
            <a:r>
              <a:rPr lang="en-US" altLang="en-US" dirty="0"/>
              <a:t>n-bits of data shift right simultaneously </a:t>
            </a:r>
          </a:p>
          <a:p>
            <a:pPr lvl="1">
              <a:lnSpc>
                <a:spcPct val="90000"/>
              </a:lnSpc>
            </a:pPr>
            <a:r>
              <a:rPr lang="en-US" altLang="en-US" dirty="0"/>
              <a:t>Left-most bit input from “outside world”</a:t>
            </a:r>
          </a:p>
          <a:p>
            <a:pPr lvl="1">
              <a:lnSpc>
                <a:spcPct val="90000"/>
              </a:lnSpc>
            </a:pPr>
            <a:r>
              <a:rPr lang="en-US" altLang="en-US" dirty="0"/>
              <a:t>Right-most bit shifts out to “somewhere”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4400" y="-152400"/>
            <a:ext cx="7772400" cy="1143000"/>
          </a:xfrm>
        </p:spPr>
        <p:txBody>
          <a:bodyPr/>
          <a:lstStyle/>
          <a:p>
            <a:r>
              <a:rPr lang="en-US" altLang="en-US" smtClean="0"/>
              <a:t>4-Bit Shift Register Example</a:t>
            </a:r>
          </a:p>
        </p:txBody>
      </p:sp>
      <p:pic>
        <p:nvPicPr>
          <p:cNvPr id="36868" name="Picture 4" descr="sr_4bit"/>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90600" y="914400"/>
            <a:ext cx="6310313" cy="1292225"/>
          </a:xfrm>
          <a:ln/>
        </p:spPr>
      </p:pic>
      <p:pic>
        <p:nvPicPr>
          <p:cNvPr id="36869" name="Picture 5" descr="td_sr4b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62200"/>
            <a:ext cx="7848600" cy="430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en-US" altLang="en-US" dirty="0" smtClean="0"/>
              <a:t>3-Bit Shift Register (right)</a:t>
            </a:r>
          </a:p>
        </p:txBody>
      </p:sp>
      <p:sp>
        <p:nvSpPr>
          <p:cNvPr id="30723" name="Rectangle 3"/>
          <p:cNvSpPr>
            <a:spLocks noGrp="1" noChangeArrowheads="1"/>
          </p:cNvSpPr>
          <p:nvPr>
            <p:ph type="body" idx="4294967295"/>
          </p:nvPr>
        </p:nvSpPr>
        <p:spPr/>
        <p:txBody>
          <a:bodyPr/>
          <a:lstStyle/>
          <a:p>
            <a:r>
              <a:rPr lang="en-US" altLang="en-US" smtClean="0"/>
              <a:t>Sample Timing Diagram: 3-bit Shift Register</a:t>
            </a:r>
          </a:p>
        </p:txBody>
      </p:sp>
      <p:pic>
        <p:nvPicPr>
          <p:cNvPr id="30724" name="Picture 4" descr="3bit_sr_ti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08225"/>
            <a:ext cx="75438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dirty="0" smtClean="0"/>
              <a:t>Foundation Module Notation</a:t>
            </a:r>
            <a:endParaRPr lang="en-US" altLang="en-US" dirty="0"/>
          </a:p>
        </p:txBody>
      </p:sp>
      <p:sp>
        <p:nvSpPr>
          <p:cNvPr id="2" name="Content Placeholder 1"/>
          <p:cNvSpPr>
            <a:spLocks noGrp="1"/>
          </p:cNvSpPr>
          <p:nvPr>
            <p:ph idx="1"/>
          </p:nvPr>
        </p:nvSpPr>
        <p:spPr/>
        <p:txBody>
          <a:bodyPr/>
          <a:lstStyle/>
          <a:p>
            <a:r>
              <a:rPr lang="en-US" dirty="0" smtClean="0"/>
              <a:t>For provided USR Module, x=2</a:t>
            </a:r>
          </a:p>
          <a:p>
            <a:pPr marL="0"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066800" y="2590800"/>
            <a:ext cx="7162800" cy="2245043"/>
          </a:xfrm>
          <a:prstGeom prst="rect">
            <a:avLst/>
          </a:prstGeom>
        </p:spPr>
      </p:pic>
    </p:spTree>
    <p:extLst>
      <p:ext uri="{BB962C8B-B14F-4D97-AF65-F5344CB8AC3E}">
        <p14:creationId xmlns:p14="http://schemas.microsoft.com/office/powerpoint/2010/main" val="718879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228600" y="618321"/>
            <a:ext cx="8305800" cy="5401479"/>
          </a:xfrm>
          <a:prstGeom prst="rect">
            <a:avLst/>
          </a:prstGeom>
          <a:solidFill>
            <a:srgbClr val="FFFF00"/>
          </a:solidFill>
          <a:ln w="28575">
            <a:solidFill>
              <a:srgbClr val="C00000"/>
            </a:solidFill>
          </a:ln>
        </p:spPr>
        <p:txBody>
          <a:bodyPr wrap="square" rtlCol="0">
            <a:spAutoFit/>
          </a:bodyPr>
          <a:lstStyle/>
          <a:p>
            <a:r>
              <a:rPr lang="en-US" sz="1500" b="1" dirty="0">
                <a:latin typeface="Courier New" panose="02070309020205020404" pitchFamily="49" charset="0"/>
                <a:cs typeface="Courier New" panose="02070309020205020404" pitchFamily="49" charset="0"/>
              </a:rPr>
              <a:t>module usr_nb(data_in, dbit, sel, clk, clr, data_out); </a:t>
            </a:r>
          </a:p>
          <a:p>
            <a:r>
              <a:rPr lang="en-US" sz="1500" b="1" dirty="0">
                <a:latin typeface="Courier New" panose="02070309020205020404" pitchFamily="49" charset="0"/>
                <a:cs typeface="Courier New" panose="02070309020205020404" pitchFamily="49" charset="0"/>
              </a:rPr>
              <a:t>    input  [n-1:0] data_in; </a:t>
            </a:r>
          </a:p>
          <a:p>
            <a:r>
              <a:rPr lang="en-US" sz="1500" b="1" dirty="0">
                <a:latin typeface="Courier New" panose="02070309020205020404" pitchFamily="49" charset="0"/>
                <a:cs typeface="Courier New" panose="02070309020205020404" pitchFamily="49" charset="0"/>
              </a:rPr>
              <a:t>    input  dbit, clk, clr; </a:t>
            </a:r>
          </a:p>
          <a:p>
            <a:r>
              <a:rPr lang="en-US" sz="1500" b="1" dirty="0">
                <a:latin typeface="Courier New" panose="02070309020205020404" pitchFamily="49" charset="0"/>
                <a:cs typeface="Courier New" panose="02070309020205020404" pitchFamily="49" charset="0"/>
              </a:rPr>
              <a:t>    input  [1:0] sel; </a:t>
            </a:r>
          </a:p>
          <a:p>
            <a:r>
              <a:rPr lang="en-US" sz="1500" b="1" dirty="0">
                <a:latin typeface="Courier New" panose="02070309020205020404" pitchFamily="49" charset="0"/>
                <a:cs typeface="Courier New" panose="02070309020205020404" pitchFamily="49" charset="0"/>
              </a:rPr>
              <a:t>    output reg [n-1:0] data_out; </a:t>
            </a:r>
          </a:p>
          <a:p>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parameter n = 8; </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always @(posedge clr, posedge clk)</a:t>
            </a:r>
          </a:p>
          <a:p>
            <a:r>
              <a:rPr lang="en-US" sz="1500" b="1" dirty="0">
                <a:latin typeface="Courier New" panose="02070309020205020404" pitchFamily="49" charset="0"/>
                <a:cs typeface="Courier New" panose="02070309020205020404" pitchFamily="49" charset="0"/>
              </a:rPr>
              <a:t>    begin </a:t>
            </a:r>
          </a:p>
          <a:p>
            <a:r>
              <a:rPr lang="en-US" sz="1500" b="1" dirty="0">
                <a:latin typeface="Courier New" panose="02070309020205020404" pitchFamily="49" charset="0"/>
                <a:cs typeface="Courier New" panose="02070309020205020404" pitchFamily="49" charset="0"/>
              </a:rPr>
              <a:t>        if (clr == 1)     // asynch reset</a:t>
            </a:r>
          </a:p>
          <a:p>
            <a:r>
              <a:rPr lang="en-US" sz="1500" b="1" dirty="0">
                <a:latin typeface="Courier New" panose="02070309020205020404" pitchFamily="49" charset="0"/>
                <a:cs typeface="Courier New" panose="02070309020205020404" pitchFamily="49" charset="0"/>
              </a:rPr>
              <a:t>           data_out &lt;= 0;</a:t>
            </a:r>
          </a:p>
          <a:p>
            <a:r>
              <a:rPr lang="en-US" sz="1500" b="1" dirty="0">
                <a:latin typeface="Courier New" panose="02070309020205020404" pitchFamily="49" charset="0"/>
                <a:cs typeface="Courier New" panose="02070309020205020404" pitchFamily="49" charset="0"/>
              </a:rPr>
              <a:t>        else </a:t>
            </a:r>
          </a:p>
          <a:p>
            <a:r>
              <a:rPr lang="en-US" sz="1500" b="1" dirty="0">
                <a:latin typeface="Courier New" panose="02070309020205020404" pitchFamily="49" charset="0"/>
                <a:cs typeface="Courier New" panose="02070309020205020404" pitchFamily="49" charset="0"/>
              </a:rPr>
              <a:t>           case (sel) </a:t>
            </a:r>
          </a:p>
          <a:p>
            <a:r>
              <a:rPr lang="en-US" sz="1500" b="1" dirty="0">
                <a:latin typeface="Courier New" panose="02070309020205020404" pitchFamily="49" charset="0"/>
                <a:cs typeface="Courier New" panose="02070309020205020404" pitchFamily="49" charset="0"/>
              </a:rPr>
              <a:t>              0: data_out &lt;= data_out;                </a:t>
            </a:r>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hold value</a:t>
            </a:r>
          </a:p>
          <a:p>
            <a:r>
              <a:rPr lang="en-US" sz="1500" b="1" dirty="0">
                <a:latin typeface="Courier New" panose="02070309020205020404" pitchFamily="49" charset="0"/>
                <a:cs typeface="Courier New" panose="02070309020205020404" pitchFamily="49" charset="0"/>
              </a:rPr>
              <a:t>              1: data_out &lt;= data_in;                 </a:t>
            </a:r>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load</a:t>
            </a:r>
          </a:p>
          <a:p>
            <a:r>
              <a:rPr lang="en-US" sz="1500" b="1" dirty="0">
                <a:latin typeface="Courier New" panose="02070309020205020404" pitchFamily="49" charset="0"/>
                <a:cs typeface="Courier New" panose="02070309020205020404" pitchFamily="49" charset="0"/>
              </a:rPr>
              <a:t>              2: data_out &lt;= {data_out[n-2:0],dbit};  </a:t>
            </a:r>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shift left</a:t>
            </a:r>
          </a:p>
          <a:p>
            <a:r>
              <a:rPr lang="en-US" sz="1500" b="1" dirty="0">
                <a:latin typeface="Courier New" panose="02070309020205020404" pitchFamily="49" charset="0"/>
                <a:cs typeface="Courier New" panose="02070309020205020404" pitchFamily="49" charset="0"/>
              </a:rPr>
              <a:t>              3: data_out &lt;= {dbit,data_out[n-1:1]};  </a:t>
            </a:r>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shift right</a:t>
            </a:r>
          </a:p>
          <a:p>
            <a:r>
              <a:rPr lang="en-US" sz="1500" b="1" dirty="0">
                <a:latin typeface="Courier New" panose="02070309020205020404" pitchFamily="49" charset="0"/>
                <a:cs typeface="Courier New" panose="02070309020205020404" pitchFamily="49" charset="0"/>
              </a:rPr>
              <a:t>              default data_out &lt;= 0; </a:t>
            </a:r>
          </a:p>
          <a:p>
            <a:r>
              <a:rPr lang="en-US" sz="1500" b="1" dirty="0">
                <a:latin typeface="Courier New" panose="02070309020205020404" pitchFamily="49" charset="0"/>
                <a:cs typeface="Courier New" panose="02070309020205020404" pitchFamily="49" charset="0"/>
              </a:rPr>
              <a:t>           endcase </a:t>
            </a:r>
          </a:p>
          <a:p>
            <a:r>
              <a:rPr lang="en-US" sz="1500" b="1" dirty="0">
                <a:latin typeface="Courier New" panose="02070309020205020404" pitchFamily="49" charset="0"/>
                <a:cs typeface="Courier New" panose="02070309020205020404" pitchFamily="49" charset="0"/>
              </a:rPr>
              <a:t>    end</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endmodule</a:t>
            </a:r>
          </a:p>
        </p:txBody>
      </p:sp>
    </p:spTree>
    <p:extLst>
      <p:ext uri="{BB962C8B-B14F-4D97-AF65-F5344CB8AC3E}">
        <p14:creationId xmlns:p14="http://schemas.microsoft.com/office/powerpoint/2010/main" val="2357765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1090</TotalTime>
  <Words>523</Words>
  <Application>Microsoft Office PowerPoint</Application>
  <PresentationFormat>On-screen Show (4:3)</PresentationFormat>
  <Paragraphs>78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Layers</vt:lpstr>
      <vt:lpstr>CPE 133 </vt:lpstr>
      <vt:lpstr>Accumulators</vt:lpstr>
      <vt:lpstr>Event Counters</vt:lpstr>
      <vt:lpstr>Shift Registers</vt:lpstr>
      <vt:lpstr>Shift Register: General Case</vt:lpstr>
      <vt:lpstr>4-Bit Shift Register Example</vt:lpstr>
      <vt:lpstr>3-Bit Shift Register (right)</vt:lpstr>
      <vt:lpstr>Foundation Module Notation</vt:lpstr>
      <vt:lpstr>PowerPoint Presentation</vt:lpstr>
      <vt:lpstr>Design Problem #1: </vt:lpstr>
      <vt:lpstr>Design Problem #2: </vt:lpstr>
      <vt:lpstr>Experiment 13: Serial Parity Generator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 129</dc:title>
  <dc:creator>Default User</dc:creator>
  <cp:lastModifiedBy>Bryan</cp:lastModifiedBy>
  <cp:revision>53</cp:revision>
  <cp:lastPrinted>2018-11-15T08:59:41Z</cp:lastPrinted>
  <dcterms:created xsi:type="dcterms:W3CDTF">2009-11-14T06:06:50Z</dcterms:created>
  <dcterms:modified xsi:type="dcterms:W3CDTF">2018-11-16T16:51:02Z</dcterms:modified>
</cp:coreProperties>
</file>