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6"/>
  </p:handoutMasterIdLst>
  <p:sldIdLst>
    <p:sldId id="256" r:id="rId2"/>
    <p:sldId id="323" r:id="rId3"/>
    <p:sldId id="327" r:id="rId4"/>
    <p:sldId id="331" r:id="rId5"/>
    <p:sldId id="328" r:id="rId6"/>
    <p:sldId id="332" r:id="rId7"/>
    <p:sldId id="329" r:id="rId8"/>
    <p:sldId id="333" r:id="rId9"/>
    <p:sldId id="324" r:id="rId10"/>
    <p:sldId id="325" r:id="rId11"/>
    <p:sldId id="309" r:id="rId12"/>
    <p:sldId id="322" r:id="rId13"/>
    <p:sldId id="310" r:id="rId14"/>
    <p:sldId id="330" r:id="rId15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E539C07-E285-4CD6-8F29-EB5B6311A26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AA37842-62A9-4134-974F-6A5459A9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A8B7-B985-4665-B2E9-39CAFA008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BE939-9BE5-4A2D-BA39-6BB9594DA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92D5-126E-4222-9465-358586925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342-F222-4E62-B10E-F4D7B93A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234D-F5F5-4C22-9671-6E959D0A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20BA6-77A3-44B6-9325-C0963F22E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2AC18-DF0D-4366-BFD1-CD56208AB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22898-BC72-45C6-892C-55895A251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9C42-8981-40DB-BCB7-6439E747B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0A6B-D68E-4A94-8944-C90635DC4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B94F-BA5E-43AC-A85D-BEA909BB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E6F4E16C-C253-4DA6-9A99-89A842FFE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4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Relationship Id="rId9" Type="http://schemas.openxmlformats.org/officeDocument/2006/relationships/image" Target="../media/image8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82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Foundation Modeling Design Overview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Experiment 14</a:t>
            </a:r>
          </a:p>
          <a:p>
            <a:pPr eaLnBrk="1" hangingPunct="1"/>
            <a:r>
              <a:rPr lang="en-US" altLang="en-US" dirty="0" smtClean="0"/>
              <a:t>Example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altLang="en-US" sz="3800" dirty="0"/>
              <a:t>Experiment </a:t>
            </a:r>
            <a:r>
              <a:rPr lang="en-US" altLang="en-US" sz="3800" dirty="0" smtClean="0"/>
              <a:t>#14 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/>
              <a:t>FSM Based </a:t>
            </a:r>
            <a:r>
              <a:rPr lang="en-US" altLang="en-US" sz="3800" dirty="0" smtClean="0"/>
              <a:t>5-Bit </a:t>
            </a:r>
            <a:r>
              <a:rPr lang="en-US" altLang="en-US" sz="3800" dirty="0"/>
              <a:t>Multiplier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Design cries out </a:t>
            </a:r>
            <a:r>
              <a:rPr lang="en-US" altLang="en-US" dirty="0" smtClean="0"/>
              <a:t>for registers</a:t>
            </a:r>
            <a:endParaRPr lang="en-US" altLang="en-US" dirty="0"/>
          </a:p>
          <a:p>
            <a:pPr lvl="1"/>
            <a:r>
              <a:rPr lang="en-US" altLang="en-US" dirty="0"/>
              <a:t>Simple registers to store values</a:t>
            </a:r>
          </a:p>
          <a:p>
            <a:pPr lvl="1"/>
            <a:r>
              <a:rPr lang="en-US" altLang="en-US" dirty="0"/>
              <a:t>“accumulator” to store running result total</a:t>
            </a:r>
          </a:p>
          <a:p>
            <a:pPr lvl="1"/>
            <a:r>
              <a:rPr lang="en-US" altLang="en-US" dirty="0"/>
              <a:t>Shift register for “shifting</a:t>
            </a:r>
            <a:r>
              <a:rPr lang="en-US" altLang="en-US" dirty="0" smtClean="0"/>
              <a:t>”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Also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 smtClean="0"/>
              <a:t>univ_sseg.v</a:t>
            </a:r>
            <a:r>
              <a:rPr lang="en-US" altLang="en-US" dirty="0" smtClean="0"/>
              <a:t> </a:t>
            </a:r>
            <a:r>
              <a:rPr lang="en-US" altLang="en-US" dirty="0"/>
              <a:t>for output</a:t>
            </a:r>
          </a:p>
          <a:p>
            <a:pPr lvl="1"/>
            <a:r>
              <a:rPr lang="en-US" altLang="en-US" dirty="0"/>
              <a:t>Use clock divider to view operation</a:t>
            </a:r>
          </a:p>
          <a:p>
            <a:pPr lvl="1"/>
            <a:r>
              <a:rPr lang="en-US" altLang="en-US" dirty="0"/>
              <a:t>Use one LED per state for </a:t>
            </a:r>
            <a:r>
              <a:rPr lang="en-US" altLang="en-US" dirty="0" smtClean="0"/>
              <a:t>debugging (maybe)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96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Problem #1: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Provide a state diagram that models a 2-bit right shifting shift register. </a:t>
            </a:r>
          </a:p>
          <a:p>
            <a:endParaRPr lang="en-US" sz="2400" dirty="0" smtClean="0"/>
          </a:p>
          <a:p>
            <a:pPr lvl="1"/>
            <a:r>
              <a:rPr lang="en-US" sz="2200" dirty="0" smtClean="0"/>
              <a:t>The shift register has one data input D</a:t>
            </a:r>
          </a:p>
          <a:p>
            <a:pPr lvl="1"/>
            <a:r>
              <a:rPr lang="en-US" sz="2200" dirty="0" smtClean="0"/>
              <a:t>The shift register has a H input (hold) that prevents the circuit from changing state when asserted. </a:t>
            </a:r>
            <a:endParaRPr lang="en-US" sz="2200" dirty="0"/>
          </a:p>
          <a:p>
            <a:pPr lvl="1"/>
            <a:r>
              <a:rPr lang="en-US" sz="2200" dirty="0" smtClean="0"/>
              <a:t>The shift register has an asynchronous RESET input that puts the shift register to the “00” state. </a:t>
            </a:r>
          </a:p>
          <a:p>
            <a:pPr lvl="1"/>
            <a:r>
              <a:rPr lang="en-US" sz="2200" dirty="0" smtClean="0"/>
              <a:t>Input precedence (hi to low): RESET, 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43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Problem #2: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Provide a state diagram that models a 2-bit shift register. </a:t>
            </a:r>
          </a:p>
          <a:p>
            <a:pPr lvl="1"/>
            <a:r>
              <a:rPr lang="en-US" sz="2200" dirty="0" smtClean="0"/>
              <a:t>The shift register has one data input D</a:t>
            </a:r>
          </a:p>
          <a:p>
            <a:pPr lvl="1"/>
            <a:r>
              <a:rPr lang="en-US" sz="2200" dirty="0" smtClean="0"/>
              <a:t>The shift register has a R input that causes a right shift when asserted or a left shift if not asserted. </a:t>
            </a:r>
          </a:p>
          <a:p>
            <a:pPr lvl="1"/>
            <a:r>
              <a:rPr lang="en-US" sz="2200" dirty="0" smtClean="0"/>
              <a:t>The shift register has a H input (hold) that prevents the circuit from changing state when asserted. </a:t>
            </a:r>
            <a:endParaRPr lang="en-US" sz="2200" dirty="0"/>
          </a:p>
          <a:p>
            <a:pPr lvl="1"/>
            <a:r>
              <a:rPr lang="en-US" sz="2200" dirty="0" smtClean="0"/>
              <a:t>The shift register has an asynchronous RESET input that puts the shift register to the “00” state. </a:t>
            </a:r>
          </a:p>
          <a:p>
            <a:pPr lvl="1"/>
            <a:r>
              <a:rPr lang="en-US" sz="2200" dirty="0" smtClean="0"/>
              <a:t>Input precedence (hi to low): RESET, H, 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36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Problem #3: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/>
              <a:t>Design a circuit that upon a button press, </a:t>
            </a:r>
            <a:r>
              <a:rPr lang="en-US" sz="2400" dirty="0" smtClean="0"/>
              <a:t>accumulates the 8-bit </a:t>
            </a:r>
            <a:r>
              <a:rPr lang="en-US" sz="2400" dirty="0"/>
              <a:t>unsigned binary </a:t>
            </a:r>
            <a:r>
              <a:rPr lang="en-US" sz="2400" dirty="0" smtClean="0"/>
              <a:t>input. Each clock cycle, it potentially adds the input to the running total. The circuit continues to operate until a the accumulated value exceeds the 8-bit output, at which time it stops, displays the total, and waits for another button press.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/>
              <a:t>input value that exceeds the 8-bit output is not added to the circuit</a:t>
            </a:r>
            <a:r>
              <a:rPr lang="en-US" sz="2200" dirty="0" smtClean="0"/>
              <a:t>.</a:t>
            </a:r>
            <a:endParaRPr lang="en-US" dirty="0" smtClean="0"/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BBD </a:t>
            </a:r>
            <a:r>
              <a:rPr lang="en-US" sz="2200" dirty="0" smtClean="0"/>
              <a:t>supporting your solution. </a:t>
            </a:r>
          </a:p>
          <a:p>
            <a:pPr lvl="1"/>
            <a:r>
              <a:rPr lang="en-US" sz="2200" dirty="0" smtClean="0"/>
              <a:t>Use an FSM in your design and provide a state diagram modeling that </a:t>
            </a:r>
            <a:r>
              <a:rPr lang="en-US" sz="2200" dirty="0" smtClean="0"/>
              <a:t>FSM</a:t>
            </a:r>
          </a:p>
          <a:p>
            <a:pPr lvl="1"/>
            <a:r>
              <a:rPr lang="en-US" sz="2200" dirty="0" smtClean="0"/>
              <a:t>State how the circuit is controlled</a:t>
            </a:r>
            <a:endParaRPr lang="en-US" sz="22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6432"/>
            <a:ext cx="8382000" cy="5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1676400"/>
            <a:ext cx="4495800" cy="5029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600"/>
            <a:ext cx="4034828" cy="10668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24200" cy="99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622" y="2209800"/>
            <a:ext cx="564578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RCA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9800" y="3429000"/>
            <a:ext cx="1537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Generic Decoder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8013" y="4648200"/>
            <a:ext cx="1636987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Decoder</a:t>
            </a:r>
            <a:endParaRPr lang="en-US" sz="1400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05400"/>
            <a:ext cx="2895600" cy="14478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1981200" y="6321623"/>
            <a:ext cx="881973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4:1 MUX</a:t>
            </a:r>
            <a:endParaRPr lang="en-US" sz="1400" dirty="0"/>
          </a:p>
        </p:txBody>
      </p:sp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8778"/>
            <a:ext cx="3276600" cy="9604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10365" y="1066800"/>
            <a:ext cx="112883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Comparator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9274" y="2209800"/>
            <a:ext cx="85151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</a:t>
            </a:r>
            <a:endParaRPr lang="en-US" sz="1400" dirty="0"/>
          </a:p>
        </p:txBody>
      </p:sp>
      <p:pic>
        <p:nvPicPr>
          <p:cNvPr id="19" name="Content Placeholder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3162730"/>
            <a:ext cx="4088499" cy="13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24800" y="3505200"/>
            <a:ext cx="821059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Counter</a:t>
            </a:r>
            <a:endParaRPr lang="en-US" sz="1400" dirty="0"/>
          </a:p>
        </p:txBody>
      </p:sp>
      <p:pic>
        <p:nvPicPr>
          <p:cNvPr id="20" name="Picture 1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01" y="5181600"/>
            <a:ext cx="4317099" cy="118979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91400" y="6016823"/>
            <a:ext cx="1260281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Shift Register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34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Mathematical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75411"/>
              </p:ext>
            </p:extLst>
          </p:nvPr>
        </p:nvGraphicFramePr>
        <p:xfrm>
          <a:off x="1066800" y="1905000"/>
          <a:ext cx="7620000" cy="46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Accumulate</a:t>
                      </a:r>
                    </a:p>
                    <a:p>
                      <a:r>
                        <a:rPr lang="en-US" baseline="0" smtClean="0"/>
                        <a:t>	List of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Number of event</a:t>
                      </a:r>
                      <a:r>
                        <a:rPr lang="en-US" baseline="0" dirty="0" smtClean="0"/>
                        <a:t>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smtClean="0"/>
                        <a:t>Addition/Subtraction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n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 any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	By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 any number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Mathematical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69315"/>
              </p:ext>
            </p:extLst>
          </p:nvPr>
        </p:nvGraphicFramePr>
        <p:xfrm>
          <a:off x="1066800" y="1905000"/>
          <a:ext cx="7620000" cy="46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Accumulate</a:t>
                      </a:r>
                    </a:p>
                    <a:p>
                      <a:r>
                        <a:rPr lang="en-US" baseline="0" smtClean="0"/>
                        <a:t>	List of numbers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Accumulator (RCA &amp; Register)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Number of event</a:t>
                      </a:r>
                      <a:r>
                        <a:rPr lang="en-US" baseline="0" dirty="0" smtClean="0"/>
                        <a:t>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smtClean="0"/>
                        <a:t>Addition/Subtraction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n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Shift Register (shift left)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 any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Repeated</a:t>
                      </a:r>
                      <a:r>
                        <a:rPr lang="en-US" baseline="0" smtClean="0"/>
                        <a:t> addition (accumulator)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	By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Shift Register (shift</a:t>
                      </a:r>
                      <a:r>
                        <a:rPr lang="en-US" baseline="0" smtClean="0"/>
                        <a:t> right)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By any number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</a:t>
                      </a:r>
                      <a:r>
                        <a:rPr lang="en-US" baseline="0" dirty="0" smtClean="0"/>
                        <a:t> subtraction (accumulator)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Miscellaneous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58640"/>
              </p:ext>
            </p:extLst>
          </p:nvPr>
        </p:nvGraphicFramePr>
        <p:xfrm>
          <a:off x="1066800" y="1905000"/>
          <a:ext cx="7620000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Delays (</a:t>
                      </a:r>
                      <a:r>
                        <a:rPr lang="en-US" baseline="0" dirty="0" smtClean="0"/>
                        <a:t>do same thing for awhile)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Fixed </a:t>
                      </a:r>
                      <a:r>
                        <a:rPr lang="en-US" baseline="0" dirty="0" smtClean="0"/>
                        <a:t>delay (a few)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Fixed</a:t>
                      </a:r>
                      <a:r>
                        <a:rPr lang="en-US" baseline="0" dirty="0" smtClean="0"/>
                        <a:t> delay (many)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Event</a:t>
                      </a:r>
                      <a:r>
                        <a:rPr lang="en-US" baseline="0" dirty="0" smtClean="0"/>
                        <a:t> controlled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Simple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	Complex</a:t>
                      </a:r>
                      <a:endParaRPr lang="en-US" baseline="30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(select</a:t>
                      </a:r>
                      <a:r>
                        <a:rPr lang="en-US" baseline="0" dirty="0" smtClean="0"/>
                        <a:t> one of several)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Miscellaneous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92542"/>
              </p:ext>
            </p:extLst>
          </p:nvPr>
        </p:nvGraphicFramePr>
        <p:xfrm>
          <a:off x="1066800" y="1905000"/>
          <a:ext cx="7620000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Delays (</a:t>
                      </a:r>
                      <a:r>
                        <a:rPr lang="en-US" baseline="0" dirty="0" smtClean="0"/>
                        <a:t>do same thing for awhile)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Fixed </a:t>
                      </a:r>
                      <a:r>
                        <a:rPr lang="en-US" baseline="0" dirty="0" smtClean="0"/>
                        <a:t>delay (a few)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FSM states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Fixed</a:t>
                      </a:r>
                      <a:r>
                        <a:rPr lang="en-US" baseline="0" dirty="0" smtClean="0"/>
                        <a:t> delay (many)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r>
                        <a:rPr lang="en-US" baseline="0" dirty="0" smtClean="0"/>
                        <a:t> with RCO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Event</a:t>
                      </a:r>
                      <a:r>
                        <a:rPr lang="en-US" baseline="0" dirty="0" smtClean="0"/>
                        <a:t> controlled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FSM</a:t>
                      </a:r>
                      <a:r>
                        <a:rPr lang="en-US" baseline="0" dirty="0" smtClean="0"/>
                        <a:t> self-loop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	Simple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	Complex</a:t>
                      </a:r>
                      <a:endParaRPr lang="en-US" baseline="30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Decoder</a:t>
                      </a:r>
                      <a:r>
                        <a:rPr lang="en-US" baseline="0" dirty="0" smtClean="0"/>
                        <a:t> (LUT)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</a:t>
                      </a:r>
                      <a:r>
                        <a:rPr lang="en-US" dirty="0" smtClean="0"/>
                        <a:t>(select</a:t>
                      </a:r>
                      <a:r>
                        <a:rPr lang="en-US" baseline="0" dirty="0" smtClean="0"/>
                        <a:t> one of several)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More Miscellaneous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25834"/>
              </p:ext>
            </p:extLst>
          </p:nvPr>
        </p:nvGraphicFramePr>
        <p:xfrm>
          <a:off x="1066800" y="1905000"/>
          <a:ext cx="7620000" cy="33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Comparisons</a:t>
                      </a:r>
                    </a:p>
                    <a:p>
                      <a:r>
                        <a:rPr lang="en-US" dirty="0" smtClean="0"/>
                        <a:t>	General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Without Comparator</a:t>
                      </a:r>
                    </a:p>
                    <a:p>
                      <a:r>
                        <a:rPr lang="en-US" dirty="0" smtClean="0"/>
                        <a:t>	Greater</a:t>
                      </a:r>
                      <a:r>
                        <a:rPr lang="en-US" baseline="0" dirty="0" smtClean="0"/>
                        <a:t> than?</a:t>
                      </a:r>
                    </a:p>
                    <a:p>
                      <a:r>
                        <a:rPr lang="en-US" baseline="0" dirty="0" smtClean="0"/>
                        <a:t>	Less than?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Bit Operations</a:t>
                      </a:r>
                    </a:p>
                    <a:p>
                      <a:r>
                        <a:rPr lang="en-US" dirty="0" smtClean="0"/>
                        <a:t>	Odd</a:t>
                      </a:r>
                      <a:r>
                        <a:rPr lang="en-US" baseline="0" dirty="0" smtClean="0"/>
                        <a:t>/Even</a:t>
                      </a:r>
                    </a:p>
                    <a:p>
                      <a:r>
                        <a:rPr lang="en-US" baseline="0" dirty="0" smtClean="0"/>
                        <a:t>	Negative/Positive	</a:t>
                      </a:r>
                    </a:p>
                    <a:p>
                      <a:r>
                        <a:rPr lang="en-US" baseline="0" dirty="0" smtClean="0"/>
                        <a:t>	Evenly divisible by 2^n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0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Design Problems/Solutions:</a:t>
            </a:r>
            <a:br>
              <a:rPr lang="en-US" sz="3600" dirty="0" smtClean="0"/>
            </a:br>
            <a:r>
              <a:rPr lang="en-US" sz="3600" dirty="0" smtClean="0"/>
              <a:t>More Miscellaneous Operations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2103"/>
              </p:ext>
            </p:extLst>
          </p:nvPr>
        </p:nvGraphicFramePr>
        <p:xfrm>
          <a:off x="1066800" y="1905000"/>
          <a:ext cx="7620000" cy="33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62400"/>
              </a:tblGrid>
              <a:tr h="4476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Comparisons</a:t>
                      </a:r>
                    </a:p>
                    <a:p>
                      <a:r>
                        <a:rPr lang="en-US" dirty="0" smtClean="0"/>
                        <a:t>	General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Without Comparator</a:t>
                      </a:r>
                    </a:p>
                    <a:p>
                      <a:r>
                        <a:rPr lang="en-US" dirty="0" smtClean="0"/>
                        <a:t>	Greater</a:t>
                      </a:r>
                      <a:r>
                        <a:rPr lang="en-US" baseline="0" dirty="0" smtClean="0"/>
                        <a:t> than?</a:t>
                      </a:r>
                    </a:p>
                    <a:p>
                      <a:r>
                        <a:rPr lang="en-US" baseline="0" dirty="0" smtClean="0"/>
                        <a:t>	Less than?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Comparator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upper bits set?</a:t>
                      </a:r>
                    </a:p>
                    <a:p>
                      <a:r>
                        <a:rPr lang="en-US" baseline="0" dirty="0" smtClean="0"/>
                        <a:t>Are upper bits cleared?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 smtClean="0"/>
                        <a:t>Bit Operations</a:t>
                      </a:r>
                    </a:p>
                    <a:p>
                      <a:r>
                        <a:rPr lang="en-US" dirty="0" smtClean="0"/>
                        <a:t>	Odd</a:t>
                      </a:r>
                      <a:r>
                        <a:rPr lang="en-US" baseline="0" dirty="0" smtClean="0"/>
                        <a:t>/Even</a:t>
                      </a:r>
                    </a:p>
                    <a:p>
                      <a:r>
                        <a:rPr lang="en-US" baseline="0" dirty="0" smtClean="0"/>
                        <a:t>	</a:t>
                      </a:r>
                      <a:r>
                        <a:rPr lang="en-US" baseline="0" dirty="0" err="1" smtClean="0"/>
                        <a:t>neg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</a:t>
                      </a:r>
                      <a:r>
                        <a:rPr lang="en-US" baseline="0" dirty="0" smtClean="0"/>
                        <a:t>	</a:t>
                      </a:r>
                    </a:p>
                    <a:p>
                      <a:r>
                        <a:rPr lang="en-US" baseline="0" dirty="0" smtClean="0"/>
                        <a:t>	Evenly divisible by 2^n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LSB set/cleared</a:t>
                      </a:r>
                    </a:p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bit set/cleared</a:t>
                      </a:r>
                    </a:p>
                    <a:p>
                      <a:r>
                        <a:rPr lang="en-US" baseline="0" dirty="0" smtClean="0"/>
                        <a:t>Lower n-bits cleared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altLang="en-US" sz="3800" dirty="0"/>
              <a:t>Experiment </a:t>
            </a:r>
            <a:r>
              <a:rPr lang="en-US" altLang="en-US" sz="3800" dirty="0" smtClean="0"/>
              <a:t>#14 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/>
              <a:t>FSM Based </a:t>
            </a:r>
            <a:r>
              <a:rPr lang="en-US" altLang="en-US" sz="3800" dirty="0" smtClean="0"/>
              <a:t>5-Bit </a:t>
            </a:r>
            <a:r>
              <a:rPr lang="en-US" altLang="en-US" sz="3800" dirty="0"/>
              <a:t>Multiplier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Multiplication by adding/shifting</a:t>
            </a:r>
          </a:p>
          <a:p>
            <a:r>
              <a:rPr lang="en-US" altLang="en-US" dirty="0" smtClean="0"/>
              <a:t>3-bit multiply example</a:t>
            </a:r>
            <a:r>
              <a:rPr lang="en-US" altLang="en-US" dirty="0"/>
              <a:t>: </a:t>
            </a:r>
          </a:p>
        </p:txBody>
      </p:sp>
      <p:pic>
        <p:nvPicPr>
          <p:cNvPr id="62468" name="Picture 4" descr="exp_multipl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61722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6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3128</TotalTime>
  <Words>503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Layers</vt:lpstr>
      <vt:lpstr>CPE 133 </vt:lpstr>
      <vt:lpstr>Foundation Modules </vt:lpstr>
      <vt:lpstr>Design Problems/Solutions: Mathematical Operations</vt:lpstr>
      <vt:lpstr>Design Problems/Solutions: Mathematical Operations</vt:lpstr>
      <vt:lpstr>Design Problems/Solutions: Miscellaneous Operations</vt:lpstr>
      <vt:lpstr>Design Problems/Solutions: Miscellaneous Operations</vt:lpstr>
      <vt:lpstr>Design Problems/Solutions: More Miscellaneous Operations</vt:lpstr>
      <vt:lpstr>Design Problems/Solutions: More Miscellaneous Operations</vt:lpstr>
      <vt:lpstr>Experiment #14  FSM Based 5-Bit Multiplier</vt:lpstr>
      <vt:lpstr>Experiment #14  FSM Based 5-Bit Multiplier</vt:lpstr>
      <vt:lpstr>Design Problem #1: </vt:lpstr>
      <vt:lpstr>Design Problem #2: </vt:lpstr>
      <vt:lpstr>Design Problem #3: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72</cp:revision>
  <cp:lastPrinted>2018-11-26T07:00:58Z</cp:lastPrinted>
  <dcterms:created xsi:type="dcterms:W3CDTF">2009-11-14T06:06:50Z</dcterms:created>
  <dcterms:modified xsi:type="dcterms:W3CDTF">2018-11-26T07:12:46Z</dcterms:modified>
</cp:coreProperties>
</file>