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306" r:id="rId3"/>
    <p:sldId id="305" r:id="rId4"/>
    <p:sldId id="296" r:id="rId5"/>
    <p:sldId id="297" r:id="rId6"/>
    <p:sldId id="298" r:id="rId7"/>
    <p:sldId id="299" r:id="rId8"/>
    <p:sldId id="300" r:id="rId9"/>
    <p:sldId id="301" r:id="rId10"/>
    <p:sldId id="303" r:id="rId11"/>
    <p:sldId id="302" r:id="rId12"/>
    <p:sldId id="293" r:id="rId13"/>
  </p:sldIdLst>
  <p:sldSz cx="9144000" cy="6858000" type="screen4x3"/>
  <p:notesSz cx="7053263"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8763000" cy="5943600"/>
            <a:chOff x="0" y="0"/>
            <a:chExt cx="5520" cy="3744"/>
          </a:xfrm>
        </p:grpSpPr>
        <p:sp>
          <p:nvSpPr>
            <p:cNvPr id="5123"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grpSp>
          <p:nvGrpSpPr>
            <p:cNvPr id="5124" name="Group 4"/>
            <p:cNvGrpSpPr>
              <a:grpSpLocks/>
            </p:cNvGrpSpPr>
            <p:nvPr userDrawn="1"/>
          </p:nvGrpSpPr>
          <p:grpSpPr bwMode="auto">
            <a:xfrm>
              <a:off x="0" y="2208"/>
              <a:ext cx="5520" cy="1536"/>
              <a:chOff x="0" y="2208"/>
              <a:chExt cx="5520" cy="1536"/>
            </a:xfrm>
          </p:grpSpPr>
          <p:sp>
            <p:nvSpPr>
              <p:cNvPr id="5125"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5126"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5127"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8" name="Group 8"/>
            <p:cNvGrpSpPr>
              <a:grpSpLocks/>
            </p:cNvGrpSpPr>
            <p:nvPr userDrawn="1"/>
          </p:nvGrpSpPr>
          <p:grpSpPr bwMode="auto">
            <a:xfrm>
              <a:off x="400" y="336"/>
              <a:ext cx="5088" cy="192"/>
              <a:chOff x="400" y="336"/>
              <a:chExt cx="5088" cy="192"/>
            </a:xfrm>
          </p:grpSpPr>
          <p:sp>
            <p:nvSpPr>
              <p:cNvPr id="5129"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5130"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131"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altLang="en-US" noProof="0" smtClean="0"/>
              <a:t>Click to edit Master title style</a:t>
            </a:r>
          </a:p>
        </p:txBody>
      </p:sp>
      <p:sp>
        <p:nvSpPr>
          <p:cNvPr id="5132"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altLang="en-US" noProof="0" smtClean="0"/>
              <a:t>Click to edit Master subtitle style</a:t>
            </a:r>
          </a:p>
        </p:txBody>
      </p:sp>
      <p:sp>
        <p:nvSpPr>
          <p:cNvPr id="5133" name="Rectangle 13"/>
          <p:cNvSpPr>
            <a:spLocks noGrp="1" noChangeArrowheads="1"/>
          </p:cNvSpPr>
          <p:nvPr>
            <p:ph type="dt" sz="half" idx="2"/>
          </p:nvPr>
        </p:nvSpPr>
        <p:spPr>
          <a:xfrm>
            <a:off x="912813" y="6251575"/>
            <a:ext cx="1905000" cy="457200"/>
          </a:xfrm>
        </p:spPr>
        <p:txBody>
          <a:bodyPr/>
          <a:lstStyle>
            <a:lvl1pPr>
              <a:defRPr/>
            </a:lvl1pPr>
          </a:lstStyle>
          <a:p>
            <a:endParaRPr lang="en-US" altLang="en-US"/>
          </a:p>
        </p:txBody>
      </p:sp>
      <p:sp>
        <p:nvSpPr>
          <p:cNvPr id="5134" name="Rectangle 14"/>
          <p:cNvSpPr>
            <a:spLocks noGrp="1" noChangeArrowheads="1"/>
          </p:cNvSpPr>
          <p:nvPr>
            <p:ph type="ftr" sz="quarter" idx="3"/>
          </p:nvPr>
        </p:nvSpPr>
        <p:spPr>
          <a:xfrm>
            <a:off x="3354388" y="6248400"/>
            <a:ext cx="2895600" cy="457200"/>
          </a:xfrm>
        </p:spPr>
        <p:txBody>
          <a:bodyPr/>
          <a:lstStyle>
            <a:lvl1pPr>
              <a:defRPr/>
            </a:lvl1pPr>
          </a:lstStyle>
          <a:p>
            <a:endParaRPr lang="en-US" altLang="en-US"/>
          </a:p>
        </p:txBody>
      </p:sp>
      <p:sp>
        <p:nvSpPr>
          <p:cNvPr id="5135" name="Rectangle 15"/>
          <p:cNvSpPr>
            <a:spLocks noGrp="1" noChangeArrowheads="1"/>
          </p:cNvSpPr>
          <p:nvPr>
            <p:ph type="sldNum" sz="quarter" idx="4"/>
          </p:nvPr>
        </p:nvSpPr>
        <p:spPr/>
        <p:txBody>
          <a:bodyPr/>
          <a:lstStyle>
            <a:lvl1pPr>
              <a:defRPr/>
            </a:lvl1pPr>
          </a:lstStyle>
          <a:p>
            <a:fld id="{A50F0EBA-626A-49D3-9D4A-08D29BB5DB4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C06F04-872F-4D5B-A5B0-E3107C26DCD1}" type="slidenum">
              <a:rPr lang="en-US" altLang="en-US"/>
              <a:pPr/>
              <a:t>‹#›</a:t>
            </a:fld>
            <a:endParaRPr lang="en-US" altLang="en-US"/>
          </a:p>
        </p:txBody>
      </p:sp>
    </p:spTree>
    <p:extLst>
      <p:ext uri="{BB962C8B-B14F-4D97-AF65-F5344CB8AC3E}">
        <p14:creationId xmlns:p14="http://schemas.microsoft.com/office/powerpoint/2010/main" val="58013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9DBB63A-53A2-4B56-855A-93401CE20A9B}" type="slidenum">
              <a:rPr lang="en-US" altLang="en-US"/>
              <a:pPr/>
              <a:t>‹#›</a:t>
            </a:fld>
            <a:endParaRPr lang="en-US" altLang="en-US"/>
          </a:p>
        </p:txBody>
      </p:sp>
    </p:spTree>
    <p:extLst>
      <p:ext uri="{BB962C8B-B14F-4D97-AF65-F5344CB8AC3E}">
        <p14:creationId xmlns:p14="http://schemas.microsoft.com/office/powerpoint/2010/main" val="64705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2626713-FB82-4763-861E-1FF0D711B55B}" type="slidenum">
              <a:rPr lang="en-US" altLang="en-US"/>
              <a:pPr/>
              <a:t>‹#›</a:t>
            </a:fld>
            <a:endParaRPr lang="en-US" altLang="en-US"/>
          </a:p>
        </p:txBody>
      </p:sp>
    </p:spTree>
    <p:extLst>
      <p:ext uri="{BB962C8B-B14F-4D97-AF65-F5344CB8AC3E}">
        <p14:creationId xmlns:p14="http://schemas.microsoft.com/office/powerpoint/2010/main" val="105816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FA7A406-FA91-4422-BF17-68CD68C89466}" type="slidenum">
              <a:rPr lang="en-US" altLang="en-US"/>
              <a:pPr/>
              <a:t>‹#›</a:t>
            </a:fld>
            <a:endParaRPr lang="en-US" altLang="en-US"/>
          </a:p>
        </p:txBody>
      </p:sp>
    </p:spTree>
    <p:extLst>
      <p:ext uri="{BB962C8B-B14F-4D97-AF65-F5344CB8AC3E}">
        <p14:creationId xmlns:p14="http://schemas.microsoft.com/office/powerpoint/2010/main" val="59935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1E31335-6884-474E-92B8-EB13ACE9390C}" type="slidenum">
              <a:rPr lang="en-US" altLang="en-US"/>
              <a:pPr/>
              <a:t>‹#›</a:t>
            </a:fld>
            <a:endParaRPr lang="en-US" altLang="en-US"/>
          </a:p>
        </p:txBody>
      </p:sp>
    </p:spTree>
    <p:extLst>
      <p:ext uri="{BB962C8B-B14F-4D97-AF65-F5344CB8AC3E}">
        <p14:creationId xmlns:p14="http://schemas.microsoft.com/office/powerpoint/2010/main" val="265039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4578B15-3B80-4002-9361-A43BF673A45B}" type="slidenum">
              <a:rPr lang="en-US" altLang="en-US"/>
              <a:pPr/>
              <a:t>‹#›</a:t>
            </a:fld>
            <a:endParaRPr lang="en-US" altLang="en-US"/>
          </a:p>
        </p:txBody>
      </p:sp>
    </p:spTree>
    <p:extLst>
      <p:ext uri="{BB962C8B-B14F-4D97-AF65-F5344CB8AC3E}">
        <p14:creationId xmlns:p14="http://schemas.microsoft.com/office/powerpoint/2010/main" val="24160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8C63D5B7-333E-467B-BA2E-40C1AEFA34F1}" type="slidenum">
              <a:rPr lang="en-US" altLang="en-US"/>
              <a:pPr/>
              <a:t>‹#›</a:t>
            </a:fld>
            <a:endParaRPr lang="en-US" altLang="en-US"/>
          </a:p>
        </p:txBody>
      </p:sp>
    </p:spTree>
    <p:extLst>
      <p:ext uri="{BB962C8B-B14F-4D97-AF65-F5344CB8AC3E}">
        <p14:creationId xmlns:p14="http://schemas.microsoft.com/office/powerpoint/2010/main" val="304824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813EB9FA-D4FC-40A2-A2F0-CA00ECE95992}" type="slidenum">
              <a:rPr lang="en-US" altLang="en-US"/>
              <a:pPr/>
              <a:t>‹#›</a:t>
            </a:fld>
            <a:endParaRPr lang="en-US" altLang="en-US"/>
          </a:p>
        </p:txBody>
      </p:sp>
    </p:spTree>
    <p:extLst>
      <p:ext uri="{BB962C8B-B14F-4D97-AF65-F5344CB8AC3E}">
        <p14:creationId xmlns:p14="http://schemas.microsoft.com/office/powerpoint/2010/main" val="97424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25478EB-6560-4938-9F7D-83A5ACA0FB8B}" type="slidenum">
              <a:rPr lang="en-US" altLang="en-US"/>
              <a:pPr/>
              <a:t>‹#›</a:t>
            </a:fld>
            <a:endParaRPr lang="en-US" altLang="en-US"/>
          </a:p>
        </p:txBody>
      </p:sp>
    </p:spTree>
    <p:extLst>
      <p:ext uri="{BB962C8B-B14F-4D97-AF65-F5344CB8AC3E}">
        <p14:creationId xmlns:p14="http://schemas.microsoft.com/office/powerpoint/2010/main" val="54408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D6BC6E4-53F5-45A5-B5CD-619BA06C0751}" type="slidenum">
              <a:rPr lang="en-US" altLang="en-US"/>
              <a:pPr/>
              <a:t>‹#›</a:t>
            </a:fld>
            <a:endParaRPr lang="en-US" altLang="en-US"/>
          </a:p>
        </p:txBody>
      </p:sp>
    </p:spTree>
    <p:extLst>
      <p:ext uri="{BB962C8B-B14F-4D97-AF65-F5344CB8AC3E}">
        <p14:creationId xmlns:p14="http://schemas.microsoft.com/office/powerpoint/2010/main" val="421117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8686800" cy="4876800"/>
            <a:chOff x="0" y="0"/>
            <a:chExt cx="5472" cy="3072"/>
          </a:xfrm>
        </p:grpSpPr>
        <p:sp>
          <p:nvSpPr>
            <p:cNvPr id="4099"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grpSp>
          <p:nvGrpSpPr>
            <p:cNvPr id="4100" name="Group 4"/>
            <p:cNvGrpSpPr>
              <a:grpSpLocks/>
            </p:cNvGrpSpPr>
            <p:nvPr/>
          </p:nvGrpSpPr>
          <p:grpSpPr bwMode="auto">
            <a:xfrm>
              <a:off x="240" y="893"/>
              <a:ext cx="5232" cy="115"/>
              <a:chOff x="240" y="893"/>
              <a:chExt cx="5232" cy="115"/>
            </a:xfrm>
          </p:grpSpPr>
          <p:sp>
            <p:nvSpPr>
              <p:cNvPr id="4101"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4102"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03"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4"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5"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4106"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4107"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F11618C6-66A3-430E-B912-8B5DEB4D6674}" type="slidenum">
              <a:rPr lang="en-US" altLang="en-US"/>
              <a:pPr/>
              <a:t>‹#›</a:t>
            </a:fld>
            <a:endParaRPr lang="en-US" altLang="en-US"/>
          </a:p>
        </p:txBody>
      </p:sp>
      <p:sp>
        <p:nvSpPr>
          <p:cNvPr id="4108"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ti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CPE 133</a:t>
            </a:r>
          </a:p>
        </p:txBody>
      </p:sp>
      <p:sp>
        <p:nvSpPr>
          <p:cNvPr id="2051" name="Rectangle 3"/>
          <p:cNvSpPr>
            <a:spLocks noGrp="1" noChangeArrowheads="1"/>
          </p:cNvSpPr>
          <p:nvPr>
            <p:ph type="subTitle" idx="1"/>
          </p:nvPr>
        </p:nvSpPr>
        <p:spPr/>
        <p:txBody>
          <a:bodyPr/>
          <a:lstStyle/>
          <a:p>
            <a:pPr>
              <a:lnSpc>
                <a:spcPct val="80000"/>
              </a:lnSpc>
            </a:pPr>
            <a:r>
              <a:rPr lang="en-US" altLang="en-US" sz="2400" dirty="0" smtClean="0"/>
              <a:t>Administrative Stuff</a:t>
            </a:r>
          </a:p>
          <a:p>
            <a:pPr>
              <a:lnSpc>
                <a:spcPct val="80000"/>
              </a:lnSpc>
            </a:pPr>
            <a:r>
              <a:rPr lang="en-US" altLang="en-US" sz="2400" dirty="0" smtClean="0"/>
              <a:t>Foundation </a:t>
            </a:r>
            <a:r>
              <a:rPr lang="en-US" altLang="en-US" sz="2400" dirty="0" smtClean="0"/>
              <a:t>Module Review</a:t>
            </a:r>
          </a:p>
          <a:p>
            <a:pPr>
              <a:lnSpc>
                <a:spcPct val="80000"/>
              </a:lnSpc>
            </a:pPr>
            <a:r>
              <a:rPr lang="en-US" altLang="en-US" sz="2400" dirty="0" smtClean="0"/>
              <a:t>Example</a:t>
            </a:r>
            <a:endParaRPr lang="en-US" alt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Counters</a:t>
            </a:r>
            <a:endParaRPr lang="en-US" dirty="0"/>
          </a:p>
        </p:txBody>
      </p:sp>
      <p:sp>
        <p:nvSpPr>
          <p:cNvPr id="3" name="Text Placeholder 2"/>
          <p:cNvSpPr>
            <a:spLocks noGrp="1"/>
          </p:cNvSpPr>
          <p:nvPr>
            <p:ph type="body" idx="1"/>
          </p:nvPr>
        </p:nvSpPr>
        <p:spPr>
          <a:xfrm>
            <a:off x="457200" y="2971800"/>
            <a:ext cx="4040188" cy="639762"/>
          </a:xfrm>
        </p:spPr>
        <p:txBody>
          <a:bodyPr/>
          <a:lstStyle/>
          <a:p>
            <a:r>
              <a:rPr lang="en-US" dirty="0" err="1" smtClean="0"/>
              <a:t>Input/Output</a:t>
            </a:r>
            <a:endParaRPr lang="en-US" dirty="0"/>
          </a:p>
        </p:txBody>
      </p:sp>
      <p:sp>
        <p:nvSpPr>
          <p:cNvPr id="4" name="Content Placeholder 3"/>
          <p:cNvSpPr>
            <a:spLocks noGrp="1"/>
          </p:cNvSpPr>
          <p:nvPr>
            <p:ph sz="half" idx="2"/>
          </p:nvPr>
        </p:nvSpPr>
        <p:spPr>
          <a:xfrm>
            <a:off x="457200" y="3733800"/>
            <a:ext cx="4040188" cy="2701925"/>
          </a:xfrm>
        </p:spPr>
        <p:txBody>
          <a:bodyPr/>
          <a:lstStyle/>
          <a:p>
            <a:r>
              <a:rPr lang="en-US" sz="1600" b="1" dirty="0"/>
              <a:t>DATA IN:</a:t>
            </a:r>
            <a:r>
              <a:rPr lang="en-US" sz="1600" dirty="0"/>
              <a:t> </a:t>
            </a:r>
            <a:r>
              <a:rPr lang="en-US" sz="1600" dirty="0" smtClean="0"/>
              <a:t>data for sync load </a:t>
            </a:r>
            <a:endParaRPr lang="en-US" sz="1600" dirty="0"/>
          </a:p>
          <a:p>
            <a:r>
              <a:rPr lang="en-US" sz="1600" b="1" dirty="0"/>
              <a:t>CONTROL:</a:t>
            </a:r>
            <a:r>
              <a:rPr lang="en-US" sz="1600" dirty="0"/>
              <a:t> CLK, LD, CLR, UP, DOWN, HOLD. </a:t>
            </a:r>
            <a:r>
              <a:rPr lang="en-US" sz="1600" dirty="0" smtClean="0"/>
              <a:t>CLK syncs data load and counter changes; counts up or down or holds; LD </a:t>
            </a:r>
            <a:r>
              <a:rPr lang="en-US" sz="1600" dirty="0"/>
              <a:t>signal controls </a:t>
            </a:r>
            <a:r>
              <a:rPr lang="en-US" sz="1600" dirty="0" smtClean="0"/>
              <a:t>data loading; CLR </a:t>
            </a:r>
            <a:r>
              <a:rPr lang="en-US" sz="1600" dirty="0"/>
              <a:t>input clears </a:t>
            </a:r>
            <a:r>
              <a:rPr lang="en-US" sz="1600" dirty="0" smtClean="0"/>
              <a:t>register storage</a:t>
            </a:r>
            <a:endParaRPr lang="en-US" sz="1600" dirty="0"/>
          </a:p>
          <a:p>
            <a:r>
              <a:rPr lang="en-US" sz="1600" b="1" dirty="0"/>
              <a:t>DATA OUT:</a:t>
            </a:r>
            <a:r>
              <a:rPr lang="en-US" sz="1600" dirty="0"/>
              <a:t> OUT_DATA; the data </a:t>
            </a:r>
            <a:r>
              <a:rPr lang="en-US" sz="1600" dirty="0" smtClean="0"/>
              <a:t>stored </a:t>
            </a:r>
            <a:r>
              <a:rPr lang="en-US" sz="1600" dirty="0"/>
              <a:t>in </a:t>
            </a:r>
            <a:r>
              <a:rPr lang="en-US" sz="1600" dirty="0" smtClean="0"/>
              <a:t>circuit  </a:t>
            </a:r>
            <a:endParaRPr lang="en-US" sz="1600" dirty="0"/>
          </a:p>
          <a:p>
            <a:r>
              <a:rPr lang="en-US" sz="1600" b="1" dirty="0"/>
              <a:t>STATUS:</a:t>
            </a:r>
            <a:r>
              <a:rPr lang="en-US" sz="1600" dirty="0"/>
              <a:t> </a:t>
            </a:r>
            <a:r>
              <a:rPr lang="en-US" sz="1600" dirty="0" smtClean="0"/>
              <a:t>RCO </a:t>
            </a:r>
            <a:r>
              <a:rPr lang="en-US" sz="1600" dirty="0"/>
              <a:t>establishes when the counter outputs are at the counter’s terminal </a:t>
            </a:r>
            <a:r>
              <a:rPr lang="en-US" sz="1600" dirty="0" smtClean="0"/>
              <a:t>value (direction dependent) </a:t>
            </a:r>
            <a:endParaRPr lang="en-US" sz="1600" dirty="0"/>
          </a:p>
        </p:txBody>
      </p:sp>
      <p:sp>
        <p:nvSpPr>
          <p:cNvPr id="5" name="Text Placeholder 4"/>
          <p:cNvSpPr>
            <a:spLocks noGrp="1"/>
          </p:cNvSpPr>
          <p:nvPr>
            <p:ph type="body" sz="quarter" idx="3"/>
          </p:nvPr>
        </p:nvSpPr>
        <p:spPr>
          <a:xfrm>
            <a:off x="4645025" y="3276600"/>
            <a:ext cx="4041775" cy="639762"/>
          </a:xfrm>
        </p:spPr>
        <p:txBody>
          <a:bodyPr/>
          <a:lstStyle/>
          <a:p>
            <a:r>
              <a:rPr lang="en-US" dirty="0" smtClean="0"/>
              <a:t>Usage</a:t>
            </a:r>
            <a:endParaRPr lang="en-US" dirty="0"/>
          </a:p>
        </p:txBody>
      </p:sp>
      <p:sp>
        <p:nvSpPr>
          <p:cNvPr id="6" name="Content Placeholder 5"/>
          <p:cNvSpPr>
            <a:spLocks noGrp="1"/>
          </p:cNvSpPr>
          <p:nvPr>
            <p:ph sz="quarter" idx="4"/>
          </p:nvPr>
        </p:nvSpPr>
        <p:spPr>
          <a:xfrm>
            <a:off x="4645025" y="3810000"/>
            <a:ext cx="4041775" cy="2701925"/>
          </a:xfrm>
        </p:spPr>
        <p:txBody>
          <a:bodyPr/>
          <a:lstStyle/>
          <a:p>
            <a:pPr lvl="0"/>
            <a:r>
              <a:rPr lang="en-US" sz="1800" dirty="0" smtClean="0"/>
              <a:t>use </a:t>
            </a:r>
            <a:r>
              <a:rPr lang="en-US" sz="1800" dirty="0"/>
              <a:t>counters </a:t>
            </a:r>
            <a:r>
              <a:rPr lang="en-US" sz="1800" dirty="0" smtClean="0"/>
              <a:t>in </a:t>
            </a:r>
            <a:r>
              <a:rPr lang="en-US" sz="1800" dirty="0"/>
              <a:t>two ways: </a:t>
            </a:r>
            <a:endParaRPr lang="en-US" sz="1800" dirty="0" smtClean="0"/>
          </a:p>
          <a:p>
            <a:pPr lvl="1">
              <a:buClr>
                <a:schemeClr val="accent6"/>
              </a:buClr>
              <a:buFont typeface="+mj-lt"/>
              <a:buAutoNum type="arabicParenR"/>
            </a:pPr>
            <a:r>
              <a:rPr lang="en-US" sz="1800" dirty="0" smtClean="0"/>
              <a:t>Track # of times </a:t>
            </a:r>
            <a:r>
              <a:rPr lang="en-US" sz="1800" dirty="0"/>
              <a:t>something </a:t>
            </a:r>
            <a:r>
              <a:rPr lang="en-US" sz="1800" dirty="0" smtClean="0"/>
              <a:t>happened (event counter)</a:t>
            </a:r>
            <a:endParaRPr lang="en-US" sz="1800" dirty="0" smtClean="0"/>
          </a:p>
          <a:p>
            <a:pPr lvl="1">
              <a:buClr>
                <a:schemeClr val="accent6"/>
              </a:buClr>
              <a:buFont typeface="+mj-lt"/>
              <a:buAutoNum type="arabicParenR"/>
            </a:pPr>
            <a:r>
              <a:rPr lang="en-US" sz="1800" dirty="0" smtClean="0"/>
              <a:t>to </a:t>
            </a:r>
            <a:r>
              <a:rPr lang="en-US" sz="1800" dirty="0" smtClean="0"/>
              <a:t>make </a:t>
            </a:r>
            <a:r>
              <a:rPr lang="en-US" sz="1800" dirty="0" smtClean="0"/>
              <a:t>circuit do </a:t>
            </a:r>
            <a:r>
              <a:rPr lang="en-US" sz="1800" dirty="0"/>
              <a:t>some action a given number of times</a:t>
            </a:r>
          </a:p>
          <a:p>
            <a:pPr lvl="0"/>
            <a:r>
              <a:rPr lang="en-US" sz="1800" dirty="0" smtClean="0"/>
              <a:t>UP</a:t>
            </a:r>
            <a:r>
              <a:rPr lang="en-US" sz="1800" dirty="0"/>
              <a:t>, DOWN, &amp; HOLD functionality </a:t>
            </a:r>
            <a:r>
              <a:rPr lang="en-US" sz="1800" dirty="0" smtClean="0"/>
              <a:t>is flexible (must specify)</a:t>
            </a:r>
          </a:p>
          <a:p>
            <a:pPr lvl="0"/>
            <a:r>
              <a:rPr lang="en-US" sz="1800" dirty="0" smtClean="0"/>
              <a:t>RCO is direction dependent</a:t>
            </a:r>
            <a:endParaRPr lang="en-US" sz="1800" dirty="0"/>
          </a:p>
          <a:p>
            <a:pPr lvl="0"/>
            <a:r>
              <a:rPr lang="en-US" sz="1800" dirty="0" smtClean="0"/>
              <a:t>OK not to use all inputs </a:t>
            </a:r>
            <a:r>
              <a:rPr lang="en-US" sz="1800" dirty="0"/>
              <a:t>&amp; </a:t>
            </a:r>
            <a:r>
              <a:rPr lang="en-US" sz="1800" dirty="0" smtClean="0"/>
              <a:t>outputs</a:t>
            </a:r>
            <a:endParaRPr lang="en-US"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581400" y="1371600"/>
            <a:ext cx="5181600" cy="1828800"/>
          </a:xfrm>
          <a:prstGeom prst="rect">
            <a:avLst/>
          </a:prstGeom>
        </p:spPr>
      </p:pic>
    </p:spTree>
    <p:extLst>
      <p:ext uri="{BB962C8B-B14F-4D97-AF65-F5344CB8AC3E}">
        <p14:creationId xmlns:p14="http://schemas.microsoft.com/office/powerpoint/2010/main" val="753210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Registers</a:t>
            </a:r>
            <a:endParaRPr lang="en-US" dirty="0"/>
          </a:p>
        </p:txBody>
      </p:sp>
      <p:sp>
        <p:nvSpPr>
          <p:cNvPr id="3" name="Text Placeholder 2"/>
          <p:cNvSpPr>
            <a:spLocks noGrp="1"/>
          </p:cNvSpPr>
          <p:nvPr>
            <p:ph type="body" idx="1"/>
          </p:nvPr>
        </p:nvSpPr>
        <p:spPr>
          <a:xfrm>
            <a:off x="457200" y="3398838"/>
            <a:ext cx="4040188" cy="639762"/>
          </a:xfrm>
        </p:spPr>
        <p:txBody>
          <a:bodyPr/>
          <a:lstStyle/>
          <a:p>
            <a:r>
              <a:rPr lang="en-US" dirty="0" err="1" smtClean="0"/>
              <a:t>Input/Output</a:t>
            </a:r>
            <a:endParaRPr lang="en-US" dirty="0"/>
          </a:p>
        </p:txBody>
      </p:sp>
      <p:sp>
        <p:nvSpPr>
          <p:cNvPr id="4" name="Content Placeholder 3"/>
          <p:cNvSpPr>
            <a:spLocks noGrp="1"/>
          </p:cNvSpPr>
          <p:nvPr>
            <p:ph sz="half" idx="2"/>
          </p:nvPr>
        </p:nvSpPr>
        <p:spPr>
          <a:xfrm>
            <a:off x="457200" y="4003675"/>
            <a:ext cx="4040188" cy="2701925"/>
          </a:xfrm>
        </p:spPr>
        <p:txBody>
          <a:bodyPr/>
          <a:lstStyle/>
          <a:p>
            <a:r>
              <a:rPr lang="en-US" sz="1600" b="1" dirty="0"/>
              <a:t>DATA IN:</a:t>
            </a:r>
            <a:r>
              <a:rPr lang="en-US" sz="1600" dirty="0"/>
              <a:t> </a:t>
            </a:r>
            <a:r>
              <a:rPr lang="en-US" sz="1600" dirty="0" smtClean="0"/>
              <a:t>data </a:t>
            </a:r>
            <a:r>
              <a:rPr lang="en-US" sz="1600" dirty="0"/>
              <a:t>to </a:t>
            </a:r>
            <a:r>
              <a:rPr lang="en-US" sz="1600" dirty="0" smtClean="0"/>
              <a:t>load </a:t>
            </a:r>
            <a:r>
              <a:rPr lang="en-US" sz="1600" dirty="0"/>
              <a:t>into </a:t>
            </a:r>
            <a:r>
              <a:rPr lang="en-US" sz="1600" dirty="0" smtClean="0"/>
              <a:t>shift register</a:t>
            </a:r>
            <a:r>
              <a:rPr lang="en-US" sz="1600" dirty="0"/>
              <a:t>; DBIT </a:t>
            </a:r>
            <a:r>
              <a:rPr lang="en-US" sz="1600" dirty="0" smtClean="0"/>
              <a:t>becomes </a:t>
            </a:r>
            <a:r>
              <a:rPr lang="en-US" sz="1600" dirty="0"/>
              <a:t>the new </a:t>
            </a:r>
            <a:r>
              <a:rPr lang="en-US" sz="1600" dirty="0" smtClean="0"/>
              <a:t>left or right-most </a:t>
            </a:r>
            <a:r>
              <a:rPr lang="en-US" sz="1600" dirty="0"/>
              <a:t>bit of </a:t>
            </a:r>
            <a:r>
              <a:rPr lang="en-US" sz="1600" dirty="0" smtClean="0"/>
              <a:t>register</a:t>
            </a:r>
            <a:endParaRPr lang="en-US" sz="1600" dirty="0"/>
          </a:p>
          <a:p>
            <a:r>
              <a:rPr lang="en-US" sz="1600" b="1" dirty="0"/>
              <a:t>CONTROL:</a:t>
            </a:r>
            <a:r>
              <a:rPr lang="en-US" sz="1600" dirty="0"/>
              <a:t> CLK, LD, CLR, SEL. </a:t>
            </a:r>
            <a:r>
              <a:rPr lang="en-US" sz="1600" dirty="0" smtClean="0"/>
              <a:t>SEL selects </a:t>
            </a:r>
            <a:r>
              <a:rPr lang="en-US" sz="1600" dirty="0"/>
              <a:t>the </a:t>
            </a:r>
            <a:r>
              <a:rPr lang="en-US" sz="1600" dirty="0" smtClean="0"/>
              <a:t>USR functionality such as hold</a:t>
            </a:r>
            <a:r>
              <a:rPr lang="en-US" sz="1600" dirty="0"/>
              <a:t>, load, shift-left, and shift-right </a:t>
            </a:r>
            <a:r>
              <a:rPr lang="en-US" sz="1600" dirty="0" smtClean="0"/>
              <a:t>functionality, synched with the </a:t>
            </a:r>
            <a:r>
              <a:rPr lang="en-US" sz="1600" dirty="0"/>
              <a:t>CLK </a:t>
            </a:r>
            <a:r>
              <a:rPr lang="en-US" sz="1600" dirty="0" smtClean="0"/>
              <a:t> </a:t>
            </a:r>
            <a:endParaRPr lang="en-US" sz="1600" dirty="0"/>
          </a:p>
          <a:p>
            <a:r>
              <a:rPr lang="en-US" sz="1600" b="1" dirty="0"/>
              <a:t>DATA OUT:</a:t>
            </a:r>
            <a:r>
              <a:rPr lang="en-US" sz="1600" dirty="0"/>
              <a:t> </a:t>
            </a:r>
            <a:r>
              <a:rPr lang="en-US" sz="1600" dirty="0" smtClean="0"/>
              <a:t>data </a:t>
            </a:r>
            <a:r>
              <a:rPr lang="en-US" sz="1600" dirty="0"/>
              <a:t>stored in the shift register.  </a:t>
            </a:r>
          </a:p>
          <a:p>
            <a:r>
              <a:rPr lang="en-US" sz="1600" b="1" dirty="0"/>
              <a:t>STATUS:</a:t>
            </a:r>
            <a:r>
              <a:rPr lang="en-US" sz="1600" dirty="0"/>
              <a:t> none</a:t>
            </a:r>
          </a:p>
        </p:txBody>
      </p:sp>
      <p:sp>
        <p:nvSpPr>
          <p:cNvPr id="5" name="Text Placeholder 4"/>
          <p:cNvSpPr>
            <a:spLocks noGrp="1"/>
          </p:cNvSpPr>
          <p:nvPr>
            <p:ph type="body" sz="quarter" idx="3"/>
          </p:nvPr>
        </p:nvSpPr>
        <p:spPr>
          <a:xfrm>
            <a:off x="4645025" y="3398838"/>
            <a:ext cx="4041775" cy="639762"/>
          </a:xfrm>
        </p:spPr>
        <p:txBody>
          <a:bodyPr/>
          <a:lstStyle/>
          <a:p>
            <a:r>
              <a:rPr lang="en-US" dirty="0" smtClean="0"/>
              <a:t>Usage</a:t>
            </a:r>
            <a:endParaRPr lang="en-US" dirty="0"/>
          </a:p>
        </p:txBody>
      </p:sp>
      <p:sp>
        <p:nvSpPr>
          <p:cNvPr id="6" name="Content Placeholder 5"/>
          <p:cNvSpPr>
            <a:spLocks noGrp="1"/>
          </p:cNvSpPr>
          <p:nvPr>
            <p:ph sz="quarter" idx="4"/>
          </p:nvPr>
        </p:nvSpPr>
        <p:spPr>
          <a:xfrm>
            <a:off x="4645025" y="4079875"/>
            <a:ext cx="4041775" cy="2701925"/>
          </a:xfrm>
        </p:spPr>
        <p:txBody>
          <a:bodyPr/>
          <a:lstStyle/>
          <a:p>
            <a:pPr lvl="0"/>
            <a:r>
              <a:rPr lang="en-US" sz="1800" dirty="0" smtClean="0"/>
              <a:t>use when circuit requires </a:t>
            </a:r>
          </a:p>
          <a:p>
            <a:pPr lvl="1">
              <a:buClr>
                <a:schemeClr val="accent6"/>
              </a:buClr>
              <a:buFont typeface="+mj-lt"/>
              <a:buAutoNum type="arabicParenR"/>
            </a:pPr>
            <a:r>
              <a:rPr lang="en-US" sz="1800" dirty="0" smtClean="0"/>
              <a:t>fast </a:t>
            </a:r>
            <a:r>
              <a:rPr lang="en-US" sz="1800" dirty="0"/>
              <a:t>division by two (right shift) or fast multiplication by two (left </a:t>
            </a:r>
            <a:r>
              <a:rPr lang="en-US" sz="1800" dirty="0" smtClean="0"/>
              <a:t>shift)</a:t>
            </a:r>
          </a:p>
          <a:p>
            <a:pPr lvl="1">
              <a:buClr>
                <a:schemeClr val="accent6"/>
              </a:buClr>
              <a:buFont typeface="+mj-lt"/>
              <a:buAutoNum type="arabicParenR"/>
            </a:pPr>
            <a:r>
              <a:rPr lang="en-US" sz="1800" dirty="0" smtClean="0"/>
              <a:t>when </a:t>
            </a:r>
            <a:r>
              <a:rPr lang="en-US" sz="1800" dirty="0"/>
              <a:t>they requires special shift-type bit </a:t>
            </a:r>
            <a:r>
              <a:rPr lang="en-US" sz="1800" dirty="0" smtClean="0"/>
              <a:t>manipulation (rotates, arithmetic shifts, etc.) </a:t>
            </a:r>
            <a:endParaRPr lang="en-US"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00200" y="1695450"/>
            <a:ext cx="5562600" cy="1581150"/>
          </a:xfrm>
          <a:prstGeom prst="rect">
            <a:avLst/>
          </a:prstGeom>
        </p:spPr>
      </p:pic>
    </p:spTree>
    <p:extLst>
      <p:ext uri="{BB962C8B-B14F-4D97-AF65-F5344CB8AC3E}">
        <p14:creationId xmlns:p14="http://schemas.microsoft.com/office/powerpoint/2010/main" val="753210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Problem</a:t>
            </a:r>
            <a:endParaRPr lang="en-US" dirty="0"/>
          </a:p>
        </p:txBody>
      </p:sp>
      <p:sp>
        <p:nvSpPr>
          <p:cNvPr id="3" name="Content Placeholder 2"/>
          <p:cNvSpPr>
            <a:spLocks noGrp="1"/>
          </p:cNvSpPr>
          <p:nvPr>
            <p:ph idx="1"/>
          </p:nvPr>
        </p:nvSpPr>
        <p:spPr/>
        <p:txBody>
          <a:bodyPr/>
          <a:lstStyle/>
          <a:p>
            <a:r>
              <a:rPr lang="en-US" sz="2400" dirty="0" smtClean="0"/>
              <a:t>Design a circuit that upon receiving a GO signal, counts and displays the number of times the same 8-bit value appears on the inputs for three consecutive clock cycles. The circuit continues checking for the three values for 1024 clock cycles (appearing on an active clock edge). The circuit’s output is persistent until another GO signal is received</a:t>
            </a:r>
            <a:r>
              <a:rPr lang="en-US" sz="2400" dirty="0" smtClean="0"/>
              <a:t>. </a:t>
            </a:r>
            <a:r>
              <a:rPr lang="en-US" sz="2400" dirty="0" smtClean="0"/>
              <a:t>Assume the circuit receives one value per clock signal. </a:t>
            </a:r>
            <a:r>
              <a:rPr lang="en-US" sz="2400" dirty="0" smtClean="0"/>
              <a:t>  </a:t>
            </a:r>
            <a:endParaRPr lang="en-US" sz="2400" dirty="0" smtClean="0"/>
          </a:p>
          <a:p>
            <a:endParaRPr lang="en-US" sz="2400" dirty="0" smtClean="0"/>
          </a:p>
          <a:p>
            <a:pPr lvl="1"/>
            <a:r>
              <a:rPr lang="en-US" sz="2200" smtClean="0"/>
              <a:t>xMinimize</a:t>
            </a:r>
            <a:r>
              <a:rPr lang="en-US" sz="2200" dirty="0" smtClean="0"/>
              <a:t> </a:t>
            </a:r>
            <a:r>
              <a:rPr lang="en-US" sz="2200" dirty="0" smtClean="0"/>
              <a:t>the use of hardware in your design </a:t>
            </a:r>
          </a:p>
          <a:p>
            <a:pPr lvl="1"/>
            <a:r>
              <a:rPr lang="en-US" sz="2200" dirty="0" smtClean="0"/>
              <a:t>Provide a state diagram if you use a FSM  </a:t>
            </a:r>
            <a:endParaRPr lang="en-US" sz="2200" dirty="0" smtClean="0"/>
          </a:p>
          <a:p>
            <a:pPr lvl="1"/>
            <a:r>
              <a:rPr lang="en-US" sz="2200" dirty="0" smtClean="0"/>
              <a:t>State how your circuit is </a:t>
            </a:r>
            <a:r>
              <a:rPr lang="en-US" sz="2200" dirty="0" err="1" smtClean="0"/>
              <a:t>contolled</a:t>
            </a:r>
            <a:endParaRPr lang="en-US" sz="2200" dirty="0" smtClean="0"/>
          </a:p>
          <a:p>
            <a:endParaRPr lang="en-US" dirty="0" smtClean="0"/>
          </a:p>
        </p:txBody>
      </p:sp>
    </p:spTree>
    <p:extLst>
      <p:ext uri="{BB962C8B-B14F-4D97-AF65-F5344CB8AC3E}">
        <p14:creationId xmlns:p14="http://schemas.microsoft.com/office/powerpoint/2010/main" val="4150230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Stuff</a:t>
            </a:r>
            <a:endParaRPr lang="en-US" dirty="0"/>
          </a:p>
        </p:txBody>
      </p:sp>
      <p:sp>
        <p:nvSpPr>
          <p:cNvPr id="3" name="Content Placeholder 2"/>
          <p:cNvSpPr>
            <a:spLocks noGrp="1"/>
          </p:cNvSpPr>
          <p:nvPr>
            <p:ph idx="1"/>
          </p:nvPr>
        </p:nvSpPr>
        <p:spPr/>
        <p:txBody>
          <a:bodyPr/>
          <a:lstStyle/>
          <a:p>
            <a:r>
              <a:rPr lang="en-US" dirty="0" smtClean="0"/>
              <a:t>Experiments 12-14 need to be </a:t>
            </a:r>
            <a:r>
              <a:rPr lang="en-US" dirty="0" err="1" smtClean="0"/>
              <a:t>demo’d</a:t>
            </a:r>
            <a:r>
              <a:rPr lang="en-US" dirty="0"/>
              <a:t> </a:t>
            </a:r>
            <a:r>
              <a:rPr lang="en-US" dirty="0" smtClean="0"/>
              <a:t>to me</a:t>
            </a:r>
          </a:p>
          <a:p>
            <a:pPr lvl="1"/>
            <a:r>
              <a:rPr lang="en-US" dirty="0" smtClean="0"/>
              <a:t>I plan on perusing your Verilog models</a:t>
            </a:r>
            <a:endParaRPr lang="en-US" dirty="0"/>
          </a:p>
          <a:p>
            <a:r>
              <a:rPr lang="en-US" dirty="0" smtClean="0"/>
              <a:t>Final Exam materials posted</a:t>
            </a:r>
          </a:p>
          <a:p>
            <a:pPr lvl="1"/>
            <a:r>
              <a:rPr lang="en-US" dirty="0" err="1" smtClean="0"/>
              <a:t>Cheatsheets</a:t>
            </a:r>
            <a:endParaRPr lang="en-US" dirty="0" smtClean="0"/>
          </a:p>
          <a:p>
            <a:pPr lvl="2"/>
            <a:r>
              <a:rPr lang="en-US" dirty="0" smtClean="0"/>
              <a:t>Use the same </a:t>
            </a:r>
            <a:r>
              <a:rPr lang="en-US" dirty="0" err="1" smtClean="0"/>
              <a:t>cheatseets</a:t>
            </a:r>
            <a:r>
              <a:rPr lang="en-US" dirty="0" smtClean="0"/>
              <a:t> for both finals</a:t>
            </a:r>
          </a:p>
          <a:p>
            <a:pPr lvl="1"/>
            <a:r>
              <a:rPr lang="en-US" dirty="0" smtClean="0"/>
              <a:t>Study guide</a:t>
            </a:r>
          </a:p>
          <a:p>
            <a:pPr lvl="2"/>
            <a:r>
              <a:rPr lang="en-US" dirty="0" smtClean="0"/>
              <a:t>It’s negotiable; take a look</a:t>
            </a:r>
          </a:p>
          <a:p>
            <a:pPr lvl="1"/>
            <a:r>
              <a:rPr lang="en-US" dirty="0" smtClean="0"/>
              <a:t>Old Exams</a:t>
            </a:r>
          </a:p>
          <a:p>
            <a:pPr lvl="2"/>
            <a:r>
              <a:rPr lang="en-US" dirty="0" smtClean="0"/>
              <a:t>Only Spring 2018 is posted</a:t>
            </a:r>
          </a:p>
          <a:p>
            <a:pPr lvl="2"/>
            <a:r>
              <a:rPr lang="en-US" dirty="0" smtClean="0"/>
              <a:t>Others are mostly meaningless</a:t>
            </a:r>
          </a:p>
          <a:p>
            <a:endParaRPr lang="en-US" dirty="0" smtClean="0"/>
          </a:p>
          <a:p>
            <a:endParaRPr lang="en-US" dirty="0"/>
          </a:p>
        </p:txBody>
      </p:sp>
    </p:spTree>
    <p:extLst>
      <p:ext uri="{BB962C8B-B14F-4D97-AF65-F5344CB8AC3E}">
        <p14:creationId xmlns:p14="http://schemas.microsoft.com/office/powerpoint/2010/main" val="119815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RCAs</a:t>
            </a:r>
          </a:p>
        </p:txBody>
      </p:sp>
      <p:sp>
        <p:nvSpPr>
          <p:cNvPr id="3" name="Text Placeholder 2"/>
          <p:cNvSpPr>
            <a:spLocks noGrp="1"/>
          </p:cNvSpPr>
          <p:nvPr>
            <p:ph type="body" idx="1"/>
          </p:nvPr>
        </p:nvSpPr>
        <p:spPr>
          <a:xfrm>
            <a:off x="457200" y="3398838"/>
            <a:ext cx="4040188" cy="639762"/>
          </a:xfrm>
        </p:spPr>
        <p:txBody>
          <a:bodyPr/>
          <a:lstStyle/>
          <a:p>
            <a:r>
              <a:rPr lang="en-US" u="sng" dirty="0" err="1" smtClean="0"/>
              <a:t>Input/Output</a:t>
            </a:r>
            <a:endParaRPr lang="en-US" u="sng" dirty="0"/>
          </a:p>
        </p:txBody>
      </p:sp>
      <p:sp>
        <p:nvSpPr>
          <p:cNvPr id="4" name="Content Placeholder 3"/>
          <p:cNvSpPr>
            <a:spLocks noGrp="1"/>
          </p:cNvSpPr>
          <p:nvPr>
            <p:ph sz="half" idx="2"/>
          </p:nvPr>
        </p:nvSpPr>
        <p:spPr>
          <a:xfrm>
            <a:off x="457200" y="4003675"/>
            <a:ext cx="4040188" cy="2701925"/>
          </a:xfrm>
        </p:spPr>
        <p:txBody>
          <a:bodyPr/>
          <a:lstStyle/>
          <a:p>
            <a:r>
              <a:rPr lang="en-US" sz="1800" b="1" dirty="0"/>
              <a:t>Data In:</a:t>
            </a:r>
            <a:r>
              <a:rPr lang="en-US" sz="1800" dirty="0"/>
              <a:t> A, B, Cin. A &amp; B are </a:t>
            </a:r>
            <a:r>
              <a:rPr lang="en-US" sz="1800" dirty="0" smtClean="0"/>
              <a:t>addends</a:t>
            </a:r>
            <a:r>
              <a:rPr lang="en-US" sz="1800" dirty="0"/>
              <a:t>; Cin is the carry in. </a:t>
            </a:r>
          </a:p>
          <a:p>
            <a:r>
              <a:rPr lang="en-US" sz="1800" b="1" dirty="0"/>
              <a:t>Control In</a:t>
            </a:r>
            <a:r>
              <a:rPr lang="en-US" sz="1800" dirty="0"/>
              <a:t>: none</a:t>
            </a:r>
          </a:p>
          <a:p>
            <a:r>
              <a:rPr lang="en-US" sz="1800" b="1" dirty="0"/>
              <a:t>Data Out:</a:t>
            </a:r>
            <a:r>
              <a:rPr lang="en-US" sz="1800" dirty="0"/>
              <a:t> SUM. Summation of: </a:t>
            </a:r>
            <a:r>
              <a:rPr lang="en-US" sz="1800" dirty="0" err="1"/>
              <a:t>A+B+Cin</a:t>
            </a:r>
            <a:r>
              <a:rPr lang="en-US" sz="1800" dirty="0"/>
              <a:t>.  </a:t>
            </a:r>
          </a:p>
          <a:p>
            <a:r>
              <a:rPr lang="en-US" sz="1800" b="1" dirty="0"/>
              <a:t>Status Out:</a:t>
            </a:r>
            <a:r>
              <a:rPr lang="en-US" sz="1800" dirty="0"/>
              <a:t> Co. The Carry out; indicates if the RCA’s addition operation generated a carry out of the module’s MSB. </a:t>
            </a:r>
          </a:p>
        </p:txBody>
      </p:sp>
      <p:sp>
        <p:nvSpPr>
          <p:cNvPr id="5" name="Text Placeholder 4"/>
          <p:cNvSpPr>
            <a:spLocks noGrp="1"/>
          </p:cNvSpPr>
          <p:nvPr>
            <p:ph type="body" sz="quarter" idx="3"/>
          </p:nvPr>
        </p:nvSpPr>
        <p:spPr>
          <a:xfrm>
            <a:off x="4645025" y="3398838"/>
            <a:ext cx="4041775" cy="639762"/>
          </a:xfrm>
        </p:spPr>
        <p:txBody>
          <a:bodyPr/>
          <a:lstStyle/>
          <a:p>
            <a:r>
              <a:rPr lang="en-US" u="sng" dirty="0" smtClean="0"/>
              <a:t>Usage</a:t>
            </a:r>
            <a:endParaRPr lang="en-US" u="sng" dirty="0"/>
          </a:p>
        </p:txBody>
      </p:sp>
      <p:sp>
        <p:nvSpPr>
          <p:cNvPr id="6" name="Content Placeholder 5"/>
          <p:cNvSpPr>
            <a:spLocks noGrp="1"/>
          </p:cNvSpPr>
          <p:nvPr>
            <p:ph sz="quarter" idx="4"/>
          </p:nvPr>
        </p:nvSpPr>
        <p:spPr>
          <a:xfrm>
            <a:off x="4645025" y="4079875"/>
            <a:ext cx="4041775" cy="2701925"/>
          </a:xfrm>
        </p:spPr>
        <p:txBody>
          <a:bodyPr/>
          <a:lstStyle/>
          <a:p>
            <a:pPr lvl="0"/>
            <a:r>
              <a:rPr lang="en-US" sz="1800" dirty="0" smtClean="0"/>
              <a:t>Use for addition </a:t>
            </a:r>
            <a:r>
              <a:rPr lang="en-US" sz="1800" dirty="0"/>
              <a:t>or </a:t>
            </a:r>
            <a:r>
              <a:rPr lang="en-US" sz="1800" dirty="0" smtClean="0"/>
              <a:t>subtraction</a:t>
            </a:r>
            <a:endParaRPr lang="en-US" sz="1800" dirty="0"/>
          </a:p>
          <a:p>
            <a:pPr lvl="0"/>
            <a:r>
              <a:rPr lang="en-US" sz="1800" dirty="0" smtClean="0"/>
              <a:t>A primary component of  accumulators</a:t>
            </a:r>
            <a:endParaRPr lang="en-US" sz="1800" dirty="0"/>
          </a:p>
          <a:p>
            <a:r>
              <a:rPr lang="en-US" sz="1800" dirty="0"/>
              <a:t>The RCA’s carry </a:t>
            </a:r>
            <a:r>
              <a:rPr lang="en-US" sz="1800" dirty="0" smtClean="0"/>
              <a:t>out </a:t>
            </a:r>
            <a:r>
              <a:rPr lang="en-US" sz="1800" dirty="0"/>
              <a:t>(CO) is effectively the (n+1)</a:t>
            </a:r>
            <a:r>
              <a:rPr lang="en-US" sz="1800" baseline="30000" dirty="0" err="1"/>
              <a:t>th</a:t>
            </a:r>
            <a:r>
              <a:rPr lang="en-US" sz="1800" dirty="0"/>
              <a:t> bit of a n-bit </a:t>
            </a:r>
            <a:r>
              <a:rPr lang="en-US" sz="1800" dirty="0" smtClean="0"/>
              <a:t>addition</a:t>
            </a:r>
          </a:p>
          <a:p>
            <a:r>
              <a:rPr lang="en-US" sz="1800" dirty="0" smtClean="0"/>
              <a:t>Indicates “validity” of SUM output when using unsigned binary</a:t>
            </a:r>
            <a:endParaRPr lang="en-US" sz="180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524000" y="1600200"/>
            <a:ext cx="5867400" cy="1828800"/>
          </a:xfrm>
          <a:prstGeom prst="rect">
            <a:avLst/>
          </a:prstGeom>
        </p:spPr>
      </p:pic>
    </p:spTree>
    <p:extLst>
      <p:ext uri="{BB962C8B-B14F-4D97-AF65-F5344CB8AC3E}">
        <p14:creationId xmlns:p14="http://schemas.microsoft.com/office/powerpoint/2010/main" val="753210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MUXes</a:t>
            </a:r>
            <a:endParaRPr lang="en-US" dirty="0"/>
          </a:p>
        </p:txBody>
      </p:sp>
      <p:sp>
        <p:nvSpPr>
          <p:cNvPr id="3" name="Text Placeholder 2"/>
          <p:cNvSpPr>
            <a:spLocks noGrp="1"/>
          </p:cNvSpPr>
          <p:nvPr>
            <p:ph type="body" idx="1"/>
          </p:nvPr>
        </p:nvSpPr>
        <p:spPr>
          <a:xfrm>
            <a:off x="457200" y="3398838"/>
            <a:ext cx="4040188" cy="639762"/>
          </a:xfrm>
        </p:spPr>
        <p:txBody>
          <a:bodyPr/>
          <a:lstStyle/>
          <a:p>
            <a:r>
              <a:rPr lang="en-US" dirty="0" err="1" smtClean="0"/>
              <a:t>Input/Output</a:t>
            </a:r>
            <a:endParaRPr lang="en-US" dirty="0"/>
          </a:p>
        </p:txBody>
      </p:sp>
      <p:sp>
        <p:nvSpPr>
          <p:cNvPr id="4" name="Content Placeholder 3"/>
          <p:cNvSpPr>
            <a:spLocks noGrp="1"/>
          </p:cNvSpPr>
          <p:nvPr>
            <p:ph sz="half" idx="2"/>
          </p:nvPr>
        </p:nvSpPr>
        <p:spPr>
          <a:xfrm>
            <a:off x="457200" y="4003675"/>
            <a:ext cx="4040188" cy="2701925"/>
          </a:xfrm>
        </p:spPr>
        <p:txBody>
          <a:bodyPr/>
          <a:lstStyle/>
          <a:p>
            <a:r>
              <a:rPr lang="en-US" sz="1800" b="1" dirty="0"/>
              <a:t>DATA IN:</a:t>
            </a:r>
            <a:r>
              <a:rPr lang="en-US" sz="1800" dirty="0"/>
              <a:t> A, B, C, </a:t>
            </a:r>
            <a:r>
              <a:rPr lang="en-US" sz="1800" dirty="0" err="1" smtClean="0"/>
              <a:t>etc</a:t>
            </a:r>
            <a:r>
              <a:rPr lang="en-US" sz="1800" dirty="0" smtClean="0"/>
              <a:t>;</a:t>
            </a:r>
          </a:p>
          <a:p>
            <a:r>
              <a:rPr lang="en-US" sz="1800" b="1" dirty="0" smtClean="0"/>
              <a:t>CONTROL</a:t>
            </a:r>
            <a:r>
              <a:rPr lang="en-US" sz="1800" b="1" dirty="0"/>
              <a:t>:</a:t>
            </a:r>
            <a:r>
              <a:rPr lang="en-US" sz="1800" dirty="0"/>
              <a:t> </a:t>
            </a:r>
            <a:r>
              <a:rPr lang="en-US" sz="1800" dirty="0" smtClean="0"/>
              <a:t>SEL; selects </a:t>
            </a:r>
            <a:r>
              <a:rPr lang="en-US" sz="1800" dirty="0"/>
              <a:t>which data input appears on </a:t>
            </a:r>
            <a:r>
              <a:rPr lang="en-US" sz="1800" dirty="0" smtClean="0"/>
              <a:t>DATA OUT; width </a:t>
            </a:r>
            <a:r>
              <a:rPr lang="en-US" sz="1800" dirty="0"/>
              <a:t>of </a:t>
            </a:r>
            <a:r>
              <a:rPr lang="en-US" sz="1800" dirty="0" smtClean="0"/>
              <a:t>SEL </a:t>
            </a:r>
            <a:r>
              <a:rPr lang="en-US" sz="1800" dirty="0"/>
              <a:t>signal is such that 2</a:t>
            </a:r>
            <a:r>
              <a:rPr lang="en-US" sz="1800" baseline="30000" dirty="0"/>
              <a:t>SEL</a:t>
            </a:r>
            <a:r>
              <a:rPr lang="en-US" sz="1800" dirty="0"/>
              <a:t> ≥ the number of data inputs. </a:t>
            </a:r>
          </a:p>
          <a:p>
            <a:r>
              <a:rPr lang="en-US" sz="1800" b="1" dirty="0"/>
              <a:t>DATA OUT:</a:t>
            </a:r>
            <a:r>
              <a:rPr lang="en-US" sz="1800" dirty="0"/>
              <a:t> A single output, which is one of the </a:t>
            </a:r>
            <a:r>
              <a:rPr lang="en-US" sz="1800" dirty="0" smtClean="0"/>
              <a:t>inputs</a:t>
            </a:r>
          </a:p>
          <a:p>
            <a:r>
              <a:rPr lang="en-US" sz="1800" b="1" dirty="0" smtClean="0"/>
              <a:t>STATUS</a:t>
            </a:r>
            <a:r>
              <a:rPr lang="en-US" sz="1800" b="1" dirty="0"/>
              <a:t>:</a:t>
            </a:r>
            <a:r>
              <a:rPr lang="en-US" sz="1800" dirty="0"/>
              <a:t> none </a:t>
            </a:r>
          </a:p>
        </p:txBody>
      </p:sp>
      <p:sp>
        <p:nvSpPr>
          <p:cNvPr id="5" name="Text Placeholder 4"/>
          <p:cNvSpPr>
            <a:spLocks noGrp="1"/>
          </p:cNvSpPr>
          <p:nvPr>
            <p:ph type="body" sz="quarter" idx="3"/>
          </p:nvPr>
        </p:nvSpPr>
        <p:spPr>
          <a:xfrm>
            <a:off x="4645025" y="3398838"/>
            <a:ext cx="4041775" cy="639762"/>
          </a:xfrm>
        </p:spPr>
        <p:txBody>
          <a:bodyPr/>
          <a:lstStyle/>
          <a:p>
            <a:r>
              <a:rPr lang="en-US" dirty="0" smtClean="0"/>
              <a:t>Usage</a:t>
            </a:r>
            <a:endParaRPr lang="en-US" dirty="0"/>
          </a:p>
        </p:txBody>
      </p:sp>
      <p:sp>
        <p:nvSpPr>
          <p:cNvPr id="6" name="Content Placeholder 5"/>
          <p:cNvSpPr>
            <a:spLocks noGrp="1"/>
          </p:cNvSpPr>
          <p:nvPr>
            <p:ph sz="quarter" idx="4"/>
          </p:nvPr>
        </p:nvSpPr>
        <p:spPr>
          <a:xfrm>
            <a:off x="4645025" y="4079875"/>
            <a:ext cx="4041775" cy="2701925"/>
          </a:xfrm>
        </p:spPr>
        <p:txBody>
          <a:bodyPr/>
          <a:lstStyle/>
          <a:p>
            <a:pPr lvl="0"/>
            <a:r>
              <a:rPr lang="en-US" sz="1800" dirty="0" smtClean="0"/>
              <a:t>use </a:t>
            </a:r>
            <a:r>
              <a:rPr lang="en-US" sz="1800" dirty="0" smtClean="0"/>
              <a:t>for </a:t>
            </a:r>
            <a:r>
              <a:rPr lang="en-US" sz="1800" dirty="0" smtClean="0"/>
              <a:t>decisions</a:t>
            </a:r>
            <a:endParaRPr lang="en-US" sz="1800" dirty="0" smtClean="0"/>
          </a:p>
          <a:p>
            <a:pPr lvl="0"/>
            <a:r>
              <a:rPr lang="en-US" sz="1800" dirty="0" smtClean="0"/>
              <a:t>the </a:t>
            </a:r>
            <a:r>
              <a:rPr lang="en-US" sz="1800" dirty="0"/>
              <a:t>hardware approach to </a:t>
            </a:r>
            <a:r>
              <a:rPr lang="en-US" sz="1800" dirty="0" smtClean="0"/>
              <a:t>decisions </a:t>
            </a:r>
            <a:r>
              <a:rPr lang="en-US" sz="1800" dirty="0"/>
              <a:t>is to generate </a:t>
            </a:r>
            <a:r>
              <a:rPr lang="en-US" sz="1800" dirty="0" smtClean="0"/>
              <a:t>values for all </a:t>
            </a:r>
            <a:r>
              <a:rPr lang="en-US" sz="1800" dirty="0"/>
              <a:t>MUX inputs and then select one </a:t>
            </a:r>
            <a:r>
              <a:rPr lang="en-US" sz="1800" dirty="0" smtClean="0"/>
              <a:t>as output </a:t>
            </a:r>
            <a:endParaRPr lang="en-US" sz="1800" dirty="0"/>
          </a:p>
          <a:p>
            <a:pPr lvl="0"/>
            <a:r>
              <a:rPr lang="en-US" sz="1800" dirty="0"/>
              <a:t>The width of the data inputs and data outputs generally </a:t>
            </a:r>
            <a:r>
              <a:rPr lang="en-US" sz="1800" dirty="0" smtClean="0"/>
              <a:t>match</a:t>
            </a:r>
            <a:endParaRPr lang="en-US"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7400" y="1600200"/>
            <a:ext cx="4419600" cy="1905000"/>
          </a:xfrm>
          <a:prstGeom prst="rect">
            <a:avLst/>
          </a:prstGeom>
        </p:spPr>
      </p:pic>
    </p:spTree>
    <p:extLst>
      <p:ext uri="{BB962C8B-B14F-4D97-AF65-F5344CB8AC3E}">
        <p14:creationId xmlns:p14="http://schemas.microsoft.com/office/powerpoint/2010/main" val="1025225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Comparators</a:t>
            </a:r>
            <a:endParaRPr lang="en-US" dirty="0"/>
          </a:p>
        </p:txBody>
      </p:sp>
      <p:sp>
        <p:nvSpPr>
          <p:cNvPr id="3" name="Text Placeholder 2"/>
          <p:cNvSpPr>
            <a:spLocks noGrp="1"/>
          </p:cNvSpPr>
          <p:nvPr>
            <p:ph type="body" idx="1"/>
          </p:nvPr>
        </p:nvSpPr>
        <p:spPr>
          <a:xfrm>
            <a:off x="457200" y="3398838"/>
            <a:ext cx="4040188" cy="639762"/>
          </a:xfrm>
        </p:spPr>
        <p:txBody>
          <a:bodyPr/>
          <a:lstStyle/>
          <a:p>
            <a:r>
              <a:rPr lang="en-US" dirty="0" err="1" smtClean="0"/>
              <a:t>Input/Output</a:t>
            </a:r>
            <a:endParaRPr lang="en-US" dirty="0"/>
          </a:p>
        </p:txBody>
      </p:sp>
      <p:sp>
        <p:nvSpPr>
          <p:cNvPr id="4" name="Content Placeholder 3"/>
          <p:cNvSpPr>
            <a:spLocks noGrp="1"/>
          </p:cNvSpPr>
          <p:nvPr>
            <p:ph sz="half" idx="2"/>
          </p:nvPr>
        </p:nvSpPr>
        <p:spPr>
          <a:xfrm>
            <a:off x="457200" y="4003675"/>
            <a:ext cx="4040188" cy="2701925"/>
          </a:xfrm>
        </p:spPr>
        <p:txBody>
          <a:bodyPr/>
          <a:lstStyle/>
          <a:p>
            <a:r>
              <a:rPr lang="en-US" sz="1800" b="1" dirty="0"/>
              <a:t>DATA IN:</a:t>
            </a:r>
            <a:r>
              <a:rPr lang="en-US" sz="1800" dirty="0"/>
              <a:t> A, B. the two bundled values to be compared.</a:t>
            </a:r>
          </a:p>
          <a:p>
            <a:r>
              <a:rPr lang="en-US" sz="1800" b="1" dirty="0"/>
              <a:t>CONTROL:</a:t>
            </a:r>
            <a:r>
              <a:rPr lang="en-US" sz="1800" dirty="0"/>
              <a:t> none </a:t>
            </a:r>
          </a:p>
          <a:p>
            <a:r>
              <a:rPr lang="en-US" sz="1800" b="1" dirty="0"/>
              <a:t>DATA OUT:</a:t>
            </a:r>
            <a:r>
              <a:rPr lang="en-US" sz="1800" dirty="0"/>
              <a:t>: none </a:t>
            </a:r>
          </a:p>
          <a:p>
            <a:r>
              <a:rPr lang="en-US" sz="1800" b="1" dirty="0"/>
              <a:t>STATUS:</a:t>
            </a:r>
            <a:r>
              <a:rPr lang="en-US" sz="1800" dirty="0"/>
              <a:t> EQ (A=B), LT (A&lt;B), GT (A&gt;B)</a:t>
            </a:r>
          </a:p>
        </p:txBody>
      </p:sp>
      <p:sp>
        <p:nvSpPr>
          <p:cNvPr id="5" name="Text Placeholder 4"/>
          <p:cNvSpPr>
            <a:spLocks noGrp="1"/>
          </p:cNvSpPr>
          <p:nvPr>
            <p:ph type="body" sz="quarter" idx="3"/>
          </p:nvPr>
        </p:nvSpPr>
        <p:spPr>
          <a:xfrm>
            <a:off x="4645025" y="3398838"/>
            <a:ext cx="4041775" cy="639762"/>
          </a:xfrm>
        </p:spPr>
        <p:txBody>
          <a:bodyPr/>
          <a:lstStyle/>
          <a:p>
            <a:r>
              <a:rPr lang="en-US" dirty="0" smtClean="0"/>
              <a:t>Usage</a:t>
            </a:r>
            <a:endParaRPr lang="en-US" dirty="0"/>
          </a:p>
        </p:txBody>
      </p:sp>
      <p:sp>
        <p:nvSpPr>
          <p:cNvPr id="6" name="Content Placeholder 5"/>
          <p:cNvSpPr>
            <a:spLocks noGrp="1"/>
          </p:cNvSpPr>
          <p:nvPr>
            <p:ph sz="quarter" idx="4"/>
          </p:nvPr>
        </p:nvSpPr>
        <p:spPr>
          <a:xfrm>
            <a:off x="4645025" y="4079875"/>
            <a:ext cx="4194175" cy="2701925"/>
          </a:xfrm>
        </p:spPr>
        <p:txBody>
          <a:bodyPr/>
          <a:lstStyle/>
          <a:p>
            <a:pPr lvl="0"/>
            <a:r>
              <a:rPr lang="en-US" sz="1800" dirty="0"/>
              <a:t>Circuits use comparators when they need to establish equality relationships between two </a:t>
            </a:r>
            <a:r>
              <a:rPr lang="en-US" sz="1800" dirty="0" smtClean="0"/>
              <a:t>numbers</a:t>
            </a:r>
            <a:endParaRPr lang="en-US" sz="1800" dirty="0"/>
          </a:p>
          <a:p>
            <a:pPr lvl="0"/>
            <a:r>
              <a:rPr lang="en-US" sz="1800" dirty="0"/>
              <a:t>The data width of the two inputs is generally the same</a:t>
            </a:r>
          </a:p>
          <a:p>
            <a:r>
              <a:rPr lang="en-US" sz="1800" dirty="0"/>
              <a:t>When appearing in circuits, comparators don’t need to include every status output </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981200" y="1676400"/>
            <a:ext cx="4419600" cy="1676400"/>
          </a:xfrm>
          <a:prstGeom prst="rect">
            <a:avLst/>
          </a:prstGeom>
        </p:spPr>
      </p:pic>
    </p:spTree>
    <p:extLst>
      <p:ext uri="{BB962C8B-B14F-4D97-AF65-F5344CB8AC3E}">
        <p14:creationId xmlns:p14="http://schemas.microsoft.com/office/powerpoint/2010/main" val="75321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Decoders</a:t>
            </a:r>
            <a:endParaRPr lang="en-US" dirty="0"/>
          </a:p>
        </p:txBody>
      </p:sp>
      <p:sp>
        <p:nvSpPr>
          <p:cNvPr id="3" name="Text Placeholder 2"/>
          <p:cNvSpPr>
            <a:spLocks noGrp="1"/>
          </p:cNvSpPr>
          <p:nvPr>
            <p:ph type="body" idx="1"/>
          </p:nvPr>
        </p:nvSpPr>
        <p:spPr>
          <a:xfrm>
            <a:off x="457200" y="3398838"/>
            <a:ext cx="4040188" cy="639762"/>
          </a:xfrm>
        </p:spPr>
        <p:txBody>
          <a:bodyPr/>
          <a:lstStyle/>
          <a:p>
            <a:r>
              <a:rPr lang="en-US" dirty="0" err="1" smtClean="0"/>
              <a:t>Input/Output</a:t>
            </a:r>
            <a:endParaRPr lang="en-US" dirty="0"/>
          </a:p>
        </p:txBody>
      </p:sp>
      <p:sp>
        <p:nvSpPr>
          <p:cNvPr id="4" name="Content Placeholder 3"/>
          <p:cNvSpPr>
            <a:spLocks noGrp="1"/>
          </p:cNvSpPr>
          <p:nvPr>
            <p:ph sz="half" idx="2"/>
          </p:nvPr>
        </p:nvSpPr>
        <p:spPr>
          <a:xfrm>
            <a:off x="457200" y="4003675"/>
            <a:ext cx="4040188" cy="2701925"/>
          </a:xfrm>
        </p:spPr>
        <p:txBody>
          <a:bodyPr/>
          <a:lstStyle/>
          <a:p>
            <a:r>
              <a:rPr lang="en-US" sz="1800" b="1" dirty="0"/>
              <a:t>DATA IN:</a:t>
            </a:r>
            <a:r>
              <a:rPr lang="en-US" sz="1800" dirty="0"/>
              <a:t> DATA; the function’s independent variables</a:t>
            </a:r>
          </a:p>
          <a:p>
            <a:r>
              <a:rPr lang="en-US" sz="1800" b="1" dirty="0"/>
              <a:t>CONTROL:</a:t>
            </a:r>
            <a:r>
              <a:rPr lang="en-US" sz="1800" dirty="0"/>
              <a:t> none </a:t>
            </a:r>
          </a:p>
          <a:p>
            <a:r>
              <a:rPr lang="en-US" sz="1800" b="1" dirty="0"/>
              <a:t>DATA OUT:</a:t>
            </a:r>
            <a:r>
              <a:rPr lang="en-US" sz="1800" dirty="0"/>
              <a:t> DATA; the function’s dependent variables</a:t>
            </a:r>
          </a:p>
          <a:p>
            <a:r>
              <a:rPr lang="en-US" sz="1800" b="1" dirty="0"/>
              <a:t>STATUS:</a:t>
            </a:r>
            <a:r>
              <a:rPr lang="en-US" sz="1800" dirty="0"/>
              <a:t> none</a:t>
            </a:r>
          </a:p>
        </p:txBody>
      </p:sp>
      <p:sp>
        <p:nvSpPr>
          <p:cNvPr id="5" name="Text Placeholder 4"/>
          <p:cNvSpPr>
            <a:spLocks noGrp="1"/>
          </p:cNvSpPr>
          <p:nvPr>
            <p:ph type="body" sz="quarter" idx="3"/>
          </p:nvPr>
        </p:nvSpPr>
        <p:spPr>
          <a:xfrm>
            <a:off x="4645025" y="3398838"/>
            <a:ext cx="4041775" cy="639762"/>
          </a:xfrm>
        </p:spPr>
        <p:txBody>
          <a:bodyPr/>
          <a:lstStyle/>
          <a:p>
            <a:r>
              <a:rPr lang="en-US" dirty="0" smtClean="0"/>
              <a:t>Usage</a:t>
            </a:r>
            <a:endParaRPr lang="en-US" dirty="0"/>
          </a:p>
        </p:txBody>
      </p:sp>
      <p:sp>
        <p:nvSpPr>
          <p:cNvPr id="6" name="Content Placeholder 5"/>
          <p:cNvSpPr>
            <a:spLocks noGrp="1"/>
          </p:cNvSpPr>
          <p:nvPr>
            <p:ph sz="quarter" idx="4"/>
          </p:nvPr>
        </p:nvSpPr>
        <p:spPr>
          <a:xfrm>
            <a:off x="4495800" y="4079875"/>
            <a:ext cx="4419599" cy="2701925"/>
          </a:xfrm>
        </p:spPr>
        <p:txBody>
          <a:bodyPr/>
          <a:lstStyle/>
          <a:p>
            <a:pPr lvl="0"/>
            <a:r>
              <a:rPr lang="en-US" sz="1800" dirty="0"/>
              <a:t>Circuits use </a:t>
            </a:r>
            <a:r>
              <a:rPr lang="en-US" sz="1800" dirty="0" smtClean="0"/>
              <a:t>decoders: </a:t>
            </a:r>
            <a:endParaRPr lang="en-US" sz="1800" dirty="0" smtClean="0"/>
          </a:p>
          <a:p>
            <a:pPr marL="800100" lvl="1" indent="-342900">
              <a:buClr>
                <a:schemeClr val="accent6"/>
              </a:buClr>
              <a:buFont typeface="+mj-lt"/>
              <a:buAutoNum type="arabicParenR"/>
            </a:pPr>
            <a:r>
              <a:rPr lang="en-US" sz="1800" dirty="0" smtClean="0">
                <a:solidFill>
                  <a:srgbClr val="C00000"/>
                </a:solidFill>
              </a:rPr>
              <a:t>as LUTs </a:t>
            </a:r>
            <a:r>
              <a:rPr lang="en-US" sz="1800" dirty="0">
                <a:solidFill>
                  <a:srgbClr val="C00000"/>
                </a:solidFill>
              </a:rPr>
              <a:t>where we </a:t>
            </a:r>
            <a:r>
              <a:rPr lang="en-US" sz="1800" dirty="0" smtClean="0">
                <a:solidFill>
                  <a:srgbClr val="C00000"/>
                </a:solidFill>
              </a:rPr>
              <a:t>have pre-calculated </a:t>
            </a:r>
            <a:r>
              <a:rPr lang="en-US" sz="1800" dirty="0">
                <a:solidFill>
                  <a:srgbClr val="C00000"/>
                </a:solidFill>
              </a:rPr>
              <a:t>values (DATA OUT) indexed by DATA </a:t>
            </a:r>
            <a:r>
              <a:rPr lang="en-US" sz="1800" dirty="0" smtClean="0">
                <a:solidFill>
                  <a:srgbClr val="C00000"/>
                </a:solidFill>
              </a:rPr>
              <a:t>IN</a:t>
            </a:r>
            <a:r>
              <a:rPr lang="en-US" sz="1800" dirty="0">
                <a:solidFill>
                  <a:srgbClr val="C00000"/>
                </a:solidFill>
              </a:rPr>
              <a:t> </a:t>
            </a:r>
            <a:r>
              <a:rPr lang="en-US" sz="1800" dirty="0" smtClean="0">
                <a:solidFill>
                  <a:srgbClr val="C00000"/>
                </a:solidFill>
              </a:rPr>
              <a:t> </a:t>
            </a:r>
            <a:endParaRPr lang="en-US" sz="1800" dirty="0" smtClean="0">
              <a:solidFill>
                <a:srgbClr val="C00000"/>
              </a:solidFill>
            </a:endParaRPr>
          </a:p>
          <a:p>
            <a:pPr marL="800100" lvl="1" indent="-342900">
              <a:buClr>
                <a:schemeClr val="accent6"/>
              </a:buClr>
              <a:buFont typeface="+mj-lt"/>
              <a:buAutoNum type="arabicParenR"/>
            </a:pPr>
            <a:r>
              <a:rPr lang="en-US" sz="1800" dirty="0" smtClean="0">
                <a:solidFill>
                  <a:srgbClr val="C00000"/>
                </a:solidFill>
              </a:rPr>
              <a:t>as </a:t>
            </a:r>
            <a:r>
              <a:rPr lang="en-US" sz="1800" dirty="0" smtClean="0">
                <a:solidFill>
                  <a:srgbClr val="C00000"/>
                </a:solidFill>
              </a:rPr>
              <a:t>replacement </a:t>
            </a:r>
            <a:r>
              <a:rPr lang="en-US" sz="1800" dirty="0">
                <a:solidFill>
                  <a:srgbClr val="C00000"/>
                </a:solidFill>
              </a:rPr>
              <a:t>for </a:t>
            </a:r>
            <a:r>
              <a:rPr lang="en-US" sz="1800" dirty="0" smtClean="0">
                <a:solidFill>
                  <a:srgbClr val="C00000"/>
                </a:solidFill>
              </a:rPr>
              <a:t>complex logic </a:t>
            </a:r>
            <a:endParaRPr lang="en-US" sz="1800" dirty="0" smtClean="0">
              <a:solidFill>
                <a:srgbClr val="C00000"/>
              </a:solidFill>
            </a:endParaRPr>
          </a:p>
          <a:p>
            <a:r>
              <a:rPr lang="en-US" sz="1800" dirty="0" smtClean="0"/>
              <a:t>You must include an adequate description of a generic decoder if you use it in a circuit</a:t>
            </a:r>
            <a:endParaRPr lang="en-US"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00200" y="1676400"/>
            <a:ext cx="5257800" cy="1524000"/>
          </a:xfrm>
          <a:prstGeom prst="rect">
            <a:avLst/>
          </a:prstGeom>
        </p:spPr>
      </p:pic>
    </p:spTree>
    <p:extLst>
      <p:ext uri="{BB962C8B-B14F-4D97-AF65-F5344CB8AC3E}">
        <p14:creationId xmlns:p14="http://schemas.microsoft.com/office/powerpoint/2010/main" val="753210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Decoders</a:t>
            </a:r>
            <a:endParaRPr lang="en-US" dirty="0"/>
          </a:p>
        </p:txBody>
      </p:sp>
      <p:sp>
        <p:nvSpPr>
          <p:cNvPr id="3" name="Text Placeholder 2"/>
          <p:cNvSpPr>
            <a:spLocks noGrp="1"/>
          </p:cNvSpPr>
          <p:nvPr>
            <p:ph type="body" idx="1"/>
          </p:nvPr>
        </p:nvSpPr>
        <p:spPr>
          <a:xfrm>
            <a:off x="457200" y="3398838"/>
            <a:ext cx="4040188" cy="639762"/>
          </a:xfrm>
        </p:spPr>
        <p:txBody>
          <a:bodyPr/>
          <a:lstStyle/>
          <a:p>
            <a:r>
              <a:rPr lang="en-US" dirty="0" err="1" smtClean="0"/>
              <a:t>Input/Output</a:t>
            </a:r>
            <a:endParaRPr lang="en-US" dirty="0"/>
          </a:p>
        </p:txBody>
      </p:sp>
      <p:sp>
        <p:nvSpPr>
          <p:cNvPr id="4" name="Content Placeholder 3"/>
          <p:cNvSpPr>
            <a:spLocks noGrp="1"/>
          </p:cNvSpPr>
          <p:nvPr>
            <p:ph sz="half" idx="2"/>
          </p:nvPr>
        </p:nvSpPr>
        <p:spPr>
          <a:xfrm>
            <a:off x="457200" y="4003675"/>
            <a:ext cx="4040188" cy="2701925"/>
          </a:xfrm>
        </p:spPr>
        <p:txBody>
          <a:bodyPr/>
          <a:lstStyle/>
          <a:p>
            <a:r>
              <a:rPr lang="en-US" sz="1800" b="1" dirty="0"/>
              <a:t>DATA IN:</a:t>
            </a:r>
            <a:r>
              <a:rPr lang="en-US" sz="1800" dirty="0"/>
              <a:t> none.</a:t>
            </a:r>
          </a:p>
          <a:p>
            <a:r>
              <a:rPr lang="en-US" sz="1800" b="1" dirty="0"/>
              <a:t>CONTROL:</a:t>
            </a:r>
            <a:r>
              <a:rPr lang="en-US" sz="1800" dirty="0"/>
              <a:t> SEL; selects the form of the output</a:t>
            </a:r>
          </a:p>
          <a:p>
            <a:r>
              <a:rPr lang="en-US" sz="1800" b="1" dirty="0"/>
              <a:t>DATA OUT:</a:t>
            </a:r>
            <a:r>
              <a:rPr lang="en-US" sz="1800" dirty="0"/>
              <a:t> none</a:t>
            </a:r>
          </a:p>
          <a:p>
            <a:r>
              <a:rPr lang="en-US" sz="1800" b="1" dirty="0"/>
              <a:t>STATUS:</a:t>
            </a:r>
            <a:r>
              <a:rPr lang="en-US" sz="1800" dirty="0"/>
              <a:t> </a:t>
            </a:r>
            <a:r>
              <a:rPr lang="en-US" sz="1800" dirty="0" err="1"/>
              <a:t>Sx</a:t>
            </a:r>
            <a:r>
              <a:rPr lang="en-US" sz="1800" dirty="0"/>
              <a:t>; the set of outputs in one-hot or one-cold form</a:t>
            </a:r>
          </a:p>
        </p:txBody>
      </p:sp>
      <p:sp>
        <p:nvSpPr>
          <p:cNvPr id="5" name="Text Placeholder 4"/>
          <p:cNvSpPr>
            <a:spLocks noGrp="1"/>
          </p:cNvSpPr>
          <p:nvPr>
            <p:ph type="body" sz="quarter" idx="3"/>
          </p:nvPr>
        </p:nvSpPr>
        <p:spPr>
          <a:xfrm>
            <a:off x="4645025" y="3398838"/>
            <a:ext cx="4041775" cy="639762"/>
          </a:xfrm>
        </p:spPr>
        <p:txBody>
          <a:bodyPr/>
          <a:lstStyle/>
          <a:p>
            <a:r>
              <a:rPr lang="en-US" dirty="0" smtClean="0"/>
              <a:t>Usage</a:t>
            </a:r>
            <a:endParaRPr lang="en-US" dirty="0"/>
          </a:p>
        </p:txBody>
      </p:sp>
      <p:sp>
        <p:nvSpPr>
          <p:cNvPr id="6" name="Content Placeholder 5"/>
          <p:cNvSpPr>
            <a:spLocks noGrp="1"/>
          </p:cNvSpPr>
          <p:nvPr>
            <p:ph sz="quarter" idx="4"/>
          </p:nvPr>
        </p:nvSpPr>
        <p:spPr>
          <a:xfrm>
            <a:off x="4645025" y="4079875"/>
            <a:ext cx="4041775" cy="2701925"/>
          </a:xfrm>
        </p:spPr>
        <p:txBody>
          <a:bodyPr/>
          <a:lstStyle/>
          <a:p>
            <a:pPr lvl="0"/>
            <a:r>
              <a:rPr lang="en-US" sz="1800" dirty="0"/>
              <a:t>Circuits use standard decoders when they need to select only one of several outputs to actuate</a:t>
            </a:r>
          </a:p>
          <a:p>
            <a:r>
              <a:rPr lang="en-US" sz="1800" dirty="0"/>
              <a:t>Standard decoders are a subset of generic decoders</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00200" y="1676400"/>
            <a:ext cx="5105400" cy="1600200"/>
          </a:xfrm>
          <a:prstGeom prst="rect">
            <a:avLst/>
          </a:prstGeom>
        </p:spPr>
      </p:pic>
    </p:spTree>
    <p:extLst>
      <p:ext uri="{BB962C8B-B14F-4D97-AF65-F5344CB8AC3E}">
        <p14:creationId xmlns:p14="http://schemas.microsoft.com/office/powerpoint/2010/main" val="753210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Parity Generators</a:t>
            </a:r>
            <a:endParaRPr lang="en-US" dirty="0"/>
          </a:p>
        </p:txBody>
      </p:sp>
      <p:sp>
        <p:nvSpPr>
          <p:cNvPr id="3" name="Text Placeholder 2"/>
          <p:cNvSpPr>
            <a:spLocks noGrp="1"/>
          </p:cNvSpPr>
          <p:nvPr>
            <p:ph type="body" idx="1"/>
          </p:nvPr>
        </p:nvSpPr>
        <p:spPr>
          <a:xfrm>
            <a:off x="457200" y="3398838"/>
            <a:ext cx="4040188" cy="639762"/>
          </a:xfrm>
        </p:spPr>
        <p:txBody>
          <a:bodyPr/>
          <a:lstStyle/>
          <a:p>
            <a:r>
              <a:rPr lang="en-US" dirty="0" err="1" smtClean="0"/>
              <a:t>Input/Output</a:t>
            </a:r>
            <a:endParaRPr lang="en-US" dirty="0"/>
          </a:p>
        </p:txBody>
      </p:sp>
      <p:sp>
        <p:nvSpPr>
          <p:cNvPr id="4" name="Content Placeholder 3"/>
          <p:cNvSpPr>
            <a:spLocks noGrp="1"/>
          </p:cNvSpPr>
          <p:nvPr>
            <p:ph sz="half" idx="2"/>
          </p:nvPr>
        </p:nvSpPr>
        <p:spPr>
          <a:xfrm>
            <a:off x="457200" y="4003675"/>
            <a:ext cx="4040188" cy="2701925"/>
          </a:xfrm>
        </p:spPr>
        <p:txBody>
          <a:bodyPr/>
          <a:lstStyle/>
          <a:p>
            <a:r>
              <a:rPr lang="en-US" sz="1800" b="1" dirty="0"/>
              <a:t>DATA IN:</a:t>
            </a:r>
            <a:r>
              <a:rPr lang="en-US" sz="1800" dirty="0"/>
              <a:t> data used for establishing parity</a:t>
            </a:r>
          </a:p>
          <a:p>
            <a:r>
              <a:rPr lang="en-US" sz="1800" b="1" dirty="0"/>
              <a:t>CONTROL:</a:t>
            </a:r>
            <a:r>
              <a:rPr lang="en-US" sz="1800" dirty="0"/>
              <a:t> none </a:t>
            </a:r>
          </a:p>
          <a:p>
            <a:r>
              <a:rPr lang="en-US" sz="1800" b="1" dirty="0"/>
              <a:t>DATA OUT:</a:t>
            </a:r>
            <a:r>
              <a:rPr lang="en-US" sz="1800" dirty="0"/>
              <a:t> none </a:t>
            </a:r>
          </a:p>
          <a:p>
            <a:r>
              <a:rPr lang="en-US" sz="1800" b="1" dirty="0"/>
              <a:t>STATUS:</a:t>
            </a:r>
            <a:r>
              <a:rPr lang="en-US" sz="1800" dirty="0"/>
              <a:t> PAR bit provides information regarding the parity of the DATA IN </a:t>
            </a:r>
            <a:r>
              <a:rPr lang="en-US" sz="1800" dirty="0" smtClean="0"/>
              <a:t>bits</a:t>
            </a:r>
            <a:endParaRPr lang="en-US" sz="1800" dirty="0"/>
          </a:p>
        </p:txBody>
      </p:sp>
      <p:sp>
        <p:nvSpPr>
          <p:cNvPr id="5" name="Text Placeholder 4"/>
          <p:cNvSpPr>
            <a:spLocks noGrp="1"/>
          </p:cNvSpPr>
          <p:nvPr>
            <p:ph type="body" sz="quarter" idx="3"/>
          </p:nvPr>
        </p:nvSpPr>
        <p:spPr>
          <a:xfrm>
            <a:off x="4645025" y="3398838"/>
            <a:ext cx="4041775" cy="639762"/>
          </a:xfrm>
        </p:spPr>
        <p:txBody>
          <a:bodyPr/>
          <a:lstStyle/>
          <a:p>
            <a:r>
              <a:rPr lang="en-US" dirty="0" smtClean="0"/>
              <a:t>Usage</a:t>
            </a:r>
            <a:endParaRPr lang="en-US" dirty="0"/>
          </a:p>
        </p:txBody>
      </p:sp>
      <p:sp>
        <p:nvSpPr>
          <p:cNvPr id="6" name="Content Placeholder 5"/>
          <p:cNvSpPr>
            <a:spLocks noGrp="1"/>
          </p:cNvSpPr>
          <p:nvPr>
            <p:ph sz="quarter" idx="4"/>
          </p:nvPr>
        </p:nvSpPr>
        <p:spPr>
          <a:xfrm>
            <a:off x="4645025" y="4079875"/>
            <a:ext cx="4041775" cy="2701925"/>
          </a:xfrm>
        </p:spPr>
        <p:txBody>
          <a:bodyPr/>
          <a:lstStyle/>
          <a:p>
            <a:pPr lvl="0"/>
            <a:r>
              <a:rPr lang="en-US" sz="1800" dirty="0" smtClean="0"/>
              <a:t>Use </a:t>
            </a:r>
            <a:r>
              <a:rPr lang="en-US" sz="1800" dirty="0"/>
              <a:t>parity generators </a:t>
            </a:r>
            <a:r>
              <a:rPr lang="en-US" sz="1800" dirty="0" smtClean="0"/>
              <a:t>to: </a:t>
            </a:r>
          </a:p>
          <a:p>
            <a:pPr lvl="1">
              <a:buClr>
                <a:schemeClr val="accent2"/>
              </a:buClr>
              <a:buFont typeface="+mj-lt"/>
              <a:buAutoNum type="arabicPeriod"/>
            </a:pPr>
            <a:r>
              <a:rPr lang="en-US" sz="1800" dirty="0" smtClean="0">
                <a:solidFill>
                  <a:srgbClr val="C00000"/>
                </a:solidFill>
              </a:rPr>
              <a:t>Check the </a:t>
            </a:r>
            <a:r>
              <a:rPr lang="en-US" sz="1800" dirty="0">
                <a:solidFill>
                  <a:srgbClr val="C00000"/>
                </a:solidFill>
              </a:rPr>
              <a:t>parity </a:t>
            </a:r>
            <a:r>
              <a:rPr lang="en-US" sz="1800" dirty="0" smtClean="0">
                <a:solidFill>
                  <a:srgbClr val="C00000"/>
                </a:solidFill>
              </a:rPr>
              <a:t>o f </a:t>
            </a:r>
            <a:r>
              <a:rPr lang="en-US" sz="1800" dirty="0">
                <a:solidFill>
                  <a:srgbClr val="C00000"/>
                </a:solidFill>
              </a:rPr>
              <a:t>the DATA IN </a:t>
            </a:r>
            <a:r>
              <a:rPr lang="en-US" sz="1800" dirty="0" smtClean="0">
                <a:solidFill>
                  <a:srgbClr val="C00000"/>
                </a:solidFill>
              </a:rPr>
              <a:t>bits</a:t>
            </a:r>
          </a:p>
          <a:p>
            <a:pPr lvl="1">
              <a:buClr>
                <a:schemeClr val="accent2"/>
              </a:buClr>
              <a:buFont typeface="+mj-lt"/>
              <a:buAutoNum type="arabicPeriod"/>
            </a:pPr>
            <a:r>
              <a:rPr lang="en-US" sz="1800" dirty="0" smtClean="0">
                <a:solidFill>
                  <a:srgbClr val="C00000"/>
                </a:solidFill>
              </a:rPr>
              <a:t>Generate a given parity of the input </a:t>
            </a:r>
            <a:r>
              <a:rPr lang="en-US" sz="1800" dirty="0" smtClean="0">
                <a:solidFill>
                  <a:srgbClr val="C00000"/>
                </a:solidFill>
              </a:rPr>
              <a:t>DATA_IN bits plus a parity bit</a:t>
            </a:r>
            <a:r>
              <a:rPr lang="en-US" sz="1800" dirty="0" smtClean="0">
                <a:solidFill>
                  <a:srgbClr val="C00000"/>
                </a:solidFill>
              </a:rPr>
              <a:t>(DATA IN &amp; PAR) is of a given parity </a:t>
            </a:r>
          </a:p>
          <a:p>
            <a:r>
              <a:rPr lang="en-US" sz="1800" dirty="0" smtClean="0"/>
              <a:t>The </a:t>
            </a:r>
            <a:r>
              <a:rPr lang="en-US" sz="1800" dirty="0"/>
              <a:t>notion of parity is also associated with a serial </a:t>
            </a:r>
            <a:r>
              <a:rPr lang="en-US" sz="1800" dirty="0" smtClean="0"/>
              <a:t>bit stream</a:t>
            </a:r>
            <a:endParaRPr lang="en-US"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7400" y="1828800"/>
            <a:ext cx="4800600" cy="1447800"/>
          </a:xfrm>
          <a:prstGeom prst="rect">
            <a:avLst/>
          </a:prstGeom>
        </p:spPr>
      </p:pic>
    </p:spTree>
    <p:extLst>
      <p:ext uri="{BB962C8B-B14F-4D97-AF65-F5344CB8AC3E}">
        <p14:creationId xmlns:p14="http://schemas.microsoft.com/office/powerpoint/2010/main" val="753210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Text Placeholder 2"/>
          <p:cNvSpPr>
            <a:spLocks noGrp="1"/>
          </p:cNvSpPr>
          <p:nvPr>
            <p:ph type="body" idx="1"/>
          </p:nvPr>
        </p:nvSpPr>
        <p:spPr>
          <a:xfrm>
            <a:off x="457200" y="3276600"/>
            <a:ext cx="4040188" cy="639762"/>
          </a:xfrm>
        </p:spPr>
        <p:txBody>
          <a:bodyPr/>
          <a:lstStyle/>
          <a:p>
            <a:r>
              <a:rPr lang="en-US" dirty="0" err="1" smtClean="0"/>
              <a:t>Input/Output</a:t>
            </a:r>
            <a:endParaRPr lang="en-US" dirty="0"/>
          </a:p>
        </p:txBody>
      </p:sp>
      <p:sp>
        <p:nvSpPr>
          <p:cNvPr id="4" name="Content Placeholder 3"/>
          <p:cNvSpPr>
            <a:spLocks noGrp="1"/>
          </p:cNvSpPr>
          <p:nvPr>
            <p:ph sz="half" idx="2"/>
          </p:nvPr>
        </p:nvSpPr>
        <p:spPr>
          <a:xfrm>
            <a:off x="457200" y="3886200"/>
            <a:ext cx="4040188" cy="2701925"/>
          </a:xfrm>
        </p:spPr>
        <p:txBody>
          <a:bodyPr/>
          <a:lstStyle/>
          <a:p>
            <a:r>
              <a:rPr lang="en-US" sz="1800" b="1" dirty="0"/>
              <a:t>DATA IN:</a:t>
            </a:r>
            <a:r>
              <a:rPr lang="en-US" sz="1800" dirty="0"/>
              <a:t> data to </a:t>
            </a:r>
            <a:r>
              <a:rPr lang="en-US" sz="1800" dirty="0" smtClean="0"/>
              <a:t>synchronously load </a:t>
            </a:r>
            <a:r>
              <a:rPr lang="en-US" sz="1800" dirty="0"/>
              <a:t>into </a:t>
            </a:r>
            <a:r>
              <a:rPr lang="en-US" sz="1800" dirty="0" smtClean="0"/>
              <a:t>register</a:t>
            </a:r>
            <a:r>
              <a:rPr lang="en-US" sz="1800" dirty="0"/>
              <a:t>. </a:t>
            </a:r>
          </a:p>
          <a:p>
            <a:r>
              <a:rPr lang="en-US" sz="1800" b="1" dirty="0"/>
              <a:t>CONTROL:</a:t>
            </a:r>
            <a:r>
              <a:rPr lang="en-US" sz="1800" dirty="0"/>
              <a:t> CLK, LD, CLR; The CLK signal synchronizes the </a:t>
            </a:r>
            <a:r>
              <a:rPr lang="en-US" sz="1800" dirty="0" smtClean="0"/>
              <a:t>data loading, </a:t>
            </a:r>
            <a:r>
              <a:rPr lang="en-US" sz="1800" dirty="0"/>
              <a:t>which happens when both an active clock edge </a:t>
            </a:r>
            <a:r>
              <a:rPr lang="en-US" sz="1800" dirty="0" smtClean="0"/>
              <a:t>and asserted  LD; </a:t>
            </a:r>
            <a:r>
              <a:rPr lang="en-US" sz="1800" dirty="0"/>
              <a:t>CLR input clears each bit storage element in the </a:t>
            </a:r>
            <a:r>
              <a:rPr lang="en-US" sz="1800" dirty="0" smtClean="0"/>
              <a:t>register</a:t>
            </a:r>
            <a:endParaRPr lang="en-US" sz="1800" dirty="0"/>
          </a:p>
          <a:p>
            <a:r>
              <a:rPr lang="en-US" sz="1800" b="1" dirty="0"/>
              <a:t>DATA OUT:</a:t>
            </a:r>
            <a:r>
              <a:rPr lang="en-US" sz="1800" dirty="0"/>
              <a:t> </a:t>
            </a:r>
            <a:r>
              <a:rPr lang="en-US" sz="1800" dirty="0" smtClean="0"/>
              <a:t>data in register </a:t>
            </a:r>
            <a:endParaRPr lang="en-US" sz="1800" dirty="0"/>
          </a:p>
          <a:p>
            <a:r>
              <a:rPr lang="en-US" sz="1800" b="1" dirty="0"/>
              <a:t>STATUS:</a:t>
            </a:r>
            <a:r>
              <a:rPr lang="en-US" sz="1800" dirty="0"/>
              <a:t> none</a:t>
            </a:r>
          </a:p>
        </p:txBody>
      </p:sp>
      <p:sp>
        <p:nvSpPr>
          <p:cNvPr id="5" name="Text Placeholder 4"/>
          <p:cNvSpPr>
            <a:spLocks noGrp="1"/>
          </p:cNvSpPr>
          <p:nvPr>
            <p:ph type="body" sz="quarter" idx="3"/>
          </p:nvPr>
        </p:nvSpPr>
        <p:spPr>
          <a:xfrm>
            <a:off x="4645025" y="3398838"/>
            <a:ext cx="4041775" cy="639762"/>
          </a:xfrm>
        </p:spPr>
        <p:txBody>
          <a:bodyPr/>
          <a:lstStyle/>
          <a:p>
            <a:r>
              <a:rPr lang="en-US" dirty="0" smtClean="0"/>
              <a:t>Usage</a:t>
            </a:r>
            <a:endParaRPr lang="en-US" dirty="0"/>
          </a:p>
        </p:txBody>
      </p:sp>
      <p:sp>
        <p:nvSpPr>
          <p:cNvPr id="6" name="Content Placeholder 5"/>
          <p:cNvSpPr>
            <a:spLocks noGrp="1"/>
          </p:cNvSpPr>
          <p:nvPr>
            <p:ph sz="quarter" idx="4"/>
          </p:nvPr>
        </p:nvSpPr>
        <p:spPr>
          <a:xfrm>
            <a:off x="4645025" y="4079875"/>
            <a:ext cx="4041775" cy="2701925"/>
          </a:xfrm>
        </p:spPr>
        <p:txBody>
          <a:bodyPr/>
          <a:lstStyle/>
          <a:p>
            <a:pPr lvl="0"/>
            <a:r>
              <a:rPr lang="en-US" sz="1800" dirty="0"/>
              <a:t>Circuits use registers when </a:t>
            </a:r>
            <a:r>
              <a:rPr lang="en-US" sz="1800" dirty="0" smtClean="0"/>
              <a:t>they </a:t>
            </a:r>
            <a:r>
              <a:rPr lang="en-US" sz="1800" dirty="0"/>
              <a:t>need to store values</a:t>
            </a:r>
          </a:p>
          <a:p>
            <a:pPr lvl="0"/>
            <a:r>
              <a:rPr lang="en-US" sz="1800" dirty="0"/>
              <a:t>Register loading is always synchronous, while clear-type inputs can be either asynchronous of synchronous </a:t>
            </a:r>
            <a:endParaRPr lang="en-US" sz="1800" dirty="0" smtClean="0"/>
          </a:p>
          <a:p>
            <a:pPr lvl="0"/>
            <a:r>
              <a:rPr lang="en-US" sz="1800" dirty="0" smtClean="0"/>
              <a:t>Primary </a:t>
            </a:r>
            <a:r>
              <a:rPr lang="en-US" sz="1800" dirty="0"/>
              <a:t>component of an </a:t>
            </a:r>
            <a:r>
              <a:rPr lang="en-US" sz="1800" dirty="0" smtClean="0"/>
              <a:t>accumulator</a:t>
            </a:r>
            <a:endParaRPr lang="en-US"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905000" y="1785937"/>
            <a:ext cx="5105400" cy="1566863"/>
          </a:xfrm>
          <a:prstGeom prst="rect">
            <a:avLst/>
          </a:prstGeom>
        </p:spPr>
      </p:pic>
    </p:spTree>
    <p:extLst>
      <p:ext uri="{BB962C8B-B14F-4D97-AF65-F5344CB8AC3E}">
        <p14:creationId xmlns:p14="http://schemas.microsoft.com/office/powerpoint/2010/main" val="753210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Layers</Template>
  <TotalTime>5073</TotalTime>
  <Words>954</Words>
  <Application>Microsoft Office PowerPoint</Application>
  <PresentationFormat>On-screen Show (4:3)</PresentationFormat>
  <Paragraphs>116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Layers</vt:lpstr>
      <vt:lpstr>CPE 133</vt:lpstr>
      <vt:lpstr>Administrative Stuff</vt:lpstr>
      <vt:lpstr>RCAs</vt:lpstr>
      <vt:lpstr>MUXes</vt:lpstr>
      <vt:lpstr>Comparators</vt:lpstr>
      <vt:lpstr>Generic Decoders</vt:lpstr>
      <vt:lpstr>Standard Decoders</vt:lpstr>
      <vt:lpstr>Parity Generators</vt:lpstr>
      <vt:lpstr>Registers</vt:lpstr>
      <vt:lpstr>Counters</vt:lpstr>
      <vt:lpstr>Shift Registers</vt:lpstr>
      <vt:lpstr>Example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 133</dc:title>
  <dc:creator>Default User</dc:creator>
  <cp:lastModifiedBy>Bryan Mealy</cp:lastModifiedBy>
  <cp:revision>51</cp:revision>
  <cp:lastPrinted>2018-05-29T15:48:44Z</cp:lastPrinted>
  <dcterms:created xsi:type="dcterms:W3CDTF">2011-02-21T05:52:49Z</dcterms:created>
  <dcterms:modified xsi:type="dcterms:W3CDTF">2018-12-03T06:06:28Z</dcterms:modified>
</cp:coreProperties>
</file>