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22"/>
  </p:notesMasterIdLst>
  <p:handoutMasterIdLst>
    <p:handoutMasterId r:id="rId23"/>
  </p:handoutMasterIdLst>
  <p:sldIdLst>
    <p:sldId id="323" r:id="rId2"/>
    <p:sldId id="339" r:id="rId3"/>
    <p:sldId id="352" r:id="rId4"/>
    <p:sldId id="335" r:id="rId5"/>
    <p:sldId id="353" r:id="rId6"/>
    <p:sldId id="349" r:id="rId7"/>
    <p:sldId id="337" r:id="rId8"/>
    <p:sldId id="338" r:id="rId9"/>
    <p:sldId id="346" r:id="rId10"/>
    <p:sldId id="358" r:id="rId11"/>
    <p:sldId id="356" r:id="rId12"/>
    <p:sldId id="340" r:id="rId13"/>
    <p:sldId id="351" r:id="rId14"/>
    <p:sldId id="341" r:id="rId15"/>
    <p:sldId id="359" r:id="rId16"/>
    <p:sldId id="342" r:id="rId17"/>
    <p:sldId id="343" r:id="rId18"/>
    <p:sldId id="350" r:id="rId19"/>
    <p:sldId id="344" r:id="rId20"/>
    <p:sldId id="345" r:id="rId2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orient="horz" pos="2573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lert, Britta" initials="RB" lastIdx="9" clrIdx="0">
    <p:extLst>
      <p:ext uri="{19B8F6BF-5375-455C-9EA6-DF929625EA0E}">
        <p15:presenceInfo xmlns:p15="http://schemas.microsoft.com/office/powerpoint/2012/main" userId="S-1-5-21-2060669501-2121649333-1835987162-39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F29400"/>
    <a:srgbClr val="E2001A"/>
    <a:srgbClr val="B1C800"/>
    <a:srgbClr val="FFDC00"/>
    <a:srgbClr val="C7CACC"/>
    <a:srgbClr val="9E1C22"/>
    <a:srgbClr val="25BAE2"/>
    <a:srgbClr val="1A8D6A"/>
    <a:srgbClr val="179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F126F-7839-4678-9766-64138D3EE6A9}" v="6" dt="2021-06-09T13:10:2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88609" autoAdjust="0"/>
  </p:normalViewPr>
  <p:slideViewPr>
    <p:cSldViewPr snapToGrid="0" snapToObjects="1">
      <p:cViewPr varScale="1">
        <p:scale>
          <a:sx n="131" d="100"/>
          <a:sy n="131" d="100"/>
        </p:scale>
        <p:origin x="1020" y="108"/>
      </p:cViewPr>
      <p:guideLst>
        <p:guide orient="horz" pos="2890"/>
        <p:guide orient="horz" pos="25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D17C-C997-3244-B308-48641205EA0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7F81-AF3F-8645-B9A4-EF649E1445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766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E74DE-5CE5-5649-91C8-3125B41113E6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6FDC-2C8F-BC41-9CD1-C76009350B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9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9 </a:t>
            </a:r>
            <a:r>
              <a:rPr lang="de-DE" dirty="0" err="1"/>
              <a:t>months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not go into any theory</a:t>
            </a:r>
          </a:p>
          <a:p>
            <a:r>
              <a:rPr lang="en-US" dirty="0" err="1"/>
              <a:t>Mlife</a:t>
            </a:r>
            <a:r>
              <a:rPr lang="en-US" dirty="0"/>
              <a:t> is predecessor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4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Variety of files from python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0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more timesteps than needed for fatigue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6FDC-2C8F-BC41-9CD1-C76009350B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7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5">
            <a:extLst>
              <a:ext uri="{FF2B5EF4-FFF2-40B4-BE49-F238E27FC236}">
                <a16:creationId xmlns:a16="http://schemas.microsoft.com/office/drawing/2014/main" id="{43C5831D-63F3-814F-8C4E-26B913697780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0"/>
              </a:defRPr>
            </a:lvl1pPr>
          </a:lstStyle>
          <a:p>
            <a:r>
              <a:rPr lang="en-US" noProof="0"/>
              <a:t>Hintergrundbild durch Doppelklick hinzufügen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C8B6AC-7EFA-C443-9593-56D0290574FC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7687F3-032B-0E40-8796-7CC069B0B6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6" name="object 28">
            <a:extLst>
              <a:ext uri="{FF2B5EF4-FFF2-40B4-BE49-F238E27FC236}">
                <a16:creationId xmlns:a16="http://schemas.microsoft.com/office/drawing/2014/main" id="{7446D051-661F-2544-858B-26E991CF794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C7C6F4BF-FB70-104F-9177-9180674DA13D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08841A1-DE0F-7948-A402-60B06F23E358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F0EED506-A8E6-1F4A-A808-1DC7D712E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3420792"/>
            <a:ext cx="8280000" cy="360000"/>
          </a:xfrm>
          <a:prstGeom prst="rect">
            <a:avLst/>
          </a:prstGeom>
        </p:spPr>
        <p:txBody>
          <a:bodyPr lIns="90000"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en-US" noProof="0"/>
              <a:t>Referentenname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76B1193B-7740-8249-B416-D8D673A37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85200"/>
            <a:ext cx="8280000" cy="103911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700"/>
              </a:lnSpc>
              <a:spcBef>
                <a:spcPts val="864"/>
              </a:spcBef>
              <a:spcAft>
                <a:spcPts val="0"/>
              </a:spcAft>
              <a:buNone/>
              <a:defRPr sz="3600" b="0" i="0">
                <a:solidFill>
                  <a:schemeClr val="tx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/>
              <a:t>Vortragstitel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0"/>
            <a:r>
              <a:rPr lang="en-US" noProof="0" dirty="0" err="1"/>
              <a:t>Vortragstitel</a:t>
            </a:r>
            <a:r>
              <a:rPr lang="en-US" noProof="0" dirty="0"/>
              <a:t> </a:t>
            </a:r>
            <a:r>
              <a:rPr lang="en-US" noProof="0" dirty="0" err="1"/>
              <a:t>Folgezeile</a:t>
            </a:r>
            <a:endParaRPr lang="en-US" noProof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1333768-425A-9C4C-8073-5E328C3C78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814440"/>
            <a:ext cx="8280000" cy="360000"/>
          </a:xfrm>
          <a:prstGeom prst="rect">
            <a:avLst/>
          </a:prstGeom>
        </p:spPr>
        <p:txBody>
          <a:bodyPr tIns="0" rIns="90000"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en-US" noProof="0"/>
              <a:t>Datum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244791-D993-4BC3-BEB1-9F8EF78C9784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7B40C9-9050-4CCD-B787-B3326E2C74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4880B81C-2268-4C8E-8A06-343C08E0067C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11C48BE3-3EFC-4D8E-BC9E-5B08B3D22C9A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D9876836-ACB7-4A90-AE4E-B71A45FDB2DD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7DFB8E-2915-4694-B330-F1C0ECF032C6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EE3C8CA-687F-4656-823E-4224E14D5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0" name="object 28">
            <a:extLst>
              <a:ext uri="{FF2B5EF4-FFF2-40B4-BE49-F238E27FC236}">
                <a16:creationId xmlns:a16="http://schemas.microsoft.com/office/drawing/2014/main" id="{209D416D-123F-44CD-82DB-54548166BF82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406A0E0A-F592-4E2C-BD7E-407D6A28B90C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ECC919DE-5D45-48BD-819E-52DC01C1B3A2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0"/>
              <a:cs typeface="Frutiger LT Std 45 Light"/>
            </a:endParaRP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4D0C9327-F14D-4F6C-B45C-7CC120B8296E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3322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 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 7" descr="Overlay_form_weiss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10" name="Grafik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14000" y="407283"/>
            <a:ext cx="7499852" cy="1258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800"/>
              </a:lnSpc>
              <a:buNone/>
              <a:defRPr sz="36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9761C28B-5734-9641-A26B-C245BB74C00B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2CC0CAFF-D3FC-1744-9726-29755BA6F5A6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pic>
        <p:nvPicPr>
          <p:cNvPr id="9" name="Bild 6">
            <a:extLst>
              <a:ext uri="{FF2B5EF4-FFF2-40B4-BE49-F238E27FC236}">
                <a16:creationId xmlns:a16="http://schemas.microsoft.com/office/drawing/2014/main" id="{BE7709F1-FE63-4226-A54E-25D396161C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Bild 7" descr="Overlay_form_weiss.png">
            <a:extLst>
              <a:ext uri="{FF2B5EF4-FFF2-40B4-BE49-F238E27FC236}">
                <a16:creationId xmlns:a16="http://schemas.microsoft.com/office/drawing/2014/main" id="{D8C0CB76-7402-4293-8ECD-708B94845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15" name="Grafik 7">
            <a:extLst>
              <a:ext uri="{FF2B5EF4-FFF2-40B4-BE49-F238E27FC236}">
                <a16:creationId xmlns:a16="http://schemas.microsoft.com/office/drawing/2014/main" id="{C0BFC36A-608D-42BD-92C1-0B326F8DFE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81FE61F3-356E-4238-A4FA-2ED2F75A98E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25B2C1D-627D-44B3-94F5-0AE9A1CBEAD8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pic>
        <p:nvPicPr>
          <p:cNvPr id="18" name="Bild 6">
            <a:extLst>
              <a:ext uri="{FF2B5EF4-FFF2-40B4-BE49-F238E27FC236}">
                <a16:creationId xmlns:a16="http://schemas.microsoft.com/office/drawing/2014/main" id="{F7EBDA6A-8382-49E9-B376-70D7E340B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9" name="Bild 7" descr="Overlay_form_weiss.png">
            <a:extLst>
              <a:ext uri="{FF2B5EF4-FFF2-40B4-BE49-F238E27FC236}">
                <a16:creationId xmlns:a16="http://schemas.microsoft.com/office/drawing/2014/main" id="{31DFEE6C-D554-4589-A810-7603DB81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"/>
          <a:stretch/>
        </p:blipFill>
        <p:spPr>
          <a:xfrm>
            <a:off x="725392" y="0"/>
            <a:ext cx="8424000" cy="5143500"/>
          </a:xfrm>
          <a:prstGeom prst="rect">
            <a:avLst/>
          </a:prstGeom>
        </p:spPr>
      </p:pic>
      <p:pic>
        <p:nvPicPr>
          <p:cNvPr id="20" name="Grafik 7">
            <a:extLst>
              <a:ext uri="{FF2B5EF4-FFF2-40B4-BE49-F238E27FC236}">
                <a16:creationId xmlns:a16="http://schemas.microsoft.com/office/drawing/2014/main" id="{A17AC05C-71F6-4356-9205-C5EB0163A5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object 28">
            <a:extLst>
              <a:ext uri="{FF2B5EF4-FFF2-40B4-BE49-F238E27FC236}">
                <a16:creationId xmlns:a16="http://schemas.microsoft.com/office/drawing/2014/main" id="{0E620518-CB6B-41AB-B7FB-34580CDC99F8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D4ABD193-BA87-40B7-8D9A-3C4B21C3C1B9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45E193AA-80C8-4756-AB07-996A03BB8E56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/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42195083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kein Inhalt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67875"/>
            <a:ext cx="9144000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0" name="object 28"/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EB6E49-DBC6-4246-8C42-80D7A311D536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BE236B-9B51-445A-94F8-A214DBE94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399B9843-B48C-45B9-85C9-88B13B2E9A0A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F521A03-97B2-411C-8033-641AA692F477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6529D3B8-41DF-4C36-96F7-CADDFB9A7E80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E832EF-CC1F-484C-950E-C080DA308B19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10B8AFF-282D-4092-B8A2-854A51463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2" name="object 28">
            <a:extLst>
              <a:ext uri="{FF2B5EF4-FFF2-40B4-BE49-F238E27FC236}">
                <a16:creationId xmlns:a16="http://schemas.microsoft.com/office/drawing/2014/main" id="{9FD6BBC9-5511-467C-8A76-815D5683372B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153BCDDD-20CE-4B57-9F5C-C31BE3402E10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754C2FF0-35B4-45FC-A3EF-C65DBDCF0058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35664A8F-7F94-461B-B41F-136E59AF5999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9667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84000" y="1543050"/>
            <a:ext cx="3060000" cy="30448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0" i="0" baseline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7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  <a:prstGeom prst="rect">
            <a:avLst/>
          </a:prstGeom>
        </p:spPr>
        <p:txBody>
          <a:bodyPr vert="horz"/>
          <a:lstStyle>
            <a:lvl1pPr marL="180000" indent="-180000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lvl1pPr>
            <a:lvl2pPr marL="360000" indent="-180000">
              <a:lnSpc>
                <a:spcPts val="1800"/>
              </a:lnSpc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de-DE" smtClean="0"/>
            </a:lvl2pPr>
            <a:lvl3pPr marL="504000" indent="-144000">
              <a:lnSpc>
                <a:spcPts val="1800"/>
              </a:lnSpc>
              <a:spcBef>
                <a:spcPts val="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1439863" algn="l"/>
              </a:tabLst>
              <a:defRPr lang="de-DE" sz="1200" smtClean="0"/>
            </a:lvl3pPr>
            <a:lvl4pPr marL="648000" indent="-144000">
              <a:lnSpc>
                <a:spcPts val="1800"/>
              </a:lnSpc>
              <a:spcBef>
                <a:spcPts val="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de-DE" sz="1200" smtClean="0">
                <a:solidFill>
                  <a:schemeClr val="bg1">
                    <a:lumMod val="50000"/>
                  </a:schemeClr>
                </a:solidFill>
              </a:defRPr>
            </a:lvl4pPr>
            <a:lvl5pPr marL="792000" indent="-144000">
              <a:lnSpc>
                <a:spcPts val="1800"/>
              </a:lnSpc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de-DE" sz="1200" smtClean="0">
                <a:solidFill>
                  <a:schemeClr val="bg1">
                    <a:lumMod val="50000"/>
                  </a:schemeClr>
                </a:solidFill>
              </a:defRPr>
            </a:lvl5pPr>
            <a:lvl8pPr marL="3200400" indent="0">
              <a:buNone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3CB7E309-8E8F-CC4F-837D-529AEF7A520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A1A1410D-E9A2-124F-9428-735755601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B99D358-2E53-7C45-93D7-CEB1E18B01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B41144-082D-4AE8-8356-FADF78CF7A5C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1261AB-5D42-4BE5-9548-2A9A8AB00C3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5" name="object 28">
            <a:extLst>
              <a:ext uri="{FF2B5EF4-FFF2-40B4-BE49-F238E27FC236}">
                <a16:creationId xmlns:a16="http://schemas.microsoft.com/office/drawing/2014/main" id="{1CFEEA61-38E8-48C8-AB0E-59AC5D63B99E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3ABC2F3-CD84-4444-8252-E665DD0B0DEE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6AD11A42-9392-47C0-82A4-3E5FF521475B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A3EC4-ABB3-4766-A60E-D76C3D9FAED1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2F75EDD-6112-4CD2-B1D8-2E54A4A3E32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object 28">
            <a:extLst>
              <a:ext uri="{FF2B5EF4-FFF2-40B4-BE49-F238E27FC236}">
                <a16:creationId xmlns:a16="http://schemas.microsoft.com/office/drawing/2014/main" id="{48C83786-EA3B-438F-8C88-15C721E1416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US" sz="800" b="0" i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3/10/2021</a:t>
            </a:r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F837FD29-A96E-4777-ABF1-2171B3D61C02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7DB93714-9C4A-48BE-BF99-670F95C26235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26989491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570974" y="1543051"/>
            <a:ext cx="4573026" cy="304482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/>
              <a:t>Bild durch Doppelklick einfügen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4139174" cy="3044825"/>
          </a:xfrm>
          <a:prstGeom prst="rect">
            <a:avLst/>
          </a:prstGeom>
        </p:spPr>
        <p:txBody>
          <a:bodyPr vert="horz"/>
          <a:lstStyle>
            <a:lvl1pPr marL="180000" indent="-180000">
              <a:lnSpc>
                <a:spcPts val="1800"/>
              </a:lnSpc>
              <a:spcBef>
                <a:spcPts val="0"/>
              </a:spcBef>
              <a:buFontTx/>
              <a:buBlip>
                <a:blip r:embed="rId2"/>
              </a:buBlip>
              <a:tabLst>
                <a:tab pos="442913" algn="l"/>
              </a:tabLst>
              <a:defRPr lang="de-DE" dirty="0" smtClean="0"/>
            </a:lvl1pPr>
            <a:lvl2pPr marL="360000" indent="-180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>
                <a:tab pos="442913" algn="l"/>
              </a:tabLst>
              <a:defRPr/>
            </a:lvl2pPr>
            <a:lvl3pPr marL="504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200">
                <a:solidFill>
                  <a:schemeClr val="tx1"/>
                </a:solidFill>
              </a:defRPr>
            </a:lvl3pPr>
            <a:lvl4pPr marL="648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792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  <a:lvl7pPr marL="936000" indent="0">
              <a:buNone/>
              <a:defRPr/>
            </a:lvl7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6BCD4AB-E991-AA4E-91B9-C24D977D3402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EA2486AA-76A7-1B46-BD3D-3F63C1E10059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659ECF50-1C6E-5041-9D7E-1D0AA2C2A474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2F13BE6-13F8-F848-9C79-90FDB78935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29C372F2-8CD7-364C-B1DF-95D4991AC5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19003"/>
          </a:xfrm>
          <a:prstGeom prst="rect">
            <a:avLst/>
          </a:prstGeom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>
                    <a:lumMod val="50000"/>
                  </a:schemeClr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439E15-03CE-491D-A6FF-B60BA54C5670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B13BC63-A6E6-4A1F-92E6-BF8DFE3E86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6518B70-4F1D-405A-BB55-E8458AC1B627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FBF205B0-A147-4652-AA9E-C3A5D57168F9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88886C39-EFAB-4535-8D7E-FDE0BEC530B0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F5375AE-AF7F-483C-BA77-13599F2F12E4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AA61A6F-A1F6-4649-A17A-5C0767955F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D49CE8D-B79E-4559-9CD4-B6E7F617F7D1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A9F051B5-FDE8-4F04-BF4B-6B92F4ED64BF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203B1B50-9B92-4718-BF22-797426C6793F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887656F3-CD5D-48E5-8FD8-DEAB1C8F8C81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2198652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orient="horz" pos="305" userDrawn="1">
          <p15:clr>
            <a:srgbClr val="FBAE40"/>
          </p15:clr>
        </p15:guide>
        <p15:guide id="11" pos="5420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-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76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200" b="0" i="0">
                <a:latin typeface="Frutiger LT Com 55 Roman" panose="020B0503030504020204" pitchFamily="34" charset="77"/>
              </a:defRPr>
            </a:lvl1pPr>
          </a:lstStyle>
          <a:p>
            <a:r>
              <a:rPr lang="de-DE" dirty="0"/>
              <a:t>Hintergrundbild durch Doppelklick hinzufügen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1" name="Textplatzhalter 5"/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9" name="Inhaltsplatzhalter 5"/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4139174" cy="3033153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/>
          <a:lstStyle>
            <a:lvl1pPr marL="180000" indent="-180000">
              <a:lnSpc>
                <a:spcPts val="1800"/>
              </a:lnSpc>
              <a:spcBef>
                <a:spcPts val="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b="0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1pPr>
            <a:lvl2pPr marL="360000" indent="-180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rgbClr val="FFFFFF"/>
                </a:solidFill>
              </a:defRPr>
            </a:lvl2pPr>
            <a:lvl3pPr marL="504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3pPr>
            <a:lvl4pPr marL="648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4pPr>
            <a:lvl5pPr marL="792000" indent="-1440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444AC29F-CD2D-3745-9FEB-CBB7E8C09606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F6168013-D7B9-5347-AC1A-E33879433676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21A41C7-4CD9-984E-8DA2-D0450F49F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999" y="385200"/>
            <a:ext cx="8280002" cy="432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None/>
              <a:defRPr sz="24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Headline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723A646-9A52-1145-B553-75837485DC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817200"/>
            <a:ext cx="8280002" cy="5463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14400" indent="0">
              <a:lnSpc>
                <a:spcPts val="1700"/>
              </a:lnSpc>
              <a:spcBef>
                <a:spcPts val="1030"/>
              </a:spcBef>
              <a:buNone/>
              <a:defRPr sz="1500" b="0" i="0">
                <a:solidFill>
                  <a:schemeClr val="bg1"/>
                </a:solidFill>
                <a:latin typeface="Frutiger LT Com 65 Bold" panose="020B0803030504020204" pitchFamily="34" charset="0"/>
                <a:cs typeface="Frutiger LT Com 65 Bold" panose="020B0803030504020204" pitchFamily="34" charset="0"/>
              </a:defRPr>
            </a:lvl1pPr>
          </a:lstStyle>
          <a:p>
            <a:pPr lvl="0"/>
            <a:r>
              <a:rPr lang="de-DE" dirty="0"/>
              <a:t>Subline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E65660-C709-4B35-83A8-73FD7FF20286}"/>
              </a:ext>
            </a:extLst>
          </p:cNvPr>
          <p:cNvSpPr/>
          <p:nvPr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0474278-7D10-4AFD-A441-A875005D68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B672E8E3-C32C-4E7E-8B27-E50629920F2E}"/>
              </a:ext>
            </a:extLst>
          </p:cNvPr>
          <p:cNvSpPr txBox="1">
            <a:spLocks/>
          </p:cNvSpPr>
          <p:nvPr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0BAEFA56-8FAA-4588-B4C9-D0F497C8B531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E3AFBFEE-A9AB-4B6C-95A9-AB9FD7FC7CED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C8E5B4-1B29-457F-9BB3-43F9E24114B3}"/>
              </a:ext>
            </a:extLst>
          </p:cNvPr>
          <p:cNvSpPr/>
          <p:nvPr userDrawn="1"/>
        </p:nvSpPr>
        <p:spPr>
          <a:xfrm>
            <a:off x="0" y="4587875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AC52CBB-2A33-434C-A50E-8CE1A1986E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EF00E144-4BB7-42FE-987A-F9A595075DF0}"/>
              </a:ext>
            </a:extLst>
          </p:cNvPr>
          <p:cNvSpPr txBox="1">
            <a:spLocks/>
          </p:cNvSpPr>
          <p:nvPr userDrawn="1"/>
        </p:nvSpPr>
        <p:spPr>
          <a:xfrm>
            <a:off x="6120000" y="0"/>
            <a:ext cx="3059999" cy="2304000"/>
          </a:xfrm>
          <a:prstGeom prst="rect">
            <a:avLst/>
          </a:prstGeom>
        </p:spPr>
        <p:txBody>
          <a:bodyPr lIns="0" tIns="0" rIns="0" bIns="0" anchor="ctr"/>
          <a:lstStyle>
            <a:lvl1pPr marL="0">
              <a:defRPr sz="1500" b="1">
                <a:latin typeface="Frutiger LT Com 45 Light" panose="020B0303030504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30"/>
              </a:spcBef>
            </a:pPr>
            <a:endParaRPr lang="de-DE" sz="1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Frutiger LT Std 45 Light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3F9B27DB-C01D-4184-BB55-62C2248AEAB1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C650D364-63E5-4423-A977-73F7C40856E7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F01A03C1-A836-4513-9CFD-3EE11100322F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3303558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/ Seite 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1" name="object 28"/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AF2AB427-ECD5-2342-9C4B-1C1C51A3179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B8FAC2-B45C-412E-BB4B-281EE0C67DB1}"/>
              </a:ext>
            </a:extLst>
          </p:cNvPr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AABF75C-D07F-44E6-AB51-8A87EB43D2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2" name="object 28">
            <a:extLst>
              <a:ext uri="{FF2B5EF4-FFF2-40B4-BE49-F238E27FC236}">
                <a16:creationId xmlns:a16="http://schemas.microsoft.com/office/drawing/2014/main" id="{2A2FC5E5-7B93-45C7-A230-67DA1049D235}"/>
              </a:ext>
            </a:extLst>
          </p:cNvPr>
          <p:cNvSpPr txBox="1">
            <a:spLocks/>
          </p:cNvSpPr>
          <p:nvPr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FEF849F2-0247-8C4C-BB8F-4A1E92F8550C}" type="slidenum">
              <a:rPr lang="de-DE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pPr algn="ctr">
                <a:lnSpc>
                  <a:spcPts val="1240"/>
                </a:lnSpc>
              </a:pPr>
              <a:t>‹#›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52B2A956-82A6-4403-9130-D184A947BC35}"/>
              </a:ext>
            </a:extLst>
          </p:cNvPr>
          <p:cNvSpPr txBox="1">
            <a:spLocks/>
          </p:cNvSpPr>
          <p:nvPr/>
        </p:nvSpPr>
        <p:spPr>
          <a:xfrm>
            <a:off x="540000" y="4789159"/>
            <a:ext cx="2895600" cy="14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2019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434818A-A617-4332-9489-4E6B1620CEEF}"/>
              </a:ext>
            </a:extLst>
          </p:cNvPr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10BD1C4-EC05-4673-9D8E-55AB4B7E02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723" y="4704220"/>
            <a:ext cx="1195334" cy="339236"/>
          </a:xfrm>
          <a:prstGeom prst="rect">
            <a:avLst/>
          </a:prstGeom>
        </p:spPr>
      </p:pic>
      <p:sp>
        <p:nvSpPr>
          <p:cNvPr id="16" name="object 28">
            <a:extLst>
              <a:ext uri="{FF2B5EF4-FFF2-40B4-BE49-F238E27FC236}">
                <a16:creationId xmlns:a16="http://schemas.microsoft.com/office/drawing/2014/main" id="{EE82E339-00D3-4AB2-94FE-00CB7066F574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31225A0E-3220-40C4-8D06-49266C146918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D528AAD9-42AD-4CD6-9F8B-743BB946F388}"/>
              </a:ext>
            </a:extLst>
          </p:cNvPr>
          <p:cNvSpPr txBox="1">
            <a:spLocks/>
          </p:cNvSpPr>
          <p:nvPr userDrawn="1"/>
        </p:nvSpPr>
        <p:spPr>
          <a:xfrm>
            <a:off x="540000" y="4789159"/>
            <a:ext cx="2895600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40"/>
              </a:lnSpc>
            </a:pP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©</a:t>
            </a:r>
            <a:r>
              <a:rPr lang="de-DE" sz="800" b="0" i="0" spc="-10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spc="-5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2021</a:t>
            </a:r>
            <a:r>
              <a:rPr lang="de-DE" sz="800" b="0" i="0" spc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 </a:t>
            </a:r>
            <a:r>
              <a:rPr lang="de-DE" sz="800" b="0" i="0" baseline="0" dirty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0"/>
                <a:cs typeface="Frutiger LT Std 45 Light"/>
              </a:rPr>
              <a:t>Fraunhofer IWES</a:t>
            </a:r>
          </a:p>
        </p:txBody>
      </p:sp>
    </p:spTree>
    <p:extLst>
      <p:ext uri="{BB962C8B-B14F-4D97-AF65-F5344CB8AC3E}">
        <p14:creationId xmlns:p14="http://schemas.microsoft.com/office/powerpoint/2010/main" val="3537435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orient="horz" pos="2890" userDrawn="1">
          <p15:clr>
            <a:srgbClr val="FBAE40"/>
          </p15:clr>
        </p15:guide>
        <p15:guide id="10" pos="340" userDrawn="1">
          <p15:clr>
            <a:srgbClr val="FBAE40"/>
          </p15:clr>
        </p15:guide>
        <p15:guide id="11" pos="5420" userDrawn="1">
          <p15:clr>
            <a:srgbClr val="FBAE40"/>
          </p15:clr>
        </p15:guide>
        <p15:guide id="12" orient="horz" pos="3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8">
            <a:extLst>
              <a:ext uri="{FF2B5EF4-FFF2-40B4-BE49-F238E27FC236}">
                <a16:creationId xmlns:a16="http://schemas.microsoft.com/office/drawing/2014/main" id="{1141D864-7830-483E-A673-B576F1C2B2B7}"/>
              </a:ext>
            </a:extLst>
          </p:cNvPr>
          <p:cNvSpPr txBox="1">
            <a:spLocks/>
          </p:cNvSpPr>
          <p:nvPr userDrawn="1"/>
        </p:nvSpPr>
        <p:spPr>
          <a:xfrm>
            <a:off x="3796075" y="4789159"/>
            <a:ext cx="1581255" cy="14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40"/>
              </a:lnSpc>
            </a:pPr>
            <a:fld id="{B0DFD1C1-2901-4064-8E3B-DA60356187C4}" type="datetime1">
              <a:rPr lang="en-US" sz="800" b="0" i="0" smtClean="0">
                <a:solidFill>
                  <a:schemeClr val="bg1">
                    <a:lumMod val="50000"/>
                  </a:schemeClr>
                </a:solidFill>
                <a:latin typeface="Frutiger LT Com 55 Roman" panose="020B0503030504020204" pitchFamily="34" charset="77"/>
                <a:cs typeface="Frutiger LT Std 45 Light"/>
              </a:rPr>
              <a:t>3/28/2022</a:t>
            </a:fld>
            <a:endParaRPr lang="de-DE" sz="800" b="0" i="0" dirty="0">
              <a:solidFill>
                <a:schemeClr val="bg1">
                  <a:lumMod val="50000"/>
                </a:schemeClr>
              </a:solidFill>
              <a:latin typeface="Frutiger LT Com 55 Roman" panose="020B0503030504020204" pitchFamily="34" charset="77"/>
              <a:cs typeface="Frutiger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910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709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9" pos="340" userDrawn="1">
          <p15:clr>
            <a:srgbClr val="FBAE40"/>
          </p15:clr>
        </p15:guide>
        <p15:guide id="10" pos="5420" userDrawn="1">
          <p15:clr>
            <a:srgbClr val="FBAE40"/>
          </p15:clr>
        </p15:guide>
        <p15:guide id="11" orient="horz" pos="305" userDrawn="1">
          <p15:clr>
            <a:srgbClr val="FBAE40"/>
          </p15:clr>
        </p15:guide>
        <p15:guide id="12" orient="horz" pos="289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3AEE33AB-FE52-4B44-B942-671B19C8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85200"/>
            <a:ext cx="11520000" cy="43200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479DF-8E17-4D53-BEED-B7FF72F3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44400"/>
            <a:ext cx="5652000" cy="30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E85D1D4-7B27-4E88-821B-0C8B57FCC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4788000"/>
            <a:ext cx="2894400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ts val="1240"/>
              </a:lnSpc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©</a:t>
            </a:r>
            <a:r>
              <a:rPr lang="de-DE" spc="-100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 </a:t>
            </a:r>
            <a:r>
              <a:rPr lang="de-DE" spc="-50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2021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cs typeface="Frutiger LT Std 45 Light"/>
              </a:rPr>
              <a:t> Fraunhofer IWES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1D8931-3B2A-40F2-B2AE-6A27B7A5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8000" y="4788000"/>
            <a:ext cx="1580400" cy="14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Frutiger LT Com 55 Roman" panose="020B0503030504020204" pitchFamily="34" charset="0"/>
              </a:defRPr>
            </a:lvl1pPr>
          </a:lstStyle>
          <a:p>
            <a:fld id="{079532D9-28AA-44CC-A30F-125A625F5724}" type="datetime1">
              <a:rPr lang="en-US" smtClean="0"/>
              <a:pPr/>
              <a:t>3/28/2022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ransition>
    <p:fade/>
  </p:transition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Frutiger LT Com 65 Bold" panose="020B0803030504020204" pitchFamily="34" charset="0"/>
          <a:ea typeface="+mj-ea"/>
          <a:cs typeface="Frutiger LT Std 65 Bold"/>
        </a:defRPr>
      </a:lvl1pPr>
    </p:titleStyle>
    <p:bodyStyle>
      <a:lvl1pPr marL="180000" indent="-180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defRPr sz="1500" b="0" i="0" kern="1200">
          <a:solidFill>
            <a:schemeClr val="tx1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1pPr>
      <a:lvl2pPr marL="360000" indent="-180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500" b="0" i="0" kern="1200">
          <a:solidFill>
            <a:schemeClr val="tx1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2pPr>
      <a:lvl3pPr marL="504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b="0" i="0" kern="1200">
          <a:solidFill>
            <a:schemeClr val="tx1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3pPr>
      <a:lvl4pPr marL="648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b="0" i="0" kern="1200">
          <a:solidFill>
            <a:schemeClr val="bg1">
              <a:lumMod val="50000"/>
            </a:schemeClr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4pPr>
      <a:lvl5pPr marL="792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b="0" i="0" kern="1200">
          <a:solidFill>
            <a:srgbClr val="7E7E7E"/>
          </a:solidFill>
          <a:latin typeface="Frutiger LT Com 55 Roman" panose="020B0503030504020204" pitchFamily="34" charset="0"/>
          <a:ea typeface="+mn-ea"/>
          <a:cs typeface="Frutiger LT Com 55 Roman" panose="020B0503030504020204" pitchFamily="34" charset="0"/>
        </a:defRPr>
      </a:lvl5pPr>
      <a:lvl6pPr marL="936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kern="1200">
          <a:solidFill>
            <a:srgbClr val="7E7E7E"/>
          </a:solidFill>
          <a:latin typeface="Frutiger LT Com 55 Roman" panose="020B0503030504020204" pitchFamily="34" charset="0"/>
          <a:ea typeface="+mn-ea"/>
          <a:cs typeface="+mn-cs"/>
        </a:defRPr>
      </a:lvl6pPr>
      <a:lvl7pPr marL="1080000" indent="-144000" algn="l" defTabSz="4572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lang="de-DE" sz="1200" kern="1200" dirty="0">
          <a:solidFill>
            <a:srgbClr val="7E7E7E"/>
          </a:solidFill>
          <a:latin typeface="Frutiger LT Com 55 Roman" panose="020B0503030504020204" pitchFamily="34" charset="0"/>
          <a:ea typeface="+mn-ea"/>
          <a:cs typeface="+mn-cs"/>
        </a:defRPr>
      </a:lvl7pPr>
      <a:lvl8pPr marL="1224000" indent="-144000" algn="l" defTabSz="457200" rtl="0" eaLnBrk="1" latinLnBrk="0" hangingPunct="1">
        <a:spcBef>
          <a:spcPts val="0"/>
        </a:spcBef>
        <a:spcAft>
          <a:spcPts val="1200"/>
        </a:spcAft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defRPr sz="1200" kern="1200">
          <a:solidFill>
            <a:schemeClr val="bg1">
              <a:lumMod val="50000"/>
            </a:schemeClr>
          </a:solidFill>
          <a:latin typeface="Frutiger LT Com 55 Roman" panose="020B0503030504020204" pitchFamily="34" charset="0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5" userDrawn="1">
          <p15:clr>
            <a:srgbClr val="F26B43"/>
          </p15:clr>
        </p15:guide>
        <p15:guide id="2" pos="340" userDrawn="1">
          <p15:clr>
            <a:srgbClr val="F26B43"/>
          </p15:clr>
        </p15:guide>
        <p15:guide id="3" orient="horz" pos="2890" userDrawn="1">
          <p15:clr>
            <a:srgbClr val="F26B43"/>
          </p15:clr>
        </p15:guide>
        <p15:guide id="4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draußen, Person, surfend, Wasser enthält.&#10;&#10;&#10;&#10;Automatisch generierte Beschreibung">
            <a:extLst>
              <a:ext uri="{FF2B5EF4-FFF2-40B4-BE49-F238E27FC236}">
                <a16:creationId xmlns:a16="http://schemas.microsoft.com/office/drawing/2014/main" id="{DA40A0DA-47B9-EF43-ACE7-62AAE21330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" r="3"/>
          <a:stretch>
            <a:fillRect/>
          </a:stretch>
        </p:blipFill>
        <p:spPr/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BD2A4-44A3-504A-B900-38D23F63C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Dane Lacey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8E998-026F-4E49-9D9B-420091D7F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/>
          <a:lstStyle/>
          <a:p>
            <a:r>
              <a:rPr lang="en-US" dirty="0" err="1"/>
              <a:t>PyLifetime</a:t>
            </a:r>
            <a:br>
              <a:rPr lang="en-US" dirty="0"/>
            </a:br>
            <a:r>
              <a:rPr lang="en-US" sz="3200" dirty="0"/>
              <a:t>A Python-based </a:t>
            </a:r>
            <a:r>
              <a:rPr lang="en-US" sz="3200"/>
              <a:t>postprocessing tool</a:t>
            </a:r>
            <a:endParaRPr lang="en-US" sz="32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4F25E-E89A-1741-8DB8-0ED8BB183C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March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8948386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8839F13-45DE-412D-BCF6-8569B4648B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32908" y="1336203"/>
            <a:ext cx="2824641" cy="3044825"/>
          </a:xfr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PyLifetime</a:t>
            </a:r>
            <a:r>
              <a:rPr lang="en-US" dirty="0"/>
              <a:t> over </a:t>
            </a:r>
            <a:r>
              <a:rPr lang="en-US" dirty="0" err="1"/>
              <a:t>MLife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/>
              <a:t>Settings file comparisons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D11FC41-4D03-4548-9882-AA08A6FA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59" y="762473"/>
            <a:ext cx="5511161" cy="38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8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/>
              <a:t>Verified against MLife for combinations of all 3 DLC types</a:t>
            </a:r>
            <a:endParaRPr lang="en-US">
              <a:cs typeface="+mn-cs"/>
            </a:endParaRP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endParaRPr lang="en-US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/>
              <a:t>Advantages of PyLifetime over MLife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/>
              <a:t>A working alternative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0A1B0-CD04-4891-9299-D9C9B9F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275063"/>
            <a:ext cx="8188226" cy="11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How do I use </a:t>
            </a: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?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All you need is two things: a directory of .mat files, and a settings file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Two options: automatically, or as a standalone script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Automatically (in the current implementation)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Connected to the end of </a:t>
            </a:r>
            <a:r>
              <a:rPr lang="en-US" dirty="0" err="1">
                <a:cs typeface="+mn-cs"/>
              </a:rPr>
              <a:t>PyWiT</a:t>
            </a:r>
            <a:r>
              <a:rPr lang="en-US" dirty="0">
                <a:cs typeface="+mn-cs"/>
              </a:rPr>
              <a:t> via. simulationManager.py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Standalone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Assign data directory and settings file paths to respective variables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Usability of </a:t>
            </a:r>
            <a:r>
              <a:rPr lang="en-US" dirty="0" err="1"/>
              <a:t>PyLifetime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17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AC029DE5-9C4C-4011-9A87-A9F6219C9B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tretch/>
        </p:blipFill>
        <p:spPr>
          <a:xfrm>
            <a:off x="0" y="1746305"/>
            <a:ext cx="9144000" cy="2263140"/>
          </a:xfrm>
          <a:noFill/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>
            <a:normAutofit/>
          </a:bodyPr>
          <a:lstStyle/>
          <a:p>
            <a:r>
              <a:rPr lang="en-US" dirty="0"/>
              <a:t>Usability of </a:t>
            </a:r>
            <a:r>
              <a:rPr lang="en-US" dirty="0" err="1"/>
              <a:t>PyLifetime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>
            <a:normAutofit/>
          </a:bodyPr>
          <a:lstStyle/>
          <a:p>
            <a:r>
              <a:rPr lang="en-US" dirty="0"/>
              <a:t>Standalone Example</a:t>
            </a:r>
          </a:p>
        </p:txBody>
      </p:sp>
    </p:spTree>
    <p:extLst>
      <p:ext uri="{BB962C8B-B14F-4D97-AF65-F5344CB8AC3E}">
        <p14:creationId xmlns:p14="http://schemas.microsoft.com/office/powerpoint/2010/main" val="3029537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Where does </a:t>
            </a: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 fall short of </a:t>
            </a:r>
            <a:r>
              <a:rPr lang="en-US" dirty="0" err="1">
                <a:cs typeface="+mn-cs"/>
              </a:rPr>
              <a:t>MLife</a:t>
            </a:r>
            <a:r>
              <a:rPr lang="en-US" dirty="0">
                <a:cs typeface="+mn-cs"/>
              </a:rPr>
              <a:t>?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High Memory Usage =&gt; Worse </a:t>
            </a:r>
            <a:r>
              <a:rPr lang="en-US" dirty="0"/>
              <a:t>Performance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Several features have yet to be fully implemented: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Aggregate fatigue grouping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Racetrack filtering </a:t>
            </a:r>
            <a:r>
              <a:rPr lang="en-US" dirty="0"/>
              <a:t>(performance-based)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load binning (performance-based)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Various other features mentioned in </a:t>
            </a:r>
            <a:r>
              <a:rPr lang="en-US" dirty="0" err="1">
                <a:cs typeface="+mn-cs"/>
              </a:rPr>
              <a:t>MLife</a:t>
            </a:r>
            <a:endParaRPr lang="en-US" dirty="0">
              <a:cs typeface="+mn-cs"/>
            </a:endParaRP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TTC calculations, Markov </a:t>
            </a:r>
            <a:r>
              <a:rPr lang="en-US" dirty="0" err="1">
                <a:cs typeface="+mn-cs"/>
              </a:rPr>
              <a:t>matricies</a:t>
            </a:r>
            <a:r>
              <a:rPr lang="en-US" dirty="0">
                <a:cs typeface="+mn-cs"/>
              </a:rPr>
              <a:t>, and load roses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Shortcomings of </a:t>
            </a:r>
            <a:r>
              <a:rPr lang="en-US" dirty="0" err="1"/>
              <a:t>PyLifetime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49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999" y="1182353"/>
            <a:ext cx="5456936" cy="3418907"/>
          </a:xfrm>
        </p:spPr>
        <p:txBody>
          <a:bodyPr>
            <a:normAutofit/>
          </a:bodyPr>
          <a:lstStyle/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Machine: 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	Intel i7-8850H @ 2.6GHz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	32GB RAM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Benchmark: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	Fatigue Analysis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	Standard settings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	5 sensors, 5 slopes each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Data: 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	640s per file @ .05 steps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>
            <a:normAutofit/>
          </a:bodyPr>
          <a:lstStyle/>
          <a:p>
            <a:r>
              <a:rPr lang="en-US" dirty="0"/>
              <a:t>Shortcomings of </a:t>
            </a:r>
            <a:r>
              <a:rPr lang="en-US" dirty="0" err="1"/>
              <a:t>PyLifetime</a:t>
            </a:r>
            <a:r>
              <a:rPr lang="en-US" dirty="0"/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02DADE-125A-44CF-A0A2-126A9A43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90" y="801740"/>
            <a:ext cx="4952090" cy="371406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17B67C-2624-4C48-A63C-F53C787E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89" y="801740"/>
            <a:ext cx="4952089" cy="3714067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2DD8A1D2-0A37-4676-9851-95DF205D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890" y="801742"/>
            <a:ext cx="4952088" cy="37140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9F119C-DF36-4CCF-BD70-9F9EDDDD3E6E}"/>
              </a:ext>
            </a:extLst>
          </p:cNvPr>
          <p:cNvSpPr txBox="1"/>
          <p:nvPr/>
        </p:nvSpPr>
        <p:spPr>
          <a:xfrm>
            <a:off x="4004870" y="2080396"/>
            <a:ext cx="36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 1 -&gt; 1 comparison!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34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Finish implementing other features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More opportunities for parallelism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More areas could make use of code modularization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Design choices that still need to be made: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How to robustly encode DLC type within .mat files?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How to better incorporate </a:t>
            </a: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 options within </a:t>
            </a:r>
            <a:r>
              <a:rPr lang="en-US" dirty="0" err="1">
                <a:cs typeface="+mn-cs"/>
              </a:rPr>
              <a:t>PyWiT</a:t>
            </a:r>
            <a:r>
              <a:rPr lang="en-US" dirty="0">
                <a:cs typeface="+mn-cs"/>
              </a:rPr>
              <a:t> (i.e. </a:t>
            </a:r>
            <a:r>
              <a:rPr lang="en-US" dirty="0" err="1">
                <a:cs typeface="+mn-cs"/>
              </a:rPr>
              <a:t>settings.yaml</a:t>
            </a:r>
            <a:r>
              <a:rPr lang="en-US" dirty="0">
                <a:cs typeface="+mn-cs"/>
              </a:rPr>
              <a:t> file location)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Some ideas for improvements are left as in-code comments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Future Directions and Improvements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34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Documentation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There is in-code documentation and a README.md, and it is duplicated on the </a:t>
            </a: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Sharepoint</a:t>
            </a:r>
            <a:r>
              <a:rPr lang="en-US" dirty="0">
                <a:cs typeface="+mn-cs"/>
              </a:rPr>
              <a:t> page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Also, these slides </a:t>
            </a:r>
            <a:r>
              <a:rPr lang="en-US">
                <a:cs typeface="+mn-cs"/>
              </a:rPr>
              <a:t>(soon)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Examples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Two basic </a:t>
            </a:r>
            <a:r>
              <a:rPr lang="en-US" dirty="0" err="1">
                <a:cs typeface="+mn-cs"/>
              </a:rPr>
              <a:t>settings.yaml</a:t>
            </a:r>
            <a:r>
              <a:rPr lang="en-US" dirty="0">
                <a:cs typeface="+mn-cs"/>
              </a:rPr>
              <a:t> templates are provided for new users, and are duplicated on the </a:t>
            </a:r>
            <a:r>
              <a:rPr lang="en-US" dirty="0" err="1">
                <a:cs typeface="+mn-cs"/>
              </a:rPr>
              <a:t>Sharepoint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Other caveats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All other known bugs and issues are listed on the </a:t>
            </a:r>
            <a:r>
              <a:rPr lang="en-US" dirty="0" err="1">
                <a:cs typeface="+mn-cs"/>
              </a:rPr>
              <a:t>Sharepoint</a:t>
            </a:r>
            <a:r>
              <a:rPr lang="en-US" dirty="0">
                <a:cs typeface="+mn-cs"/>
              </a:rPr>
              <a:t> as well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71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cs typeface="+mn-cs"/>
              </a:rPr>
              <a:t>[Chen, Jing &amp; </a:t>
            </a:r>
            <a:r>
              <a:rPr lang="en-US" dirty="0" err="1">
                <a:cs typeface="+mn-cs"/>
              </a:rPr>
              <a:t>Yongxing</a:t>
            </a:r>
            <a:r>
              <a:rPr lang="en-US" dirty="0">
                <a:cs typeface="+mn-cs"/>
              </a:rPr>
              <a:t>, </a:t>
            </a:r>
            <a:r>
              <a:rPr lang="en-US" dirty="0" err="1">
                <a:cs typeface="+mn-cs"/>
              </a:rPr>
              <a:t>Jin</a:t>
            </a:r>
            <a:r>
              <a:rPr lang="en-US" dirty="0">
                <a:cs typeface="+mn-cs"/>
              </a:rPr>
              <a:t> &amp; Mao, </a:t>
            </a:r>
            <a:r>
              <a:rPr lang="en-US" dirty="0" err="1">
                <a:cs typeface="+mn-cs"/>
              </a:rPr>
              <a:t>Qihuang</a:t>
            </a:r>
            <a:r>
              <a:rPr lang="en-US" dirty="0">
                <a:cs typeface="+mn-cs"/>
              </a:rPr>
              <a:t> &amp; Xiao, Yingjie &amp; Wu, </a:t>
            </a:r>
            <a:r>
              <a:rPr lang="en-US" dirty="0" err="1">
                <a:cs typeface="+mn-cs"/>
              </a:rPr>
              <a:t>Huafeng</a:t>
            </a:r>
            <a:r>
              <a:rPr lang="en-US" dirty="0">
                <a:cs typeface="+mn-cs"/>
              </a:rPr>
              <a:t> &amp; Chen, </a:t>
            </a:r>
            <a:r>
              <a:rPr lang="en-US" dirty="0" err="1">
                <a:cs typeface="+mn-cs"/>
              </a:rPr>
              <a:t>Guochu</a:t>
            </a:r>
            <a:r>
              <a:rPr lang="en-US" dirty="0">
                <a:cs typeface="+mn-cs"/>
              </a:rPr>
              <a:t>. (2014). Fourier Hull Fatigue Assessment Method’s Proposing and Software Development. Sensors and Transducers. 171. 78-85. 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effectLst/>
              </a:rPr>
              <a:t>“Practices for Cycle Counting in Fatigue Analysis.” </a:t>
            </a:r>
            <a:r>
              <a:rPr lang="en-US" i="1" dirty="0">
                <a:effectLst/>
              </a:rPr>
              <a:t>ASTM E1049-85</a:t>
            </a:r>
            <a:r>
              <a:rPr lang="en-US" dirty="0">
                <a:effectLst/>
              </a:rPr>
              <a:t>, 2017, https://doi.org/10.1520/e1049-85r17. </a:t>
            </a:r>
            <a:endParaRPr lang="en-US" dirty="0">
              <a:cs typeface="+mn-cs"/>
            </a:endParaRP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Rainflow</a:t>
            </a:r>
            <a:r>
              <a:rPr lang="en-US" dirty="0">
                <a:effectLst/>
              </a:rPr>
              <a:t> Cycle Counting Part 2/3--Algorithm Development.”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, YouTube, 8 Jan. 2018, https://www.youtube.com/watch?v=CZ0SbW89F1o. 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endParaRPr lang="en-US" dirty="0">
              <a:cs typeface="+mn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66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11D70-295C-441D-AE90-00A505B5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000" y="407283"/>
            <a:ext cx="7499852" cy="4193978"/>
          </a:xfrm>
        </p:spPr>
        <p:txBody>
          <a:bodyPr>
            <a:normAutofit/>
          </a:bodyPr>
          <a:lstStyle/>
          <a:p>
            <a:pPr algn="ctr">
              <a:spcBef>
                <a:spcPts val="210"/>
              </a:spcBef>
              <a:spcAft>
                <a:spcPts val="900"/>
              </a:spcAft>
              <a:tabLst>
                <a:tab pos="358775" algn="l"/>
              </a:tabLst>
            </a:pPr>
            <a:r>
              <a:rPr lang="en-US" dirty="0">
                <a:cs typeface="+mn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39128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/>
              <a:t>What are we doing?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Advantages of </a:t>
            </a: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 over </a:t>
            </a:r>
            <a:r>
              <a:rPr lang="en-US" dirty="0" err="1">
                <a:cs typeface="+mn-cs"/>
              </a:rPr>
              <a:t>MLife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General usability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Shortcomings of </a:t>
            </a:r>
            <a:r>
              <a:rPr lang="en-US" dirty="0" err="1">
                <a:cs typeface="+mn-cs"/>
              </a:rPr>
              <a:t>PyLifetime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Future directions</a:t>
            </a:r>
          </a:p>
          <a:p>
            <a:pPr marL="0" indent="0">
              <a:spcBef>
                <a:spcPts val="210"/>
              </a:spcBef>
              <a:spcAft>
                <a:spcPts val="900"/>
              </a:spcAft>
              <a:buNone/>
              <a:tabLst>
                <a:tab pos="358775" algn="l"/>
              </a:tabLst>
            </a:pP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08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11D70-295C-441D-AE90-00A505B5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000" y="407283"/>
            <a:ext cx="7499852" cy="4193978"/>
          </a:xfrm>
        </p:spPr>
        <p:txBody>
          <a:bodyPr>
            <a:normAutofit/>
          </a:bodyPr>
          <a:lstStyle/>
          <a:p>
            <a:pPr algn="ctr">
              <a:spcBef>
                <a:spcPts val="210"/>
              </a:spcBef>
              <a:spcAft>
                <a:spcPts val="900"/>
              </a:spcAft>
              <a:tabLst>
                <a:tab pos="358775" algn="l"/>
              </a:tabLst>
            </a:pPr>
            <a:r>
              <a:rPr lang="en-US" dirty="0"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39979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variable amplitude loads that result from a wind turbine simulation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Realized as a </a:t>
            </a:r>
            <a:r>
              <a:rPr lang="en-US" u="sng" dirty="0">
                <a:cs typeface="+mn-cs"/>
              </a:rPr>
              <a:t>time series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 err="1">
                <a:cs typeface="+mn-cs"/>
              </a:rPr>
              <a:t>PyWiT</a:t>
            </a:r>
            <a:r>
              <a:rPr lang="en-US" dirty="0">
                <a:cs typeface="+mn-cs"/>
              </a:rPr>
              <a:t> (Python Framework) -&gt; </a:t>
            </a: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 via .mat files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For a given interval of time, these .mat files contain 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time steps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load inflicted upon one or more turbine sensors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wind direction/speed at each time step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All of it is encoded, as well as other information not considered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>
                <a:cs typeface="+mn-cs"/>
              </a:rPr>
              <a:t>Postprocessing of what?</a:t>
            </a:r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AB6D3E3-4D48-4372-893E-4B6AEA36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87" y="0"/>
            <a:ext cx="3044513" cy="24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4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Given a set of timeseries representing variable amplitude loads: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Statistical Information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Fatigue estimates (Damages and DELs)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timeseries are transformed into “hysteresis cycles” by a </a:t>
            </a:r>
            <a:r>
              <a:rPr lang="en-US" dirty="0" err="1">
                <a:cs typeface="+mn-cs"/>
              </a:rPr>
              <a:t>rainflow</a:t>
            </a:r>
            <a:r>
              <a:rPr lang="en-US" dirty="0">
                <a:cs typeface="+mn-cs"/>
              </a:rPr>
              <a:t> counting algorithm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individual cycles are made by matching local minima with local maxima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DELs: constant-amplitude loads that occur at a fixed mean and frequency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solidFill>
                  <a:schemeClr val="tx1"/>
                </a:solidFill>
                <a:cs typeface="+mn-cs"/>
              </a:rPr>
              <a:t>Produce a damage </a:t>
            </a:r>
            <a:r>
              <a:rPr lang="en-US" u="sng" dirty="0">
                <a:solidFill>
                  <a:schemeClr val="tx1"/>
                </a:solidFill>
                <a:cs typeface="+mn-cs"/>
              </a:rPr>
              <a:t>equivalent to </a:t>
            </a:r>
            <a:r>
              <a:rPr lang="en-US" dirty="0">
                <a:solidFill>
                  <a:schemeClr val="tx1"/>
                </a:solidFill>
                <a:cs typeface="+mn-cs"/>
              </a:rPr>
              <a:t>the variable loads (both short term and lifetime)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/>
              <a:t>What exactly is meant by postprocessing?</a:t>
            </a:r>
          </a:p>
        </p:txBody>
      </p:sp>
      <p:pic>
        <p:nvPicPr>
          <p:cNvPr id="5" name="Picture 4" descr="A picture containing antenna&#10;&#10;Description automatically generated">
            <a:extLst>
              <a:ext uri="{FF2B5EF4-FFF2-40B4-BE49-F238E27FC236}">
                <a16:creationId xmlns:a16="http://schemas.microsoft.com/office/drawing/2014/main" id="{C209EFEE-5B7E-4B13-BECC-B1D7F8508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785" y="0"/>
            <a:ext cx="3238215" cy="32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75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0779C7B0-16A7-417B-9348-244074D21B1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31799" y="1543050"/>
                <a:ext cx="6144565" cy="304482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10"/>
                  </a:spcBef>
                  <a:spcAft>
                    <a:spcPts val="900"/>
                  </a:spcAft>
                  <a:buBlip>
                    <a:blip r:embed="rId2"/>
                  </a:buBlip>
                  <a:tabLst>
                    <a:tab pos="358775" algn="l"/>
                  </a:tabLst>
                </a:pPr>
                <a:r>
                  <a:rPr lang="en-US" dirty="0">
                    <a:cs typeface="+mn-cs"/>
                  </a:rPr>
                  <a:t>Given a set of timeseries representing variable amplitude loads:</a:t>
                </a:r>
              </a:p>
              <a:p>
                <a:pPr lvl="1">
                  <a:spcBef>
                    <a:spcPts val="210"/>
                  </a:spcBef>
                  <a:spcAft>
                    <a:spcPts val="900"/>
                  </a:spcAft>
                  <a:buBlip>
                    <a:blip r:embed="rId2"/>
                  </a:buBlip>
                  <a:tabLst>
                    <a:tab pos="358775" algn="l"/>
                  </a:tabLst>
                </a:pPr>
                <a:r>
                  <a:rPr lang="en-US" dirty="0">
                    <a:cs typeface="+mn-cs"/>
                  </a:rPr>
                  <a:t>Ultimate load analysis</a:t>
                </a:r>
              </a:p>
              <a:p>
                <a:pPr lvl="2">
                  <a:spcBef>
                    <a:spcPts val="210"/>
                  </a:spcBef>
                  <a:spcAft>
                    <a:spcPts val="900"/>
                  </a:spcAft>
                  <a:buBlip>
                    <a:blip r:embed="rId2"/>
                  </a:buBlip>
                  <a:tabLst>
                    <a:tab pos="358775" algn="l"/>
                  </a:tabLst>
                </a:pPr>
                <a:r>
                  <a:rPr lang="en-US" dirty="0">
                    <a:cs typeface="+mn-cs"/>
                  </a:rPr>
                  <a:t>For a given sensor:</a:t>
                </a:r>
              </a:p>
              <a:p>
                <a:pPr lvl="3">
                  <a:spcBef>
                    <a:spcPts val="210"/>
                  </a:spcBef>
                  <a:spcAft>
                    <a:spcPts val="900"/>
                  </a:spcAft>
                  <a:buBlip>
                    <a:blip r:embed="rId2"/>
                  </a:buBlip>
                  <a:tabLst>
                    <a:tab pos="358775" algn="l"/>
                  </a:tabLst>
                </a:pPr>
                <a:r>
                  <a:rPr lang="en-US" dirty="0">
                    <a:solidFill>
                      <a:schemeClr val="tx1"/>
                    </a:solidFill>
                    <a:cs typeface="+mn-cs"/>
                  </a:rPr>
                  <a:t>Find the extreme loads inflicted per direction</a:t>
                </a:r>
              </a:p>
              <a:p>
                <a:pPr lvl="3">
                  <a:spcBef>
                    <a:spcPts val="210"/>
                  </a:spcBef>
                  <a:spcAft>
                    <a:spcPts val="900"/>
                  </a:spcAft>
                  <a:buBlip>
                    <a:blip r:embed="rId2"/>
                  </a:buBlip>
                  <a:tabLst>
                    <a:tab pos="358775" algn="l"/>
                  </a:tabLst>
                </a:pPr>
                <a:r>
                  <a:rPr lang="en-US" dirty="0">
                    <a:solidFill>
                      <a:schemeClr val="tx1"/>
                    </a:solidFill>
                    <a:cs typeface="+mn-cs"/>
                  </a:rPr>
                  <a:t>The corresponding .mat file from which it originated</a:t>
                </a:r>
              </a:p>
              <a:p>
                <a:pPr lvl="2">
                  <a:spcBef>
                    <a:spcPts val="210"/>
                  </a:spcBef>
                  <a:spcAft>
                    <a:spcPts val="900"/>
                  </a:spcAft>
                  <a:buBlip>
                    <a:blip r:embed="rId2"/>
                  </a:buBlip>
                  <a:tabLst>
                    <a:tab pos="358775" algn="l"/>
                  </a:tabLst>
                </a:pPr>
                <a:r>
                  <a:rPr lang="en-US" dirty="0">
                    <a:cs typeface="+mn-cs"/>
                  </a:rPr>
                  <a:t>Optional “residual force/moment” </a:t>
                </a:r>
                <a:endParaRPr lang="en-US" b="0" i="1" dirty="0">
                  <a:latin typeface="Cambria Math" panose="02040503050406030204" pitchFamily="18" charset="0"/>
                  <a:cs typeface="+mn-cs"/>
                </a:endParaRPr>
              </a:p>
              <a:p>
                <a:pPr marL="360000" lvl="2" indent="0" algn="ctr">
                  <a:spcBef>
                    <a:spcPts val="210"/>
                  </a:spcBef>
                  <a:spcAft>
                    <a:spcPts val="900"/>
                  </a:spcAft>
                  <a:buNone/>
                  <a:tabLst>
                    <a:tab pos="358775" algn="l"/>
                  </a:tabLst>
                </a:pPr>
                <a:r>
                  <a:rPr lang="en-US" b="0" dirty="0"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+mn-cs"/>
                      </a:rPr>
                      <m:t>𝑟𝑒𝑠𝑖𝑑𝑢𝑎𝑙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+mn-cs"/>
                          </a:rPr>
                          <m:t>𝑓𝑜𝑟𝑐𝑒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+mn-cs"/>
                          </a:rPr>
                          <m:t>𝑠𝑒𝑛𝑠𝑜𝑟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+mn-cs"/>
                      </a:rPr>
                      <m:t>)≔</m:t>
                    </m:r>
                    <m:rad>
                      <m:radPr>
                        <m:degHide m:val="on"/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𝑓𝑜𝑟𝑐𝑒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𝑠𝑒𝑛𝑠𝑜𝑟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𝑥𝐷𝑖𝑟</m:t>
                                </m:r>
                              </m:e>
                            </m:d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𝑓𝑜𝑟𝑐𝑒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𝑠𝑒𝑛𝑠𝑜𝑟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𝑦𝐷𝑖𝑟</m:t>
                                </m:r>
                              </m:e>
                            </m:d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050" b="0" dirty="0"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0779C7B0-16A7-417B-9348-244074D21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31799" y="1543050"/>
                <a:ext cx="6144565" cy="3044825"/>
              </a:xfrm>
              <a:blipFill>
                <a:blip r:embed="rId3"/>
                <a:stretch>
                  <a:fillRect t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/>
              <a:t>What exactly is meant by postprocessing?</a:t>
            </a:r>
          </a:p>
        </p:txBody>
      </p:sp>
    </p:spTree>
    <p:extLst>
      <p:ext uri="{BB962C8B-B14F-4D97-AF65-F5344CB8AC3E}">
        <p14:creationId xmlns:p14="http://schemas.microsoft.com/office/powerpoint/2010/main" val="771345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E5227AE-E19D-4912-A35D-B9C6BA16C8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tretch/>
        </p:blipFill>
        <p:spPr>
          <a:xfrm>
            <a:off x="0" y="1540565"/>
            <a:ext cx="9144000" cy="2674620"/>
          </a:xfrm>
          <a:noFill/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>
            <a:normAutofit/>
          </a:bodyPr>
          <a:lstStyle/>
          <a:p>
            <a:r>
              <a:rPr lang="en-US" dirty="0"/>
              <a:t>Example of an Ultimate Load Analysis</a:t>
            </a:r>
          </a:p>
        </p:txBody>
      </p:sp>
    </p:spTree>
    <p:extLst>
      <p:ext uri="{BB962C8B-B14F-4D97-AF65-F5344CB8AC3E}">
        <p14:creationId xmlns:p14="http://schemas.microsoft.com/office/powerpoint/2010/main" val="11025235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 MATLAB-based tool for postprocessing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Annex G of IEC 61400-1 edition 3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Accumulates fatigue damage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Does so over design life of the turbine, assume Miner’s Rule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Discretize wind speed, given wind direction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Extrapolates damages based on the file’s “wind bin”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In conjunction with settings.txt, reports results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Fatigue/Ultimate/Statistics (previously mentioned)</a:t>
            </a:r>
          </a:p>
          <a:p>
            <a:pPr lvl="2"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 err="1"/>
              <a:t>MLife</a:t>
            </a:r>
            <a:r>
              <a:rPr lang="en-US" dirty="0"/>
              <a:t> introduction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MLife</a:t>
            </a:r>
            <a:r>
              <a:rPr lang="en-US" dirty="0"/>
              <a:t> actually doing?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3A9FC09-0653-4ED9-8962-81589554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78" y="17268"/>
            <a:ext cx="4201050" cy="26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94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Why not just use </a:t>
            </a:r>
            <a:r>
              <a:rPr lang="en-US" dirty="0" err="1">
                <a:cs typeface="+mn-cs"/>
              </a:rPr>
              <a:t>MLife</a:t>
            </a:r>
            <a:r>
              <a:rPr lang="en-US" dirty="0">
                <a:cs typeface="+mn-cs"/>
              </a:rPr>
              <a:t>?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Requires an additional layer of manual reformatting of </a:t>
            </a:r>
            <a:r>
              <a:rPr lang="en-US" dirty="0" err="1">
                <a:cs typeface="+mn-cs"/>
              </a:rPr>
              <a:t>Dymola</a:t>
            </a:r>
            <a:r>
              <a:rPr lang="en-US" dirty="0">
                <a:cs typeface="+mn-cs"/>
              </a:rPr>
              <a:t> results (.mat -&gt; .csv)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settings.txt file is completely inflexible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Not very conducive to further analysis (opinion)</a:t>
            </a:r>
          </a:p>
          <a:p>
            <a:pPr lvl="1"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Not user friendly, hard to parse error messages (opinion)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3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It would be nice if there was something similar, but in…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PyLifetime</a:t>
            </a:r>
            <a:r>
              <a:rPr lang="en-US" dirty="0"/>
              <a:t> over </a:t>
            </a:r>
            <a:r>
              <a:rPr lang="en-US" dirty="0" err="1"/>
              <a:t>MLife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 err="1"/>
              <a:t>Mlife</a:t>
            </a:r>
            <a:r>
              <a:rPr lang="en-US" dirty="0"/>
              <a:t> sounds good enough?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D3774A7-C404-403D-B032-82E3CACC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223" y="3888861"/>
            <a:ext cx="2590155" cy="8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3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779C7B0-16A7-417B-9348-244074D21B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1800" y="1543050"/>
            <a:ext cx="5652200" cy="304482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 err="1">
                <a:cs typeface="+mn-cs"/>
              </a:rPr>
              <a:t>PyLifetime</a:t>
            </a:r>
            <a:r>
              <a:rPr lang="en-US" dirty="0">
                <a:cs typeface="+mn-cs"/>
              </a:rPr>
              <a:t> is a Python-based implementation of the same IEC standards 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Fully integrated into </a:t>
            </a:r>
            <a:r>
              <a:rPr lang="en-US" dirty="0" err="1">
                <a:cs typeface="+mn-cs"/>
              </a:rPr>
              <a:t>PyWiT</a:t>
            </a:r>
            <a:r>
              <a:rPr lang="en-US" dirty="0">
                <a:cs typeface="+mn-cs"/>
              </a:rPr>
              <a:t> (no data conversion needed)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No licensing fees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The </a:t>
            </a:r>
            <a:r>
              <a:rPr lang="en-US" dirty="0" err="1">
                <a:cs typeface="+mn-cs"/>
              </a:rPr>
              <a:t>settings.yaml</a:t>
            </a:r>
            <a:r>
              <a:rPr lang="en-US" dirty="0">
                <a:cs typeface="+mn-cs"/>
              </a:rPr>
              <a:t> file layout notably simpler than </a:t>
            </a:r>
            <a:r>
              <a:rPr lang="en-US" dirty="0" err="1">
                <a:cs typeface="+mn-cs"/>
              </a:rPr>
              <a:t>Mlife’s</a:t>
            </a:r>
            <a:endParaRPr lang="en-US" dirty="0">
              <a:cs typeface="+mn-cs"/>
            </a:endParaRP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Format of exported results similar to </a:t>
            </a:r>
            <a:r>
              <a:rPr lang="en-US" dirty="0" err="1">
                <a:cs typeface="+mn-cs"/>
              </a:rPr>
              <a:t>Mlife</a:t>
            </a:r>
            <a:r>
              <a:rPr lang="en-US" dirty="0">
                <a:cs typeface="+mn-cs"/>
              </a:rPr>
              <a:t>, </a:t>
            </a:r>
            <a:r>
              <a:rPr lang="en-US" u="sng" dirty="0">
                <a:cs typeface="+mn-cs"/>
              </a:rPr>
              <a:t>also get</a:t>
            </a:r>
            <a:r>
              <a:rPr lang="en-US" dirty="0">
                <a:cs typeface="+mn-cs"/>
              </a:rPr>
              <a:t> returned object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Much more user friendly and better error handling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u="sng" dirty="0">
                <a:cs typeface="+mn-cs"/>
              </a:rPr>
              <a:t>Explicit</a:t>
            </a:r>
            <a:r>
              <a:rPr lang="en-US" dirty="0">
                <a:cs typeface="+mn-cs"/>
              </a:rPr>
              <a:t> multi-core usage through multiprocessing module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r>
              <a:rPr lang="en-US" dirty="0">
                <a:cs typeface="+mn-cs"/>
              </a:rPr>
              <a:t>Manual wind binning option</a:t>
            </a:r>
          </a:p>
          <a:p>
            <a:pPr>
              <a:spcBef>
                <a:spcPts val="210"/>
              </a:spcBef>
              <a:spcAft>
                <a:spcPts val="900"/>
              </a:spcAft>
              <a:buBlip>
                <a:blip r:embed="rId2"/>
              </a:buBlip>
              <a:tabLst>
                <a:tab pos="358775" algn="l"/>
              </a:tabLst>
            </a:pPr>
            <a:endParaRPr lang="en-US" dirty="0">
              <a:cs typeface="+mn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602C41C8-4DC0-422B-BC41-3455A8B892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99" y="385200"/>
            <a:ext cx="8280002" cy="432000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PyLifetime</a:t>
            </a:r>
            <a:r>
              <a:rPr lang="en-US" dirty="0"/>
              <a:t> over </a:t>
            </a:r>
            <a:r>
              <a:rPr lang="en-US" dirty="0" err="1"/>
              <a:t>MLife</a:t>
            </a:r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0C043853-1711-47D9-A05A-117B352E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999" y="817200"/>
            <a:ext cx="8280002" cy="519003"/>
          </a:xfrm>
        </p:spPr>
        <p:txBody>
          <a:bodyPr/>
          <a:lstStyle/>
          <a:p>
            <a:r>
              <a:rPr lang="en-US" dirty="0"/>
              <a:t>A working alternative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5FD3C16-5B3A-47E1-83AA-BDCCFB63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03" y="2236376"/>
            <a:ext cx="3626497" cy="22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46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-IWES2019-gobasil">
  <a:themeElements>
    <a:clrScheme name="Office-Design-IWES2019-gobasil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1BBAE2"/>
      </a:hlink>
      <a:folHlink>
        <a:srgbClr val="B1C800"/>
      </a:folHlink>
    </a:clrScheme>
    <a:fontScheme name="Office-Design-IWES2019-gobasil">
      <a:majorFont>
        <a:latin typeface="Frutiger LT Com 65 Bold"/>
        <a:ea typeface=""/>
        <a:cs typeface=""/>
      </a:majorFont>
      <a:minorFont>
        <a:latin typeface="Frutiger 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9_0050_IWES_Powerpoint-Template_EN_V4_Win" id="{54A5FE32-A70C-43FD-B496-8164B9994992}" vid="{EE5F340C-DB92-455A-9300-EA9FCE4AE8A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938</Words>
  <Application>Microsoft Office PowerPoint</Application>
  <PresentationFormat>On-screen Show (16:9)</PresentationFormat>
  <Paragraphs>140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Frutiger LT Com 55 Roman</vt:lpstr>
      <vt:lpstr>Frutiger LT Com 65 Bold</vt:lpstr>
      <vt:lpstr>Frutiger LT Std 45 Light</vt:lpstr>
      <vt:lpstr>Office-Design-IWES2019-gobasil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Fraunhofer IWES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IWES Powerpoint Template DE</dc:subject>
  <dc:creator>Rollert, Britta</dc:creator>
  <cp:keywords/>
  <dc:description>190130 lz</dc:description>
  <cp:lastModifiedBy>Lacey, Dane</cp:lastModifiedBy>
  <cp:revision>51</cp:revision>
  <cp:lastPrinted>2018-03-05T10:05:58Z</cp:lastPrinted>
  <dcterms:created xsi:type="dcterms:W3CDTF">2019-03-08T08:21:59Z</dcterms:created>
  <dcterms:modified xsi:type="dcterms:W3CDTF">2022-03-28T12:52:47Z</dcterms:modified>
  <cp:category/>
</cp:coreProperties>
</file>