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  <p:sldMasterId id="2147483695" r:id="rId5"/>
  </p:sldMasterIdLst>
  <p:notesMasterIdLst>
    <p:notesMasterId r:id="rId19"/>
  </p:notesMasterIdLst>
  <p:handoutMasterIdLst>
    <p:handoutMasterId r:id="rId20"/>
  </p:handoutMasterIdLst>
  <p:sldIdLst>
    <p:sldId id="350" r:id="rId6"/>
    <p:sldId id="352" r:id="rId7"/>
    <p:sldId id="361" r:id="rId8"/>
    <p:sldId id="353" r:id="rId9"/>
    <p:sldId id="367" r:id="rId10"/>
    <p:sldId id="354" r:id="rId11"/>
    <p:sldId id="365" r:id="rId12"/>
    <p:sldId id="366" r:id="rId13"/>
    <p:sldId id="364" r:id="rId14"/>
    <p:sldId id="258" r:id="rId15"/>
    <p:sldId id="257" r:id="rId16"/>
    <p:sldId id="368" r:id="rId17"/>
    <p:sldId id="34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E777E-A450-4500-BA8A-9858283DA1D8}" v="5" dt="2021-06-20T05:49:18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5226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19,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3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31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87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90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90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5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02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43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216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96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37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June 19,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  <p:sldLayoutId id="2147483694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97544"/>
            <a:ext cx="5491571" cy="1514019"/>
          </a:xfrm>
        </p:spPr>
        <p:txBody>
          <a:bodyPr/>
          <a:lstStyle/>
          <a:p>
            <a:r>
              <a:rPr lang="en-US" dirty="0"/>
              <a:t>Campaign Analysis &amp;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711478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Final Project</a:t>
            </a:r>
            <a:endParaRPr lang="en-US" dirty="0"/>
          </a:p>
          <a:p>
            <a:r>
              <a:rPr lang="en-US" dirty="0"/>
              <a:t>Dane Turnbull</a:t>
            </a:r>
          </a:p>
          <a:p>
            <a:r>
              <a:rPr lang="en-US" dirty="0"/>
              <a:t>June 19th,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2456E10A-DA0C-46BD-A071-FA56488D2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3320859"/>
            <a:ext cx="4573475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Client Dashboard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7766957D-EDF2-4895-91CA-CF34900CC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4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CAADE62B-F384-458D-B244-0DBD08E56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C3D0F6-A056-4C86-ABDA-0D3C32BD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Recommendations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551FA9-8416-4FCE-86C4-F7AE30961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Affinity Analysis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1CCC2-608B-46F7-BA90-69B99BD5D84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Marketing Mix Optimization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D1A420-D49D-44EA-BAEA-5D63EB0D3F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Also known as Market Basket Analysis</a:t>
            </a:r>
          </a:p>
          <a:p>
            <a:r>
              <a:rPr lang="en-US" dirty="0"/>
              <a:t>Used to understand customer purchase behaviors</a:t>
            </a:r>
          </a:p>
          <a:p>
            <a:r>
              <a:rPr lang="en-US" dirty="0"/>
              <a:t>ideal for: </a:t>
            </a:r>
          </a:p>
          <a:p>
            <a:pPr lvl="1"/>
            <a:r>
              <a:rPr lang="en-US" dirty="0"/>
              <a:t>Cross-selling strategies</a:t>
            </a:r>
          </a:p>
          <a:p>
            <a:pPr lvl="1"/>
            <a:r>
              <a:rPr lang="en-US" dirty="0"/>
              <a:t>Purchase suggestions for online retail</a:t>
            </a:r>
          </a:p>
          <a:p>
            <a:pPr lvl="1"/>
            <a:r>
              <a:rPr lang="en-US" dirty="0"/>
              <a:t>Promotions and pricing strategy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9A460F6-AD62-4FEA-9DBE-C90DBDB6D72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614588"/>
            <a:ext cx="4756241" cy="1942138"/>
          </a:xfrm>
        </p:spPr>
        <p:txBody>
          <a:bodyPr/>
          <a:lstStyle/>
          <a:p>
            <a:r>
              <a:rPr lang="en-US" i="0" dirty="0">
                <a:effectLst/>
              </a:rPr>
              <a:t>Determine how to allocate marketing budgets to achieve maximum ROI</a:t>
            </a:r>
          </a:p>
          <a:p>
            <a:r>
              <a:rPr lang="en-US" b="0" i="0" dirty="0">
                <a:effectLst/>
              </a:rPr>
              <a:t>Quantify marketing effectiveness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16A5-6779-4640-A229-6C18F9E8E14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A165AE7-8DEE-4C4B-B678-28E1C89A5413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CEFD3-7948-4C4F-A4CF-A16913D75D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EFCB0-F0F9-4F21-9E03-F0FCFABE5A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12EDF2-7758-4FDA-B3A5-CCF93C52A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441" y="3752797"/>
            <a:ext cx="3765498" cy="282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0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Dane Turnbull</a:t>
            </a:r>
            <a:endParaRPr lang="en-US" dirty="0"/>
          </a:p>
          <a:p>
            <a:r>
              <a:rPr lang="en-US" dirty="0"/>
              <a:t>DA430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Website Metrics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1550" y="3505589"/>
            <a:ext cx="2133600" cy="205837"/>
          </a:xfrm>
        </p:spPr>
        <p:txBody>
          <a:bodyPr/>
          <a:lstStyle/>
          <a:p>
            <a:r>
              <a:rPr lang="en-US" dirty="0"/>
              <a:t>03. February Campaign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77341" y="3505590"/>
            <a:ext cx="2128157" cy="205837"/>
          </a:xfrm>
        </p:spPr>
        <p:txBody>
          <a:bodyPr/>
          <a:lstStyle/>
          <a:p>
            <a:r>
              <a:rPr lang="en-US" dirty="0"/>
              <a:t>04. Conversions Breakdown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86503" y="3505591"/>
            <a:ext cx="2129245" cy="205837"/>
          </a:xfrm>
        </p:spPr>
        <p:txBody>
          <a:bodyPr/>
          <a:lstStyle/>
          <a:p>
            <a:r>
              <a:rPr lang="en-US" dirty="0"/>
              <a:t>05. Closing and Dashboard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359017" y="6332220"/>
            <a:ext cx="1633103" cy="247651"/>
          </a:xfrm>
        </p:spPr>
        <p:txBody>
          <a:bodyPr/>
          <a:lstStyle/>
          <a:p>
            <a:r>
              <a:rPr lang="en-US" dirty="0"/>
              <a:t>Client Campaign Analysis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June 19,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Using the data from Beeline Tees, I have put together a campaign performance summary.</a:t>
            </a:r>
          </a:p>
          <a:p>
            <a:r>
              <a:rPr lang="en-US" b="0" i="0" dirty="0">
                <a:effectLst/>
                <a:cs typeface="Calibri" panose="020F0502020204030204" pitchFamily="34" charset="0"/>
              </a:rPr>
              <a:t>Campaign Dates: Feb 1  - Feb 29, 2021</a:t>
            </a:r>
            <a:endParaRPr lang="en-US" dirty="0"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09700" y="6332220"/>
            <a:ext cx="1582420" cy="247651"/>
          </a:xfrm>
        </p:spPr>
        <p:txBody>
          <a:bodyPr/>
          <a:lstStyle/>
          <a:p>
            <a:r>
              <a:rPr lang="en-US" dirty="0"/>
              <a:t>Client Campaign Analysis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June 19,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95167" y="6332220"/>
            <a:ext cx="1596953" cy="247651"/>
          </a:xfrm>
        </p:spPr>
        <p:txBody>
          <a:bodyPr/>
          <a:lstStyle/>
          <a:p>
            <a:r>
              <a:rPr lang="en-US" dirty="0"/>
              <a:t>Client Campaign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June 19, 2021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96F1003-3C10-4EFA-A659-3548F14AF3BB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008936" y="1853796"/>
            <a:ext cx="10352810" cy="2855545"/>
          </a:xfrm>
        </p:spPr>
      </p:sp>
      <p:pic>
        <p:nvPicPr>
          <p:cNvPr id="9" name="slide2" descr="Sheet 9">
            <a:extLst>
              <a:ext uri="{FF2B5EF4-FFF2-40B4-BE49-F238E27FC236}">
                <a16:creationId xmlns:a16="http://schemas.microsoft.com/office/drawing/2014/main" id="{2EB3677C-EE8B-4D4F-95CB-856D54914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879733"/>
            <a:ext cx="9855419" cy="28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27" y="94936"/>
            <a:ext cx="8081654" cy="610863"/>
          </a:xfrm>
        </p:spPr>
        <p:txBody>
          <a:bodyPr/>
          <a:lstStyle/>
          <a:p>
            <a:r>
              <a:rPr lang="en-US" dirty="0"/>
              <a:t>Metric Trends over Time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June 19, 2021</a:t>
            </a:fld>
            <a:endParaRPr lang="en-US" dirty="0"/>
          </a:p>
        </p:txBody>
      </p:sp>
      <p:pic>
        <p:nvPicPr>
          <p:cNvPr id="8" name="slide8" descr="Sheet 13">
            <a:extLst>
              <a:ext uri="{FF2B5EF4-FFF2-40B4-BE49-F238E27FC236}">
                <a16:creationId xmlns:a16="http://schemas.microsoft.com/office/drawing/2014/main" id="{1982D8AB-F4D6-41C3-8EED-E33FA7D0FCC9}"/>
              </a:ext>
            </a:extLst>
          </p:cNvPr>
          <p:cNvPicPr>
            <a:picLocks noGrp="1" noChangeAspect="1"/>
          </p:cNvPicPr>
          <p:nvPr>
            <p:ph type="chart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" t="5310"/>
          <a:stretch/>
        </p:blipFill>
        <p:spPr>
          <a:xfrm>
            <a:off x="1019665" y="737450"/>
            <a:ext cx="10152669" cy="53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5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2" descr="Sheet 8">
            <a:extLst>
              <a:ext uri="{FF2B5EF4-FFF2-40B4-BE49-F238E27FC236}">
                <a16:creationId xmlns:a16="http://schemas.microsoft.com/office/drawing/2014/main" id="{C49DDFFE-DC9A-4AA5-AC1E-A8AE2A7BBD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23460" y="103411"/>
            <a:ext cx="5450207" cy="622880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924049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sz="3700" b="1" dirty="0"/>
              <a:t>Source Metrics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6FCA8E82-58CD-E045-8B98-B7A85B79B752}" type="datetime4">
              <a:rPr lang="en-US" smtClean="0"/>
              <a:pPr>
                <a:spcAft>
                  <a:spcPts val="600"/>
                </a:spcAft>
              </a:pPr>
              <a:t>June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anchor="t">
            <a:normAutofit fontScale="92500"/>
          </a:bodyPr>
          <a:lstStyle/>
          <a:p>
            <a:r>
              <a:rPr lang="en-US"/>
              <a:t>Client Campaign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999" y="449355"/>
            <a:ext cx="8081654" cy="610863"/>
          </a:xfrm>
        </p:spPr>
        <p:txBody>
          <a:bodyPr/>
          <a:lstStyle/>
          <a:p>
            <a:r>
              <a:rPr lang="en-US" dirty="0"/>
              <a:t>Conversions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10326" y="6332220"/>
            <a:ext cx="1681794" cy="247651"/>
          </a:xfrm>
        </p:spPr>
        <p:txBody>
          <a:bodyPr/>
          <a:lstStyle/>
          <a:p>
            <a:r>
              <a:rPr lang="en-US" dirty="0"/>
              <a:t>Client Campaign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June 19, 2021</a:t>
            </a:fld>
            <a:endParaRPr lang="en-US" dirty="0"/>
          </a:p>
        </p:txBody>
      </p:sp>
      <p:pic>
        <p:nvPicPr>
          <p:cNvPr id="2" name="Chart Placeholder 1">
            <a:extLst>
              <a:ext uri="{FF2B5EF4-FFF2-40B4-BE49-F238E27FC236}">
                <a16:creationId xmlns:a16="http://schemas.microsoft.com/office/drawing/2014/main" id="{9BCF546D-ACD5-446A-8237-3CAD64FCE4EE}"/>
              </a:ext>
            </a:extLst>
          </p:cNvPr>
          <p:cNvPicPr>
            <a:picLocks noGrp="1" noChangeAspect="1"/>
          </p:cNvPicPr>
          <p:nvPr>
            <p:ph type="chart" sz="quarter" idx="10"/>
          </p:nvPr>
        </p:nvPicPr>
        <p:blipFill>
          <a:blip r:embed="rId2"/>
          <a:stretch>
            <a:fillRect/>
          </a:stretch>
        </p:blipFill>
        <p:spPr>
          <a:xfrm>
            <a:off x="1310326" y="1180282"/>
            <a:ext cx="8985486" cy="503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6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52696" y="6456045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10326" y="6456045"/>
            <a:ext cx="1681794" cy="247651"/>
          </a:xfrm>
        </p:spPr>
        <p:txBody>
          <a:bodyPr/>
          <a:lstStyle/>
          <a:p>
            <a:r>
              <a:rPr lang="en-US" dirty="0"/>
              <a:t>Client Campaign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456045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June 19, 2021</a:t>
            </a:fld>
            <a:endParaRPr lang="en-US" dirty="0"/>
          </a:p>
        </p:txBody>
      </p:sp>
      <p:pic>
        <p:nvPicPr>
          <p:cNvPr id="11" name="slide4" descr="Sheet 10">
            <a:extLst>
              <a:ext uri="{FF2B5EF4-FFF2-40B4-BE49-F238E27FC236}">
                <a16:creationId xmlns:a16="http://schemas.microsoft.com/office/drawing/2014/main" id="{C94E2047-9CBF-4C31-9E96-7B5866AB86F0}"/>
              </a:ext>
            </a:extLst>
          </p:cNvPr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02" y="154304"/>
            <a:ext cx="9900596" cy="3526597"/>
          </a:xfrm>
          <a:prstGeom prst="rect">
            <a:avLst/>
          </a:prstGeom>
        </p:spPr>
      </p:pic>
      <p:pic>
        <p:nvPicPr>
          <p:cNvPr id="12" name="slide2" descr="Sheet 10 (2)">
            <a:extLst>
              <a:ext uri="{FF2B5EF4-FFF2-40B4-BE49-F238E27FC236}">
                <a16:creationId xmlns:a16="http://schemas.microsoft.com/office/drawing/2014/main" id="{C9D0C5F6-E5F4-4440-9E49-2D98B2A0A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02" y="3401237"/>
            <a:ext cx="9588178" cy="30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February 2020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February 2020 Campaign had a large spike in</a:t>
            </a:r>
          </a:p>
          <a:p>
            <a:r>
              <a:rPr lang="en-US" dirty="0"/>
              <a:t>traffic and conversions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3493217"/>
            <a:ext cx="4838700" cy="315915"/>
          </a:xfrm>
        </p:spPr>
        <p:txBody>
          <a:bodyPr/>
          <a:lstStyle/>
          <a:p>
            <a:r>
              <a:rPr lang="en-US" dirty="0"/>
              <a:t>Conversion Rates 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0" y="3807254"/>
            <a:ext cx="4838700" cy="636754"/>
          </a:xfrm>
        </p:spPr>
        <p:txBody>
          <a:bodyPr/>
          <a:lstStyle/>
          <a:p>
            <a:r>
              <a:rPr lang="en-US" dirty="0"/>
              <a:t>Conversions were at all time high in 2020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New Users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50 percent increase in new users for Feb 2020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Successful Mediums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20-Discount, Mobile,  and pre-roll-video  provided a 100% conversion rate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04594" y="6332220"/>
            <a:ext cx="1587526" cy="247651"/>
          </a:xfrm>
        </p:spPr>
        <p:txBody>
          <a:bodyPr/>
          <a:lstStyle/>
          <a:p>
            <a:r>
              <a:rPr lang="en-US"/>
              <a:t>Client Campaign Analysis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June 19,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212</Words>
  <Application>Microsoft Office PowerPoint</Application>
  <PresentationFormat>Widescreen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</vt:lpstr>
      <vt:lpstr>Theme1</vt:lpstr>
      <vt:lpstr>1_Office Theme</vt:lpstr>
      <vt:lpstr>Campaign Analysis &amp; Dashboard</vt:lpstr>
      <vt:lpstr>Agenda</vt:lpstr>
      <vt:lpstr>Introduction</vt:lpstr>
      <vt:lpstr>Metrics</vt:lpstr>
      <vt:lpstr>Metric Trends over Time</vt:lpstr>
      <vt:lpstr>Source Metrics</vt:lpstr>
      <vt:lpstr>Conversions</vt:lpstr>
      <vt:lpstr>PowerPoint Presentation</vt:lpstr>
      <vt:lpstr>Summary</vt:lpstr>
      <vt:lpstr>Client Dashboard</vt:lpstr>
      <vt:lpstr>PowerPoint Presentation</vt:lpstr>
      <vt:lpstr>Modeling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Campaign Analysis</dc:title>
  <dc:creator>Dane Turnbull</dc:creator>
  <cp:lastModifiedBy>Dane Turnbull</cp:lastModifiedBy>
  <cp:revision>4</cp:revision>
  <dcterms:created xsi:type="dcterms:W3CDTF">2021-05-30T06:03:00Z</dcterms:created>
  <dcterms:modified xsi:type="dcterms:W3CDTF">2021-06-20T05:52:11Z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