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73880-14CE-FB14-974F-E3D83927E0B2}" v="3348" dt="2020-03-23T23:17:54.298"/>
    <p1510:client id="{484AF891-E4FB-F35A-8C39-79C649C6D02E}" v="166" dt="2020-05-14T19:29:56.497"/>
    <p1510:client id="{6913B560-80DD-40D1-A08D-65AC082F1FCD}" v="32" dt="2020-03-24T14:13:47.081"/>
    <p1510:client id="{BA5D31B3-74B5-B785-17D4-259574254D17}" v="7" dt="2020-03-24T14:35:28.517"/>
    <p1510:client id="{E57D9A55-9E7C-249E-D2F8-048DB593D15A}" v="15" dt="2020-03-24T06:55:47.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CA709E3-23D9-43A1-BC57-B41B8FA597F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EBBD304-3C95-42CD-8E5F-9F9BE771ACBA}">
      <dgm:prSet/>
      <dgm:spPr/>
      <dgm:t>
        <a:bodyPr/>
        <a:lstStyle/>
        <a:p>
          <a:pPr>
            <a:defRPr cap="all"/>
          </a:pPr>
          <a:r>
            <a:rPr lang="fr-FR"/>
            <a:t>Faire prendre conscience que le tri et le recyclage touche tout le monde. Pouvoir sensibiliser les joueurs au recyclage.</a:t>
          </a:r>
          <a:endParaRPr lang="en-US"/>
        </a:p>
      </dgm:t>
    </dgm:pt>
    <dgm:pt modelId="{C91FB32F-7251-42DC-B471-D0C58272F545}" type="parTrans" cxnId="{814AB3C2-8A0D-45BE-8444-9274DFAA6506}">
      <dgm:prSet/>
      <dgm:spPr/>
      <dgm:t>
        <a:bodyPr/>
        <a:lstStyle/>
        <a:p>
          <a:endParaRPr lang="en-US"/>
        </a:p>
      </dgm:t>
    </dgm:pt>
    <dgm:pt modelId="{789E3284-3427-4C82-9001-F0286E765856}" type="sibTrans" cxnId="{814AB3C2-8A0D-45BE-8444-9274DFAA6506}">
      <dgm:prSet/>
      <dgm:spPr/>
      <dgm:t>
        <a:bodyPr/>
        <a:lstStyle/>
        <a:p>
          <a:endParaRPr lang="en-US"/>
        </a:p>
      </dgm:t>
    </dgm:pt>
    <dgm:pt modelId="{555A10AE-1613-4913-893B-27658848298E}">
      <dgm:prSet/>
      <dgm:spPr/>
      <dgm:t>
        <a:bodyPr/>
        <a:lstStyle/>
        <a:p>
          <a:pPr>
            <a:defRPr cap="all"/>
          </a:pPr>
          <a:r>
            <a:rPr lang="fr-FR"/>
            <a:t>Le nettoyage de la planète est un des principaux objectifs de notre génération</a:t>
          </a:r>
          <a:endParaRPr lang="en-US"/>
        </a:p>
      </dgm:t>
    </dgm:pt>
    <dgm:pt modelId="{AA9FCA03-D456-4EDB-8811-57AAD4C8E890}" type="parTrans" cxnId="{693AEE3A-0D25-4CF0-A238-E913EF397C7F}">
      <dgm:prSet/>
      <dgm:spPr/>
      <dgm:t>
        <a:bodyPr/>
        <a:lstStyle/>
        <a:p>
          <a:endParaRPr lang="en-US"/>
        </a:p>
      </dgm:t>
    </dgm:pt>
    <dgm:pt modelId="{B9100724-D0D0-44D7-A370-F0F5A5923A5D}" type="sibTrans" cxnId="{693AEE3A-0D25-4CF0-A238-E913EF397C7F}">
      <dgm:prSet/>
      <dgm:spPr/>
      <dgm:t>
        <a:bodyPr/>
        <a:lstStyle/>
        <a:p>
          <a:endParaRPr lang="en-US"/>
        </a:p>
      </dgm:t>
    </dgm:pt>
    <dgm:pt modelId="{7AC13324-E740-485D-AD79-E7D96E1346E6}" type="pres">
      <dgm:prSet presAssocID="{DCA709E3-23D9-43A1-BC57-B41B8FA597F3}" presName="root" presStyleCnt="0">
        <dgm:presLayoutVars>
          <dgm:dir/>
          <dgm:resizeHandles val="exact"/>
        </dgm:presLayoutVars>
      </dgm:prSet>
      <dgm:spPr/>
    </dgm:pt>
    <dgm:pt modelId="{A6EF752E-3049-4374-9EA2-92EEA03902B0}" type="pres">
      <dgm:prSet presAssocID="{AEBBD304-3C95-42CD-8E5F-9F9BE771ACBA}" presName="compNode" presStyleCnt="0"/>
      <dgm:spPr/>
    </dgm:pt>
    <dgm:pt modelId="{1B2F2AF3-7DB3-4C3F-A9A4-50BA39A56BB3}" type="pres">
      <dgm:prSet presAssocID="{AEBBD304-3C95-42CD-8E5F-9F9BE771ACBA}" presName="iconBgRect" presStyleLbl="bgShp" presStyleIdx="0" presStyleCnt="2"/>
      <dgm:spPr>
        <a:prstGeom prst="round2DiagRect">
          <a:avLst>
            <a:gd name="adj1" fmla="val 29727"/>
            <a:gd name="adj2" fmla="val 0"/>
          </a:avLst>
        </a:prstGeom>
      </dgm:spPr>
    </dgm:pt>
    <dgm:pt modelId="{FDF5793B-C943-40C9-B6BD-AAC34B3F39A6}" type="pres">
      <dgm:prSet presAssocID="{AEBBD304-3C95-42CD-8E5F-9F9BE771AC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4A6306DE-2FE7-4B8A-A5BD-AFE36D701709}" type="pres">
      <dgm:prSet presAssocID="{AEBBD304-3C95-42CD-8E5F-9F9BE771ACBA}" presName="spaceRect" presStyleCnt="0"/>
      <dgm:spPr/>
    </dgm:pt>
    <dgm:pt modelId="{E0263FAD-CD7D-4772-A70A-190E5751FE1E}" type="pres">
      <dgm:prSet presAssocID="{AEBBD304-3C95-42CD-8E5F-9F9BE771ACBA}" presName="textRect" presStyleLbl="revTx" presStyleIdx="0" presStyleCnt="2">
        <dgm:presLayoutVars>
          <dgm:chMax val="1"/>
          <dgm:chPref val="1"/>
        </dgm:presLayoutVars>
      </dgm:prSet>
      <dgm:spPr/>
    </dgm:pt>
    <dgm:pt modelId="{1D2C0C6A-86CA-4BCA-9772-D9E1EE317EDD}" type="pres">
      <dgm:prSet presAssocID="{789E3284-3427-4C82-9001-F0286E765856}" presName="sibTrans" presStyleCnt="0"/>
      <dgm:spPr/>
    </dgm:pt>
    <dgm:pt modelId="{D8302CB7-B9FC-445E-A3FD-D283AE9A6D7C}" type="pres">
      <dgm:prSet presAssocID="{555A10AE-1613-4913-893B-27658848298E}" presName="compNode" presStyleCnt="0"/>
      <dgm:spPr/>
    </dgm:pt>
    <dgm:pt modelId="{DF0987D3-4AD9-4CAC-87C0-649BD338D23D}" type="pres">
      <dgm:prSet presAssocID="{555A10AE-1613-4913-893B-27658848298E}" presName="iconBgRect" presStyleLbl="bgShp" presStyleIdx="1" presStyleCnt="2"/>
      <dgm:spPr>
        <a:prstGeom prst="round2DiagRect">
          <a:avLst>
            <a:gd name="adj1" fmla="val 29727"/>
            <a:gd name="adj2" fmla="val 0"/>
          </a:avLst>
        </a:prstGeom>
      </dgm:spPr>
    </dgm:pt>
    <dgm:pt modelId="{66F7FAD5-27F6-41DF-B2AA-71E28AFC42A6}" type="pres">
      <dgm:prSet presAssocID="{555A10AE-1613-4913-893B-2765884829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4CEF19F-C2F5-4CAC-B150-F94E0FCF4D71}" type="pres">
      <dgm:prSet presAssocID="{555A10AE-1613-4913-893B-27658848298E}" presName="spaceRect" presStyleCnt="0"/>
      <dgm:spPr/>
    </dgm:pt>
    <dgm:pt modelId="{8AD10874-415C-436D-A91E-C3389F023DB3}" type="pres">
      <dgm:prSet presAssocID="{555A10AE-1613-4913-893B-27658848298E}" presName="textRect" presStyleLbl="revTx" presStyleIdx="1" presStyleCnt="2">
        <dgm:presLayoutVars>
          <dgm:chMax val="1"/>
          <dgm:chPref val="1"/>
        </dgm:presLayoutVars>
      </dgm:prSet>
      <dgm:spPr/>
    </dgm:pt>
  </dgm:ptLst>
  <dgm:cxnLst>
    <dgm:cxn modelId="{6CF7D722-9EF1-487C-802B-3B6A0831E5EA}" type="presOf" srcId="{DCA709E3-23D9-43A1-BC57-B41B8FA597F3}" destId="{7AC13324-E740-485D-AD79-E7D96E1346E6}" srcOrd="0" destOrd="0" presId="urn:microsoft.com/office/officeart/2018/5/layout/IconLeafLabelList"/>
    <dgm:cxn modelId="{693AEE3A-0D25-4CF0-A238-E913EF397C7F}" srcId="{DCA709E3-23D9-43A1-BC57-B41B8FA597F3}" destId="{555A10AE-1613-4913-893B-27658848298E}" srcOrd="1" destOrd="0" parTransId="{AA9FCA03-D456-4EDB-8811-57AAD4C8E890}" sibTransId="{B9100724-D0D0-44D7-A370-F0F5A5923A5D}"/>
    <dgm:cxn modelId="{40AB4AC2-28B4-45A5-BED6-A97B8A6CB8FB}" type="presOf" srcId="{AEBBD304-3C95-42CD-8E5F-9F9BE771ACBA}" destId="{E0263FAD-CD7D-4772-A70A-190E5751FE1E}" srcOrd="0" destOrd="0" presId="urn:microsoft.com/office/officeart/2018/5/layout/IconLeafLabelList"/>
    <dgm:cxn modelId="{814AB3C2-8A0D-45BE-8444-9274DFAA6506}" srcId="{DCA709E3-23D9-43A1-BC57-B41B8FA597F3}" destId="{AEBBD304-3C95-42CD-8E5F-9F9BE771ACBA}" srcOrd="0" destOrd="0" parTransId="{C91FB32F-7251-42DC-B471-D0C58272F545}" sibTransId="{789E3284-3427-4C82-9001-F0286E765856}"/>
    <dgm:cxn modelId="{AEA95FD0-6155-4A3E-84BE-B6F1A5764DA9}" type="presOf" srcId="{555A10AE-1613-4913-893B-27658848298E}" destId="{8AD10874-415C-436D-A91E-C3389F023DB3}" srcOrd="0" destOrd="0" presId="urn:microsoft.com/office/officeart/2018/5/layout/IconLeafLabelList"/>
    <dgm:cxn modelId="{D8509276-5CB2-4310-8AD7-FDE5C8F0EEEF}" type="presParOf" srcId="{7AC13324-E740-485D-AD79-E7D96E1346E6}" destId="{A6EF752E-3049-4374-9EA2-92EEA03902B0}" srcOrd="0" destOrd="0" presId="urn:microsoft.com/office/officeart/2018/5/layout/IconLeafLabelList"/>
    <dgm:cxn modelId="{3BFD5232-8624-4AEE-A0D0-3FF342BCC851}" type="presParOf" srcId="{A6EF752E-3049-4374-9EA2-92EEA03902B0}" destId="{1B2F2AF3-7DB3-4C3F-A9A4-50BA39A56BB3}" srcOrd="0" destOrd="0" presId="urn:microsoft.com/office/officeart/2018/5/layout/IconLeafLabelList"/>
    <dgm:cxn modelId="{D7E58F7E-A72F-4A73-BE6F-04B9DDD6B6E2}" type="presParOf" srcId="{A6EF752E-3049-4374-9EA2-92EEA03902B0}" destId="{FDF5793B-C943-40C9-B6BD-AAC34B3F39A6}" srcOrd="1" destOrd="0" presId="urn:microsoft.com/office/officeart/2018/5/layout/IconLeafLabelList"/>
    <dgm:cxn modelId="{1F97F256-DC3E-4FC8-ABDF-EB82D059A4B3}" type="presParOf" srcId="{A6EF752E-3049-4374-9EA2-92EEA03902B0}" destId="{4A6306DE-2FE7-4B8A-A5BD-AFE36D701709}" srcOrd="2" destOrd="0" presId="urn:microsoft.com/office/officeart/2018/5/layout/IconLeafLabelList"/>
    <dgm:cxn modelId="{1EB56F02-DEE2-42A2-92DF-A006B233FE49}" type="presParOf" srcId="{A6EF752E-3049-4374-9EA2-92EEA03902B0}" destId="{E0263FAD-CD7D-4772-A70A-190E5751FE1E}" srcOrd="3" destOrd="0" presId="urn:microsoft.com/office/officeart/2018/5/layout/IconLeafLabelList"/>
    <dgm:cxn modelId="{A8140F4D-B50A-47F7-822C-A80BDBE418F8}" type="presParOf" srcId="{7AC13324-E740-485D-AD79-E7D96E1346E6}" destId="{1D2C0C6A-86CA-4BCA-9772-D9E1EE317EDD}" srcOrd="1" destOrd="0" presId="urn:microsoft.com/office/officeart/2018/5/layout/IconLeafLabelList"/>
    <dgm:cxn modelId="{F5E2D5A0-92AD-4E69-B084-A40C9C398DC3}" type="presParOf" srcId="{7AC13324-E740-485D-AD79-E7D96E1346E6}" destId="{D8302CB7-B9FC-445E-A3FD-D283AE9A6D7C}" srcOrd="2" destOrd="0" presId="urn:microsoft.com/office/officeart/2018/5/layout/IconLeafLabelList"/>
    <dgm:cxn modelId="{DFAA2871-8A5B-4862-AB60-12EF6354A3FE}" type="presParOf" srcId="{D8302CB7-B9FC-445E-A3FD-D283AE9A6D7C}" destId="{DF0987D3-4AD9-4CAC-87C0-649BD338D23D}" srcOrd="0" destOrd="0" presId="urn:microsoft.com/office/officeart/2018/5/layout/IconLeafLabelList"/>
    <dgm:cxn modelId="{F09FED19-E899-4E12-9A51-E1C47F801430}" type="presParOf" srcId="{D8302CB7-B9FC-445E-A3FD-D283AE9A6D7C}" destId="{66F7FAD5-27F6-41DF-B2AA-71E28AFC42A6}" srcOrd="1" destOrd="0" presId="urn:microsoft.com/office/officeart/2018/5/layout/IconLeafLabelList"/>
    <dgm:cxn modelId="{61CA4EF6-7E52-43FC-A1D7-B1B2C51D3808}" type="presParOf" srcId="{D8302CB7-B9FC-445E-A3FD-D283AE9A6D7C}" destId="{14CEF19F-C2F5-4CAC-B150-F94E0FCF4D71}" srcOrd="2" destOrd="0" presId="urn:microsoft.com/office/officeart/2018/5/layout/IconLeafLabelList"/>
    <dgm:cxn modelId="{30A66447-B5E6-40EC-828E-905A901FDE64}" type="presParOf" srcId="{D8302CB7-B9FC-445E-A3FD-D283AE9A6D7C}" destId="{8AD10874-415C-436D-A91E-C3389F023DB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F2AF3-7DB3-4C3F-A9A4-50BA39A56BB3}">
      <dsp:nvSpPr>
        <dsp:cNvPr id="0" name=""/>
        <dsp:cNvSpPr/>
      </dsp:nvSpPr>
      <dsp:spPr>
        <a:xfrm>
          <a:off x="1963837" y="57374"/>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5793B-C943-40C9-B6BD-AAC34B3F39A6}">
      <dsp:nvSpPr>
        <dsp:cNvPr id="0" name=""/>
        <dsp:cNvSpPr/>
      </dsp:nvSpPr>
      <dsp:spPr>
        <a:xfrm>
          <a:off x="2431837" y="52537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263FAD-CD7D-4772-A70A-190E5751FE1E}">
      <dsp:nvSpPr>
        <dsp:cNvPr id="0" name=""/>
        <dsp:cNvSpPr/>
      </dsp:nvSpPr>
      <dsp:spPr>
        <a:xfrm>
          <a:off x="1261837" y="293737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FR" sz="1300" kern="1200"/>
            <a:t>Faire prendre conscience que le tri et le recyclage touche tout le monde. Pouvoir sensibiliser les joueurs au recyclage.</a:t>
          </a:r>
          <a:endParaRPr lang="en-US" sz="1300" kern="1200"/>
        </a:p>
      </dsp:txBody>
      <dsp:txXfrm>
        <a:off x="1261837" y="2937375"/>
        <a:ext cx="3600000" cy="720000"/>
      </dsp:txXfrm>
    </dsp:sp>
    <dsp:sp modelId="{DF0987D3-4AD9-4CAC-87C0-649BD338D23D}">
      <dsp:nvSpPr>
        <dsp:cNvPr id="0" name=""/>
        <dsp:cNvSpPr/>
      </dsp:nvSpPr>
      <dsp:spPr>
        <a:xfrm>
          <a:off x="6193837" y="57374"/>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7FAD5-27F6-41DF-B2AA-71E28AFC42A6}">
      <dsp:nvSpPr>
        <dsp:cNvPr id="0" name=""/>
        <dsp:cNvSpPr/>
      </dsp:nvSpPr>
      <dsp:spPr>
        <a:xfrm>
          <a:off x="6661837" y="52537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D10874-415C-436D-A91E-C3389F023DB3}">
      <dsp:nvSpPr>
        <dsp:cNvPr id="0" name=""/>
        <dsp:cNvSpPr/>
      </dsp:nvSpPr>
      <dsp:spPr>
        <a:xfrm>
          <a:off x="5491837" y="293737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FR" sz="1300" kern="1200"/>
            <a:t>Le nettoyage de la planète est un des principaux objectifs de notre génération</a:t>
          </a:r>
          <a:endParaRPr lang="en-US" sz="1300" kern="1200"/>
        </a:p>
      </dsp:txBody>
      <dsp:txXfrm>
        <a:off x="5491837" y="2937375"/>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339859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49144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11452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26326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29484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7678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128481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897940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5144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7096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12455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59844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08365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8893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48554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179124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5/15/2020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5061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5/15/2020</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a:p>
        </p:txBody>
      </p:sp>
    </p:spTree>
    <p:extLst>
      <p:ext uri="{BB962C8B-B14F-4D97-AF65-F5344CB8AC3E}">
        <p14:creationId xmlns:p14="http://schemas.microsoft.com/office/powerpoint/2010/main" val="104709429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8469E6-A573-4DE2-AD74-1CCAE2C17F25}"/>
              </a:ext>
            </a:extLst>
          </p:cNvPr>
          <p:cNvPicPr>
            <a:picLocks noChangeAspect="1"/>
          </p:cNvPicPr>
          <p:nvPr/>
        </p:nvPicPr>
        <p:blipFill rotWithShape="1">
          <a:blip r:embed="rId3">
            <a:alphaModFix amt="35000"/>
          </a:blip>
          <a:srcRect b="15730"/>
          <a:stretch/>
        </p:blipFill>
        <p:spPr>
          <a:xfrm>
            <a:off x="-1" y="26892"/>
            <a:ext cx="12198915" cy="6857999"/>
          </a:xfrm>
          <a:prstGeom prst="rect">
            <a:avLst/>
          </a:prstGeom>
        </p:spPr>
      </p:pic>
      <p:sp>
        <p:nvSpPr>
          <p:cNvPr id="2" name="Titre 1"/>
          <p:cNvSpPr>
            <a:spLocks noGrp="1"/>
          </p:cNvSpPr>
          <p:nvPr>
            <p:ph type="ctrTitle"/>
          </p:nvPr>
        </p:nvSpPr>
        <p:spPr>
          <a:xfrm>
            <a:off x="1370693" y="1769540"/>
            <a:ext cx="9440034" cy="1828801"/>
          </a:xfrm>
        </p:spPr>
        <p:txBody>
          <a:bodyPr>
            <a:normAutofit/>
          </a:bodyPr>
          <a:lstStyle/>
          <a:p>
            <a:r>
              <a:rPr lang="de-DE">
                <a:cs typeface="Calibri Light"/>
              </a:rPr>
              <a:t>Recyclage et tri séléctif</a:t>
            </a:r>
            <a:endParaRPr lang="de-DE"/>
          </a:p>
        </p:txBody>
      </p:sp>
      <p:sp>
        <p:nvSpPr>
          <p:cNvPr id="3" name="Sous-titre 2"/>
          <p:cNvSpPr>
            <a:spLocks noGrp="1"/>
          </p:cNvSpPr>
          <p:nvPr>
            <p:ph type="subTitle" idx="1"/>
          </p:nvPr>
        </p:nvSpPr>
        <p:spPr>
          <a:xfrm>
            <a:off x="1370693" y="3773489"/>
            <a:ext cx="9440034" cy="2376643"/>
          </a:xfrm>
        </p:spPr>
        <p:txBody>
          <a:bodyPr>
            <a:normAutofit fontScale="92500" lnSpcReduction="20000"/>
          </a:bodyPr>
          <a:lstStyle/>
          <a:p>
            <a:r>
              <a:rPr lang="de-DE" sz="2400" err="1">
                <a:ln>
                  <a:solidFill>
                    <a:srgbClr val="000000">
                      <a:lumMod val="75000"/>
                      <a:lumOff val="25000"/>
                      <a:alpha val="10000"/>
                    </a:srgbClr>
                  </a:solidFill>
                </a:ln>
                <a:effectLst>
                  <a:outerShdw blurRad="9525" dist="25400" dir="14640000" algn="tl" rotWithShape="0">
                    <a:srgbClr val="000000">
                      <a:alpha val="30000"/>
                    </a:srgbClr>
                  </a:outerShdw>
                </a:effectLst>
              </a:rPr>
              <a:t>Cirious</a:t>
            </a:r>
            <a:r>
              <a:rPr lang="de-DE" sz="2400">
                <a:ln>
                  <a:solidFill>
                    <a:srgbClr val="000000">
                      <a:lumMod val="75000"/>
                      <a:lumOff val="25000"/>
                      <a:alpha val="10000"/>
                    </a:srgbClr>
                  </a:solidFill>
                </a:ln>
                <a:effectLst>
                  <a:outerShdw blurRad="9525" dist="25400" dir="14640000" algn="tl" rotWithShape="0">
                    <a:srgbClr val="000000">
                      <a:alpha val="30000"/>
                    </a:srgbClr>
                  </a:outerShdw>
                </a:effectLst>
              </a:rPr>
              <a:t> game 2020</a:t>
            </a:r>
          </a:p>
          <a:p>
            <a:r>
              <a:rPr lang="de-DE" sz="2400">
                <a:ln>
                  <a:solidFill>
                    <a:srgbClr val="000000">
                      <a:lumMod val="75000"/>
                      <a:lumOff val="25000"/>
                      <a:alpha val="10000"/>
                    </a:srgbClr>
                  </a:solidFill>
                </a:ln>
                <a:effectLst>
                  <a:outerShdw blurRad="9525" dist="25400" dir="14640000" algn="tl" rotWithShape="0">
                    <a:srgbClr val="000000">
                      <a:alpha val="30000"/>
                    </a:srgbClr>
                  </a:outerShdw>
                </a:effectLst>
              </a:rPr>
              <a:t>Nicolas URQUIJO</a:t>
            </a:r>
          </a:p>
          <a:p>
            <a:r>
              <a:rPr lang="de-DE">
                <a:ln>
                  <a:solidFill>
                    <a:srgbClr val="000000">
                      <a:lumMod val="75000"/>
                      <a:lumOff val="25000"/>
                      <a:alpha val="10000"/>
                    </a:srgbClr>
                  </a:solidFill>
                </a:ln>
                <a:effectLst>
                  <a:outerShdw blurRad="9525" dist="25400" dir="14640000" algn="tl" rotWithShape="0">
                    <a:srgbClr val="000000">
                      <a:alpha val="30000"/>
                    </a:srgbClr>
                  </a:outerShdw>
                </a:effectLst>
              </a:rPr>
              <a:t>Arnaud BAPTISTE </a:t>
            </a:r>
          </a:p>
          <a:p>
            <a:r>
              <a:rPr lang="de-DE">
                <a:ln>
                  <a:solidFill>
                    <a:srgbClr val="000000">
                      <a:lumMod val="75000"/>
                      <a:lumOff val="25000"/>
                      <a:alpha val="10000"/>
                    </a:srgbClr>
                  </a:solidFill>
                </a:ln>
                <a:effectLst>
                  <a:outerShdw blurRad="9525" dist="25400" dir="14640000" algn="tl" rotWithShape="0">
                    <a:srgbClr val="000000">
                      <a:alpha val="30000"/>
                    </a:srgbClr>
                  </a:outerShdw>
                </a:effectLst>
              </a:rPr>
              <a:t>Rémy CRESPEL</a:t>
            </a:r>
          </a:p>
          <a:p>
            <a:r>
              <a:rPr lang="de-DE">
                <a:ln>
                  <a:solidFill>
                    <a:srgbClr val="000000">
                      <a:lumMod val="75000"/>
                      <a:lumOff val="25000"/>
                      <a:alpha val="10000"/>
                    </a:srgbClr>
                  </a:solidFill>
                </a:ln>
                <a:effectLst>
                  <a:outerShdw blurRad="9525" dist="25400" dir="14640000" algn="tl" rotWithShape="0">
                    <a:srgbClr val="000000">
                      <a:alpha val="30000"/>
                    </a:srgbClr>
                  </a:outerShdw>
                </a:effectLst>
              </a:rPr>
              <a:t>Florent YANG</a:t>
            </a:r>
          </a:p>
          <a:p>
            <a:r>
              <a:rPr lang="de-DE">
                <a:ln>
                  <a:solidFill>
                    <a:srgbClr val="000000">
                      <a:lumMod val="75000"/>
                      <a:lumOff val="25000"/>
                      <a:alpha val="10000"/>
                    </a:srgbClr>
                  </a:solidFill>
                </a:ln>
                <a:effectLst>
                  <a:outerShdw blurRad="9525" dist="25400" dir="14640000" algn="tl" rotWithShape="0">
                    <a:srgbClr val="000000">
                      <a:alpha val="30000"/>
                    </a:srgbClr>
                  </a:outerShdw>
                </a:effectLst>
              </a:rPr>
              <a:t>Thibaut HUDELO</a:t>
            </a: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C4A8F1E-3FD5-4DE7-B670-FF6AB39DD430}"/>
              </a:ext>
            </a:extLst>
          </p:cNvPr>
          <p:cNvSpPr>
            <a:spLocks noGrp="1"/>
          </p:cNvSpPr>
          <p:nvPr>
            <p:ph type="title"/>
          </p:nvPr>
        </p:nvSpPr>
        <p:spPr>
          <a:xfrm>
            <a:off x="913794" y="741515"/>
            <a:ext cx="10353761" cy="1633340"/>
          </a:xfrm>
        </p:spPr>
        <p:txBody>
          <a:bodyPr>
            <a:normAutofit/>
          </a:bodyPr>
          <a:lstStyle/>
          <a:p>
            <a:r>
              <a:rPr lang="fr-FR" sz="4800">
                <a:ln>
                  <a:solidFill>
                    <a:srgbClr val="FFFFFF">
                      <a:lumMod val="75000"/>
                      <a:lumOff val="25000"/>
                      <a:alpha val="10000"/>
                    </a:srgbClr>
                  </a:solidFill>
                </a:ln>
                <a:solidFill>
                  <a:srgbClr val="FFFFFF"/>
                </a:solidFill>
                <a:effectLst>
                  <a:outerShdw blurRad="9525" dist="25400" dir="14640000" algn="tl" rotWithShape="0">
                    <a:srgbClr val="FFFFFF">
                      <a:alpha val="30000"/>
                    </a:srgbClr>
                  </a:outerShdw>
                </a:effectLst>
              </a:rPr>
              <a:t>L'Objectif</a:t>
            </a:r>
            <a:endParaRPr lang="fr-FR" sz="4800">
              <a:solidFill>
                <a:srgbClr val="FFFFFF"/>
              </a:solidFill>
            </a:endParaRPr>
          </a:p>
        </p:txBody>
      </p:sp>
      <p:sp>
        <p:nvSpPr>
          <p:cNvPr id="3" name="Espace réservé du contenu 2">
            <a:extLst>
              <a:ext uri="{FF2B5EF4-FFF2-40B4-BE49-F238E27FC236}">
                <a16:creationId xmlns:a16="http://schemas.microsoft.com/office/drawing/2014/main" id="{4975BB1B-A1B2-4944-8A52-D5F07B09F292}"/>
              </a:ext>
            </a:extLst>
          </p:cNvPr>
          <p:cNvSpPr>
            <a:spLocks noGrp="1"/>
          </p:cNvSpPr>
          <p:nvPr>
            <p:ph idx="1"/>
          </p:nvPr>
        </p:nvSpPr>
        <p:spPr>
          <a:xfrm>
            <a:off x="913795" y="3070927"/>
            <a:ext cx="10353762" cy="3045558"/>
          </a:xfrm>
          <a:effectLst/>
        </p:spPr>
        <p:txBody>
          <a:bodyPr anchor="ctr">
            <a:normAutofit/>
          </a:bodyPr>
          <a:lstStyle/>
          <a:p>
            <a:pPr indent="-305435"/>
            <a:r>
              <a:rPr lang="fr-FR" dirty="0">
                <a:ln>
                  <a:solidFill>
                    <a:srgbClr val="FFFFFF">
                      <a:lumMod val="75000"/>
                      <a:lumOff val="25000"/>
                      <a:alpha val="10000"/>
                    </a:srgbClr>
                  </a:solidFill>
                </a:ln>
                <a:effectLst>
                  <a:outerShdw blurRad="9525" dist="25400" dir="14640000" algn="tl" rotWithShape="0">
                    <a:srgbClr val="FFFFFF">
                      <a:alpha val="30000"/>
                    </a:srgbClr>
                  </a:outerShdw>
                </a:effectLst>
              </a:rPr>
              <a:t>Toucher tous les âges et plus globalement toutes les personnes qui peuvent voir ce jeu </a:t>
            </a:r>
          </a:p>
          <a:p>
            <a:pPr indent="-305435"/>
            <a:r>
              <a:rPr lang="fr-FR" dirty="0">
                <a:ln>
                  <a:solidFill>
                    <a:srgbClr val="FFFFFF">
                      <a:lumMod val="75000"/>
                      <a:lumOff val="25000"/>
                      <a:alpha val="10000"/>
                    </a:srgbClr>
                  </a:solidFill>
                </a:ln>
                <a:effectLst>
                  <a:outerShdw blurRad="9525" dist="25400" dir="14640000" algn="tl" rotWithShape="0">
                    <a:srgbClr val="FFFFFF">
                      <a:alpha val="30000"/>
                    </a:srgbClr>
                  </a:outerShdw>
                </a:effectLst>
              </a:rPr>
              <a:t>Passer notre message le plus clairement possible</a:t>
            </a:r>
          </a:p>
          <a:p>
            <a:pPr indent="-305435"/>
            <a:r>
              <a:rPr lang="fr-FR" dirty="0">
                <a:ln>
                  <a:solidFill>
                    <a:srgbClr val="FFFFFF">
                      <a:lumMod val="75000"/>
                      <a:lumOff val="25000"/>
                      <a:alpha val="10000"/>
                    </a:srgbClr>
                  </a:solidFill>
                </a:ln>
                <a:effectLst>
                  <a:outerShdw blurRad="9525" dist="25400" dir="14640000" algn="tl" rotWithShape="0">
                    <a:srgbClr val="FFFFFF">
                      <a:alpha val="30000"/>
                    </a:srgbClr>
                  </a:outerShdw>
                </a:effectLst>
              </a:rPr>
              <a:t>Avoir un jeu qui est le plus plaisant possible</a:t>
            </a:r>
          </a:p>
          <a:p>
            <a:pPr indent="-305435"/>
            <a:endParaRPr lang="fr-FR" dirty="0">
              <a:ln>
                <a:solidFill>
                  <a:srgbClr val="FFFFFF">
                    <a:lumMod val="75000"/>
                    <a:lumOff val="25000"/>
                    <a:alpha val="10000"/>
                  </a:srgbClr>
                </a:solidFill>
              </a:ln>
              <a:effectLst>
                <a:outerShdw blurRad="9525" dist="25400" dir="14640000" algn="tl" rotWithShape="0">
                  <a:srgbClr val="FFFFFF">
                    <a:alpha val="30000"/>
                  </a:srgbClr>
                </a:outerShdw>
              </a:effectLst>
            </a:endParaRPr>
          </a:p>
        </p:txBody>
      </p:sp>
    </p:spTree>
    <p:extLst>
      <p:ext uri="{BB962C8B-B14F-4D97-AF65-F5344CB8AC3E}">
        <p14:creationId xmlns:p14="http://schemas.microsoft.com/office/powerpoint/2010/main" val="34670493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40BCC-9C8E-4D30-BF3A-7E02C87C1F7E}"/>
              </a:ext>
            </a:extLst>
          </p:cNvPr>
          <p:cNvSpPr>
            <a:spLocks noGrp="1"/>
          </p:cNvSpPr>
          <p:nvPr>
            <p:ph type="title"/>
          </p:nvPr>
        </p:nvSpPr>
        <p:spPr>
          <a:xfrm>
            <a:off x="913795" y="609600"/>
            <a:ext cx="10353762" cy="1257300"/>
          </a:xfrm>
        </p:spPr>
        <p:txBody>
          <a:bodyPr>
            <a:normAutofit/>
          </a:bodyPr>
          <a:lstStyle/>
          <a:p>
            <a:r>
              <a:rPr lang="fr-FR">
                <a:ln>
                  <a:solidFill>
                    <a:srgbClr val="FFFFFF">
                      <a:lumMod val="75000"/>
                      <a:lumOff val="25000"/>
                      <a:alpha val="10000"/>
                    </a:srgbClr>
                  </a:solidFill>
                </a:ln>
                <a:effectLst>
                  <a:outerShdw blurRad="9525" dist="25400" dir="14640000" algn="tl" rotWithShape="0">
                    <a:srgbClr val="FFFFFF">
                      <a:alpha val="30000"/>
                    </a:srgbClr>
                  </a:outerShdw>
                </a:effectLst>
              </a:rPr>
              <a:t>L'Idée</a:t>
            </a:r>
            <a:endParaRPr lang="fr-FR"/>
          </a:p>
        </p:txBody>
      </p:sp>
      <p:graphicFrame>
        <p:nvGraphicFramePr>
          <p:cNvPr id="12" name="Espace réservé du contenu 2">
            <a:extLst>
              <a:ext uri="{FF2B5EF4-FFF2-40B4-BE49-F238E27FC236}">
                <a16:creationId xmlns:a16="http://schemas.microsoft.com/office/drawing/2014/main" id="{8FDD899C-F6D8-4D2C-8A04-9C1D607D366D}"/>
              </a:ext>
            </a:extLst>
          </p:cNvPr>
          <p:cNvGraphicFramePr>
            <a:graphicFrameLocks noGrp="1"/>
          </p:cNvGraphicFramePr>
          <p:nvPr>
            <p:ph idx="1"/>
            <p:extLst>
              <p:ext uri="{D42A27DB-BD31-4B8C-83A1-F6EECF244321}">
                <p14:modId xmlns:p14="http://schemas.microsoft.com/office/powerpoint/2010/main" val="410255781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0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DD42BC-5725-4235-97C5-7A58E8C2241C}"/>
              </a:ext>
            </a:extLst>
          </p:cNvPr>
          <p:cNvSpPr>
            <a:spLocks noGrp="1"/>
          </p:cNvSpPr>
          <p:nvPr>
            <p:ph type="title"/>
          </p:nvPr>
        </p:nvSpPr>
        <p:spPr/>
        <p:txBody>
          <a:bodyPr/>
          <a:lstStyle/>
          <a:p>
            <a: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t>Le scénario de </a:t>
            </a:r>
            <a:r>
              <a:rPr lang="fr-FR" dirty="0" err="1">
                <a:ln>
                  <a:solidFill>
                    <a:srgbClr val="000000">
                      <a:lumMod val="75000"/>
                      <a:lumOff val="25000"/>
                      <a:alpha val="10000"/>
                    </a:srgbClr>
                  </a:solidFill>
                </a:ln>
                <a:effectLst>
                  <a:outerShdw blurRad="9525" dist="25400" dir="14640000" algn="tl" rotWithShape="0">
                    <a:srgbClr val="000000">
                      <a:alpha val="30000"/>
                    </a:srgbClr>
                  </a:outerShdw>
                </a:effectLst>
              </a:rPr>
              <a:t>Kob'in</a:t>
            </a:r>
            <a:endParaRPr lang="fr-FR" dirty="0" err="1"/>
          </a:p>
        </p:txBody>
      </p:sp>
      <p:sp>
        <p:nvSpPr>
          <p:cNvPr id="3" name="Espace réservé du contenu 2">
            <a:extLst>
              <a:ext uri="{FF2B5EF4-FFF2-40B4-BE49-F238E27FC236}">
                <a16:creationId xmlns:a16="http://schemas.microsoft.com/office/drawing/2014/main" id="{61EF8493-FCD1-4AEB-AAA5-3B5251CF31D2}"/>
              </a:ext>
            </a:extLst>
          </p:cNvPr>
          <p:cNvSpPr>
            <a:spLocks noGrp="1"/>
          </p:cNvSpPr>
          <p:nvPr>
            <p:ph idx="1"/>
          </p:nvPr>
        </p:nvSpPr>
        <p:spPr>
          <a:xfrm>
            <a:off x="913795" y="2515721"/>
            <a:ext cx="10353762" cy="1832161"/>
          </a:xfrm>
        </p:spPr>
        <p:txBody>
          <a:bodyPr/>
          <a:lstStyle/>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rPr>
              <a:t>Un jeu de basket avec des déchets recyclables. Une scène 3D où l'on voit défiler des objets sur un tapis roulant. Plusieurs poubelles en face de notre caméra. Puis, un à un prendre les objets et les lancer dans la poubelle correspondante. Plusieurs scènes différentes sont envisageables. Un système de score qui permet de créer un classement pour classer les joueurs. Cela apportera un peu de compétition à notre jeu.</a:t>
            </a:r>
          </a:p>
        </p:txBody>
      </p:sp>
    </p:spTree>
    <p:extLst>
      <p:ext uri="{BB962C8B-B14F-4D97-AF65-F5344CB8AC3E}">
        <p14:creationId xmlns:p14="http://schemas.microsoft.com/office/powerpoint/2010/main" val="311918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1BC64-885D-4357-97EB-7A2D4628D59E}"/>
              </a:ext>
            </a:extLst>
          </p:cNvPr>
          <p:cNvSpPr>
            <a:spLocks noGrp="1"/>
          </p:cNvSpPr>
          <p:nvPr>
            <p:ph type="title"/>
          </p:nvPr>
        </p:nvSpPr>
        <p:spPr/>
        <p:txBody>
          <a:bodyPr/>
          <a:lstStyle/>
          <a:p>
            <a:r>
              <a:rPr lang="fr-FR">
                <a:ln>
                  <a:solidFill>
                    <a:srgbClr val="000000">
                      <a:lumMod val="75000"/>
                      <a:lumOff val="25000"/>
                      <a:alpha val="10000"/>
                    </a:srgbClr>
                  </a:solidFill>
                </a:ln>
                <a:effectLst>
                  <a:outerShdw blurRad="9525" dist="25400" dir="14640000" algn="tl" rotWithShape="0">
                    <a:srgbClr val="000000">
                      <a:alpha val="30000"/>
                    </a:srgbClr>
                  </a:outerShdw>
                </a:effectLst>
              </a:rPr>
              <a:t>Les rôles</a:t>
            </a:r>
            <a:endParaRPr lang="fr-FR"/>
          </a:p>
        </p:txBody>
      </p:sp>
      <p:sp>
        <p:nvSpPr>
          <p:cNvPr id="3" name="Espace réservé du contenu 2">
            <a:extLst>
              <a:ext uri="{FF2B5EF4-FFF2-40B4-BE49-F238E27FC236}">
                <a16:creationId xmlns:a16="http://schemas.microsoft.com/office/drawing/2014/main" id="{82D063FD-C240-49FF-8A86-A4926009B88B}"/>
              </a:ext>
            </a:extLst>
          </p:cNvPr>
          <p:cNvSpPr>
            <a:spLocks noGrp="1"/>
          </p:cNvSpPr>
          <p:nvPr>
            <p:ph idx="1"/>
          </p:nvPr>
        </p:nvSpPr>
        <p:spPr>
          <a:xfrm>
            <a:off x="922760" y="1861297"/>
            <a:ext cx="10353762" cy="2235574"/>
          </a:xfrm>
        </p:spPr>
        <p:txBody>
          <a:bodyPr/>
          <a:lstStyle/>
          <a:p>
            <a:pPr indent="-305435">
              <a:buFont typeface="Arial" charset="2"/>
              <a:buChar char="•"/>
            </a:pPr>
            <a:r>
              <a:rPr lang="fr-FR" sz="2200">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rPr>
              <a:t>Au début du projet : </a:t>
            </a:r>
          </a:p>
          <a:p>
            <a:pPr marL="719455" lvl="1" indent="-269875">
              <a:buFont typeface="Arial" charset="2"/>
              <a:buChar char="•"/>
            </a:pPr>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rPr>
              <a:t>Thibaut : Recherche d'exemples de code pour le lancer et la physique des objets</a:t>
            </a:r>
          </a:p>
          <a:p>
            <a:pPr marL="719455" lvl="1" indent="-269875">
              <a:buFont typeface="Arial" charset="2"/>
              <a:buChar char="•"/>
            </a:pPr>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rPr>
              <a:t>Rémy / Arnaud : Création du Git et du Trello et mise en place</a:t>
            </a:r>
          </a:p>
          <a:p>
            <a:pPr marL="719455" lvl="1" indent="-269875">
              <a:buFont typeface="Arial" charset="2"/>
              <a:buChar char="•"/>
            </a:pPr>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rPr>
              <a:t>Nicolas / Arnaud / Rémy : Collecte des modèles 3D nécessaire et des sons </a:t>
            </a:r>
          </a:p>
          <a:p>
            <a:pPr marL="719455" lvl="1" indent="-269875">
              <a:buFont typeface="Arial" charset="2"/>
              <a:buChar char="•"/>
            </a:pPr>
            <a:r>
              <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rPr>
              <a:t>Florent : Implémentation de texture et animation des objets</a:t>
            </a:r>
          </a:p>
          <a:p>
            <a:pPr marL="449580" lvl="1" indent="0">
              <a:buNone/>
            </a:pPr>
            <a:endParaRPr lang="fr-FR">
              <a:ln>
                <a:solidFill>
                  <a:srgbClr val="000000">
                    <a:lumMod val="75000"/>
                    <a:lumOff val="25000"/>
                    <a:alpha val="10000"/>
                  </a:srgbClr>
                </a:solidFill>
              </a:ln>
              <a:effectLst>
                <a:outerShdw blurRad="9525" dist="25400" dir="14640000" algn="tl" rotWithShape="0">
                  <a:srgbClr val="000000">
                    <a:alpha val="30000"/>
                  </a:srgbClr>
                </a:outerShdw>
              </a:effectLst>
              <a:latin typeface="FrankRuehl"/>
              <a:cs typeface="FrankRuehl"/>
            </a:endParaRPr>
          </a:p>
          <a:p>
            <a:pPr marL="719455" lvl="1" indent="-269875"/>
            <a:endParaRPr lang="fr-FR">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49580" lvl="1" indent="0">
              <a:buNone/>
            </a:pPr>
            <a:endParaRPr lang="fr-FR">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49580" lvl="1" indent="0">
              <a:buNone/>
            </a:pPr>
            <a:endParaRPr lang="fr-FR">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4" name="ZoneTexte 3">
            <a:extLst>
              <a:ext uri="{FF2B5EF4-FFF2-40B4-BE49-F238E27FC236}">
                <a16:creationId xmlns:a16="http://schemas.microsoft.com/office/drawing/2014/main" id="{D5417889-4A04-4E6B-94A7-07AAE3D81F56}"/>
              </a:ext>
            </a:extLst>
          </p:cNvPr>
          <p:cNvSpPr txBox="1"/>
          <p:nvPr/>
        </p:nvSpPr>
        <p:spPr>
          <a:xfrm>
            <a:off x="957695" y="4126922"/>
            <a:ext cx="9142268" cy="24160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FR" sz="2200">
                <a:latin typeface="FrankRuehl"/>
                <a:cs typeface="FrankRuehl"/>
              </a:rPr>
              <a:t>Changement de rôle :</a:t>
            </a:r>
          </a:p>
          <a:p>
            <a:pPr marL="800100" lvl="1" indent="-342900">
              <a:buFont typeface="Arial"/>
              <a:buChar char="•"/>
            </a:pPr>
            <a:r>
              <a:rPr lang="fr-FR" sz="1700">
                <a:latin typeface="FrankRuehl"/>
                <a:cs typeface="FrankRuehl"/>
              </a:rPr>
              <a:t>Nicolas et Arnaud : Ajout des modèles 3d et des sons au code</a:t>
            </a:r>
          </a:p>
          <a:p>
            <a:pPr marL="800100" lvl="1" indent="-342900">
              <a:buFont typeface="Arial"/>
              <a:buChar char="•"/>
            </a:pPr>
            <a:r>
              <a:rPr lang="fr-FR" sz="1700">
                <a:latin typeface="FrankRuehl"/>
                <a:cs typeface="FrankRuehl"/>
              </a:rPr>
              <a:t>Thibaut : implémentation de la mécanique du lancer des objets</a:t>
            </a:r>
          </a:p>
          <a:p>
            <a:pPr marL="800100" lvl="1" indent="-342900">
              <a:buFont typeface="Arial"/>
              <a:buChar char="•"/>
            </a:pPr>
            <a:r>
              <a:rPr lang="fr-FR" sz="1700">
                <a:latin typeface="FrankRuehl"/>
                <a:cs typeface="FrankRuehl"/>
              </a:rPr>
              <a:t>Florent: Modélisation 3d</a:t>
            </a:r>
          </a:p>
          <a:p>
            <a:pPr marL="800100" lvl="1" indent="-342900">
              <a:buFont typeface="Arial"/>
              <a:buChar char="•"/>
            </a:pPr>
            <a:r>
              <a:rPr lang="fr-FR" sz="1700">
                <a:latin typeface="FrankRuehl"/>
                <a:cs typeface="FrankRuehl"/>
              </a:rPr>
              <a:t>Rémy et Arnaud : gestion du Trello et du git</a:t>
            </a:r>
          </a:p>
          <a:p>
            <a:pPr marL="800100" lvl="1" indent="-342900">
              <a:buFont typeface="Arial"/>
              <a:buChar char="•"/>
            </a:pPr>
            <a:r>
              <a:rPr lang="fr-FR" sz="1700">
                <a:latin typeface="FrankRuehl"/>
                <a:cs typeface="FrankRuehl"/>
              </a:rPr>
              <a:t>Rémy: Création page chargement / menu et ajout au code</a:t>
            </a:r>
          </a:p>
          <a:p>
            <a:endParaRPr lang="fr-FR" sz="2200">
              <a:latin typeface="FrankRuehl"/>
              <a:cs typeface="FrankRuehl"/>
            </a:endParaRPr>
          </a:p>
          <a:p>
            <a:endParaRPr lang="fr-FR" sz="2200"/>
          </a:p>
        </p:txBody>
      </p:sp>
    </p:spTree>
    <p:extLst>
      <p:ext uri="{BB962C8B-B14F-4D97-AF65-F5344CB8AC3E}">
        <p14:creationId xmlns:p14="http://schemas.microsoft.com/office/powerpoint/2010/main" val="160179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2A913-51B3-4B2D-90F5-77409D8E7EE5}"/>
              </a:ext>
            </a:extLst>
          </p:cNvPr>
          <p:cNvSpPr>
            <a:spLocks noGrp="1"/>
          </p:cNvSpPr>
          <p:nvPr>
            <p:ph type="title"/>
          </p:nvPr>
        </p:nvSpPr>
        <p:spPr/>
        <p:txBody>
          <a:bodyPr/>
          <a:lstStyle/>
          <a:p>
            <a:r>
              <a:rPr lang="fr-FR">
                <a:ln>
                  <a:solidFill>
                    <a:srgbClr val="000000">
                      <a:lumMod val="75000"/>
                      <a:lumOff val="25000"/>
                      <a:alpha val="10000"/>
                    </a:srgbClr>
                  </a:solidFill>
                </a:ln>
                <a:effectLst>
                  <a:outerShdw blurRad="9525" dist="25400" dir="14640000" algn="tl" rotWithShape="0">
                    <a:srgbClr val="000000">
                      <a:alpha val="30000"/>
                    </a:srgbClr>
                  </a:outerShdw>
                </a:effectLst>
              </a:rPr>
              <a:t>Les difficultés</a:t>
            </a:r>
            <a:endParaRPr lang="fr-FR"/>
          </a:p>
        </p:txBody>
      </p:sp>
      <p:sp>
        <p:nvSpPr>
          <p:cNvPr id="3" name="Espace réservé du contenu 2">
            <a:extLst>
              <a:ext uri="{FF2B5EF4-FFF2-40B4-BE49-F238E27FC236}">
                <a16:creationId xmlns:a16="http://schemas.microsoft.com/office/drawing/2014/main" id="{D923DA71-3D18-471A-8B30-49124893FA69}"/>
              </a:ext>
            </a:extLst>
          </p:cNvPr>
          <p:cNvSpPr>
            <a:spLocks noGrp="1"/>
          </p:cNvSpPr>
          <p:nvPr>
            <p:ph idx="1"/>
          </p:nvPr>
        </p:nvSpPr>
        <p:spPr>
          <a:xfrm>
            <a:off x="887818" y="2552700"/>
            <a:ext cx="10353762" cy="1749136"/>
          </a:xfrm>
        </p:spPr>
        <p:txBody>
          <a:bodyPr/>
          <a:lstStyle/>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rPr>
              <a:t>Git hub : Nous n'avons pas réussi à faire fonctionner git hub sur un ordinateur de notre groupe cela nous a retardé</a:t>
            </a:r>
          </a:p>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rPr>
              <a:t>Plusieurs choix de logiciel modélisation 3d difficile d'utilisation</a:t>
            </a:r>
          </a:p>
          <a:p>
            <a:pPr indent="-305435"/>
            <a:r>
              <a:rPr lang="fr-FR">
                <a:ln>
                  <a:solidFill>
                    <a:srgbClr val="000000">
                      <a:lumMod val="75000"/>
                      <a:lumOff val="25000"/>
                      <a:alpha val="10000"/>
                    </a:srgbClr>
                  </a:solidFill>
                </a:ln>
                <a:effectLst>
                  <a:outerShdw blurRad="9525" dist="25400" dir="14640000" algn="tl" rotWithShape="0">
                    <a:srgbClr val="000000">
                      <a:alpha val="30000"/>
                    </a:srgbClr>
                  </a:outerShdw>
                </a:effectLst>
              </a:rPr>
              <a:t>Il est difficile de savoir ce qui est possible de faire ou non dans les temps.</a:t>
            </a:r>
          </a:p>
        </p:txBody>
      </p:sp>
    </p:spTree>
    <p:extLst>
      <p:ext uri="{BB962C8B-B14F-4D97-AF65-F5344CB8AC3E}">
        <p14:creationId xmlns:p14="http://schemas.microsoft.com/office/powerpoint/2010/main" val="380679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9A6CF-E85F-47B7-9986-CEFD40BE06B3}"/>
              </a:ext>
            </a:extLst>
          </p:cNvPr>
          <p:cNvSpPr>
            <a:spLocks noGrp="1"/>
          </p:cNvSpPr>
          <p:nvPr>
            <p:ph type="title"/>
          </p:nvPr>
        </p:nvSpPr>
        <p:spPr/>
        <p:txBody>
          <a:bodyPr/>
          <a:lstStyle/>
          <a:p>
            <a:r>
              <a:rPr lang="fr-FR" dirty="0">
                <a:ln>
                  <a:solidFill>
                    <a:srgbClr val="000000">
                      <a:lumMod val="75000"/>
                      <a:lumOff val="25000"/>
                      <a:alpha val="10000"/>
                    </a:srgbClr>
                  </a:solidFill>
                </a:ln>
                <a:effectLst>
                  <a:outerShdw blurRad="9525" dist="25400" dir="14640000" algn="tl" rotWithShape="0">
                    <a:srgbClr val="000000">
                      <a:alpha val="30000"/>
                    </a:srgbClr>
                  </a:outerShdw>
                </a:effectLst>
              </a:rPr>
              <a:t>Le jeu </a:t>
            </a:r>
            <a:r>
              <a:rPr lang="fr-FR" dirty="0" err="1">
                <a:ln>
                  <a:solidFill>
                    <a:srgbClr val="000000">
                      <a:lumMod val="75000"/>
                      <a:lumOff val="25000"/>
                      <a:alpha val="10000"/>
                    </a:srgbClr>
                  </a:solidFill>
                </a:ln>
                <a:effectLst>
                  <a:outerShdw blurRad="9525" dist="25400" dir="14640000" algn="tl" rotWithShape="0">
                    <a:srgbClr val="000000">
                      <a:alpha val="30000"/>
                    </a:srgbClr>
                  </a:outerShdw>
                </a:effectLst>
              </a:rPr>
              <a:t>Kob'in</a:t>
            </a:r>
            <a:endParaRPr lang="fr-FR" dirty="0" err="1"/>
          </a:p>
        </p:txBody>
      </p:sp>
      <p:sp>
        <p:nvSpPr>
          <p:cNvPr id="3" name="Espace réservé du contenu 2">
            <a:extLst>
              <a:ext uri="{FF2B5EF4-FFF2-40B4-BE49-F238E27FC236}">
                <a16:creationId xmlns:a16="http://schemas.microsoft.com/office/drawing/2014/main" id="{5605CB47-44BE-4BC7-9F02-0EA3101A566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1793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23C27"/>
      </a:dk2>
      <a:lt2>
        <a:srgbClr val="E8E2E2"/>
      </a:lt2>
      <a:accent1>
        <a:srgbClr val="27B1B2"/>
      </a:accent1>
      <a:accent2>
        <a:srgbClr val="1BB678"/>
      </a:accent2>
      <a:accent3>
        <a:srgbClr val="28B842"/>
      </a:accent3>
      <a:accent4>
        <a:srgbClr val="41B81C"/>
      </a:accent4>
      <a:accent5>
        <a:srgbClr val="80AF26"/>
      </a:accent5>
      <a:accent6>
        <a:srgbClr val="ADA31A"/>
      </a:accent6>
      <a:hlink>
        <a:srgbClr val="5D8E2F"/>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7</Slides>
  <Notes>0</Notes>
  <HiddenSlides>0</HiddenSlide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SlateVTI</vt:lpstr>
      <vt:lpstr>Recyclage et tri séléctif</vt:lpstr>
      <vt:lpstr>L'Objectif</vt:lpstr>
      <vt:lpstr>L'Idée</vt:lpstr>
      <vt:lpstr>Le scénario de Kob'in</vt:lpstr>
      <vt:lpstr>Les rôles</vt:lpstr>
      <vt:lpstr>Les difficultés</vt:lpstr>
      <vt:lpstr>Le jeu Kob'in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31</cp:revision>
  <dcterms:created xsi:type="dcterms:W3CDTF">2020-03-23T21:49:04Z</dcterms:created>
  <dcterms:modified xsi:type="dcterms:W3CDTF">2020-05-15T14:44:27Z</dcterms:modified>
</cp:coreProperties>
</file>