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60" r:id="rId7"/>
    <p:sldId id="262" r:id="rId8"/>
    <p:sldId id="279" r:id="rId9"/>
    <p:sldId id="261" r:id="rId10"/>
    <p:sldId id="280" r:id="rId11"/>
    <p:sldId id="267" r:id="rId12"/>
    <p:sldId id="268" r:id="rId13"/>
    <p:sldId id="273" r:id="rId14"/>
    <p:sldId id="270" r:id="rId15"/>
    <p:sldId id="275" r:id="rId16"/>
    <p:sldId id="277" r:id="rId17"/>
    <p:sldId id="276" r:id="rId18"/>
    <p:sldId id="281" r:id="rId19"/>
    <p:sldId id="265" r:id="rId20"/>
    <p:sldId id="264" r:id="rId21"/>
    <p:sldId id="266" r:id="rId22"/>
    <p:sldId id="274" r:id="rId23"/>
    <p:sldId id="269" r:id="rId24"/>
    <p:sldId id="272" r:id="rId25"/>
    <p:sldId id="263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FFC5-6FDA-4A63-86FE-59884789E5D6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46116-C198-4A62-8E82-7BE99ED33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6116-C198-4A62-8E82-7BE99ED33E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3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6116-C198-4A62-8E82-7BE99ED33E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9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8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67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9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9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6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22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0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FC28-1B48-4D67-B9B8-EE661800BF2F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DAC77-72C4-4818-8B1B-74FF8DD1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50502" TargetMode="External"/><Relationship Id="rId2" Type="http://schemas.openxmlformats.org/officeDocument/2006/relationships/hyperlink" Target="https://www.youtube.com/watch?v=n2sH5-Vko1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5197139/thymeleaf-secauthorize-not-working-in-spring-boot" TargetMode="External"/><Relationship Id="rId5" Type="http://schemas.openxmlformats.org/officeDocument/2006/relationships/hyperlink" Target="https://blog.csdn.net/XAGU_/article/details/103578915" TargetMode="External"/><Relationship Id="rId4" Type="http://schemas.openxmlformats.org/officeDocument/2006/relationships/hyperlink" Target="https://blog.csdn.net/Evankaka/article/details/4676436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pb5lelp.html" TargetMode="External"/><Relationship Id="rId7" Type="http://schemas.openxmlformats.org/officeDocument/2006/relationships/hyperlink" Target="https://polinwei.com/spring-boot-ssl-certificate-configure/" TargetMode="External"/><Relationship Id="rId2" Type="http://schemas.openxmlformats.org/officeDocument/2006/relationships/hyperlink" Target="https://www.twblogs.net/a/5d3f3758bd9eee51fbf8fe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vepater.com/article/spring-boot-ep-12-aop/" TargetMode="External"/><Relationship Id="rId5" Type="http://schemas.openxmlformats.org/officeDocument/2006/relationships/hyperlink" Target="https://chikuwa-tech-study.blogspot.com/2021/06/spring-boot-aop-introduction.html" TargetMode="External"/><Relationship Id="rId4" Type="http://schemas.openxmlformats.org/officeDocument/2006/relationships/hyperlink" Target="https://kknews.cc/tech/b2xgxy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31710-E6DF-9A0D-AD3D-7AE2EA5C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Spring Boot Security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97F700-957B-4A34-62D2-25AD527FC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/>
              <a:t>Y221103</a:t>
            </a:r>
          </a:p>
          <a:p>
            <a:pPr algn="r"/>
            <a:r>
              <a:rPr lang="en-US" altLang="zh-TW" dirty="0"/>
              <a:t>Danece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89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4735285-E364-D542-FD79-4E31CE88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自定義登入驗證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3157B22-9D0E-DAC4-A461-776557F3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41" y="2520019"/>
            <a:ext cx="6180356" cy="3162574"/>
          </a:xfrm>
        </p:spPr>
      </p:pic>
    </p:spTree>
    <p:extLst>
      <p:ext uri="{BB962C8B-B14F-4D97-AF65-F5344CB8AC3E}">
        <p14:creationId xmlns:p14="http://schemas.microsoft.com/office/powerpoint/2010/main" val="22201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32472-409D-565D-D705-BD83F085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 </a:t>
            </a:r>
            <a:r>
              <a:rPr lang="zh-TW" altLang="en-US" sz="2800" dirty="0"/>
              <a:t>與</a:t>
            </a:r>
            <a:r>
              <a:rPr lang="zh-TW" altLang="en-US" dirty="0"/>
              <a:t> 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2AE18-4A21-7534-9524-F8218AF4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根據需求做設定，增加管控的靈活度</a:t>
            </a:r>
            <a:endParaRPr lang="en-US" altLang="zh-TW" dirty="0"/>
          </a:p>
          <a:p>
            <a:r>
              <a:rPr lang="zh-TW" altLang="en-US" dirty="0"/>
              <a:t>都設定在 </a:t>
            </a:r>
            <a:r>
              <a:rPr lang="en-US" altLang="zh-TW" dirty="0"/>
              <a:t>[authority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變數名稱內</a:t>
            </a:r>
            <a:endParaRPr lang="en-US" altLang="zh-TW" dirty="0"/>
          </a:p>
          <a:p>
            <a:pPr lvl="1"/>
            <a:r>
              <a:rPr lang="en-US" altLang="zh-TW" dirty="0"/>
              <a:t>Ex : userInfo_admin.put("authority", "admin, normal, ROLE_manager");</a:t>
            </a:r>
          </a:p>
          <a:p>
            <a:r>
              <a:rPr lang="zh-TW" altLang="en-US" dirty="0"/>
              <a:t>角色 </a:t>
            </a:r>
            <a:endParaRPr lang="en-US" altLang="zh-TW" dirty="0"/>
          </a:p>
          <a:p>
            <a:pPr lvl="1"/>
            <a:r>
              <a:rPr lang="zh-TW" altLang="en-US" dirty="0"/>
              <a:t>設定的格式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ROLE_</a:t>
            </a:r>
            <a:r>
              <a:rPr lang="zh-TW" altLang="en-US" dirty="0"/>
              <a:t>角色名稱</a:t>
            </a:r>
            <a:endParaRPr lang="en-US" altLang="zh-TW" dirty="0"/>
          </a:p>
          <a:p>
            <a:r>
              <a:rPr lang="zh-TW" altLang="en-US" dirty="0"/>
              <a:t>權限</a:t>
            </a:r>
            <a:endParaRPr lang="en-US" altLang="zh-TW" dirty="0"/>
          </a:p>
          <a:p>
            <a:pPr lvl="1"/>
            <a:r>
              <a:rPr lang="zh-TW" altLang="en-US" dirty="0"/>
              <a:t>設定的格式 </a:t>
            </a:r>
            <a:r>
              <a:rPr lang="en-US" altLang="zh-TW" dirty="0"/>
              <a:t>:</a:t>
            </a:r>
            <a:r>
              <a:rPr lang="zh-TW" altLang="en-US" dirty="0"/>
              <a:t> 權限名稱</a:t>
            </a:r>
            <a:endParaRPr lang="en-US" altLang="zh-TW" dirty="0"/>
          </a:p>
          <a:p>
            <a:r>
              <a:rPr lang="zh-TW" altLang="en-US" dirty="0"/>
              <a:t>搭配</a:t>
            </a:r>
            <a:r>
              <a:rPr lang="en-US" altLang="zh-TW" dirty="0"/>
              <a:t>JSTL</a:t>
            </a:r>
            <a:r>
              <a:rPr lang="zh-TW" altLang="en-US" dirty="0"/>
              <a:t>標籤，即可達到頁面管控的效果</a:t>
            </a:r>
          </a:p>
        </p:txBody>
      </p:sp>
    </p:spTree>
    <p:extLst>
      <p:ext uri="{BB962C8B-B14F-4D97-AF65-F5344CB8AC3E}">
        <p14:creationId xmlns:p14="http://schemas.microsoft.com/office/powerpoint/2010/main" val="125849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80583-94ED-C585-B906-2CBD262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Security</a:t>
            </a:r>
            <a:r>
              <a:rPr lang="zh-TW" altLang="en-US" dirty="0"/>
              <a:t> 標籤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 模板寫法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77D81-B0A9-1912-0CBB-966786A3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取得當前用戶資訊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sec:authentication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，可實作自定義效果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角色驗證 </a:t>
            </a:r>
            <a:r>
              <a:rPr lang="en-US" altLang="zh-TW" dirty="0"/>
              <a:t>(sec:hasRole / sec:hasAnyRole)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權限驗證 </a:t>
            </a:r>
            <a:r>
              <a:rPr lang="en-US" altLang="zh-TW" dirty="0"/>
              <a:t>(sec:hasAuthority / sec:hasAnyAuthority)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A02165-55BF-9042-0C30-DD894335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21" y="2587692"/>
            <a:ext cx="7628281" cy="11583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A9AB4F-109F-24CA-2DC4-D37D374D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21" y="4261181"/>
            <a:ext cx="5349704" cy="6325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3AD3FD-E294-1A47-D50E-2763D92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21" y="5453043"/>
            <a:ext cx="465622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80583-94ED-C585-B906-2CBD262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Security</a:t>
            </a:r>
            <a:r>
              <a:rPr lang="zh-TW" altLang="en-US" dirty="0"/>
              <a:t> 標籤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JSP</a:t>
            </a:r>
            <a:r>
              <a:rPr lang="zh-TW" altLang="en-US" dirty="0"/>
              <a:t> 模板寫法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77D81-B0A9-1912-0CBB-966786A3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778"/>
            <a:ext cx="8596668" cy="4736687"/>
          </a:xfrm>
        </p:spPr>
        <p:txBody>
          <a:bodyPr>
            <a:normAutofit/>
          </a:bodyPr>
          <a:lstStyle/>
          <a:p>
            <a:r>
              <a:rPr lang="zh-TW" altLang="en-US" dirty="0"/>
              <a:t>取得當前用戶資訊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sec:authentication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，可實作自定義效果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角色驗證 </a:t>
            </a:r>
            <a:r>
              <a:rPr lang="en-US" altLang="zh-TW" dirty="0"/>
              <a:t>(sec:hasRole / sec:hasAnyRole)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權限驗證 </a:t>
            </a:r>
            <a:r>
              <a:rPr lang="en-US" altLang="zh-TW" dirty="0"/>
              <a:t>(sec:hasAuthority / sec:hasAnyAuthority)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DA9442-4716-762E-BE23-861FFBE1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66" y="3639743"/>
            <a:ext cx="4267570" cy="16613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11C6AE-7CA3-09EB-E123-58C9D9ED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66" y="5712452"/>
            <a:ext cx="4846740" cy="106689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DB839A-C2B6-BAF9-F8D9-DA13B183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166" y="2005712"/>
            <a:ext cx="1008975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9700F-00E7-0A75-6C20-6680292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防止使用者重複登入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54102-062B-CEBE-8035-C1F445DE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configure</a:t>
            </a:r>
            <a:r>
              <a:rPr lang="zh-TW" altLang="en-US" dirty="0"/>
              <a:t> 做 </a:t>
            </a:r>
            <a:r>
              <a:rPr lang="en-US" altLang="zh-TW" dirty="0"/>
              <a:t>http</a:t>
            </a:r>
            <a:r>
              <a:rPr lang="zh-TW" altLang="en-US" dirty="0"/>
              <a:t> 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456939-3F61-12A6-8090-BA1645C3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12" y="2717960"/>
            <a:ext cx="3459780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61E45-7D50-EC15-137C-D7ABA7F3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F4215-317D-76D7-AC98-5E9C845C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620"/>
            <a:ext cx="8596668" cy="489897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用途 </a:t>
            </a:r>
            <a:r>
              <a:rPr lang="en-US" altLang="zh-TW" dirty="0"/>
              <a:t>:</a:t>
            </a:r>
            <a:r>
              <a:rPr lang="zh-TW" altLang="en-US" dirty="0"/>
              <a:t> 針對重複使用的共通方法，設定切入點即可以供指定對象共同使用</a:t>
            </a:r>
            <a:endParaRPr lang="en-US" altLang="zh-TW" dirty="0"/>
          </a:p>
          <a:p>
            <a:r>
              <a:rPr lang="en-US" altLang="zh-TW" dirty="0"/>
              <a:t>pom.xml</a:t>
            </a:r>
            <a:r>
              <a:rPr lang="zh-TW" altLang="en-US" dirty="0"/>
              <a:t> 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zh-TW" altLang="en-US" dirty="0"/>
              <a:t>建立切面</a:t>
            </a:r>
            <a:r>
              <a:rPr lang="en-US" altLang="zh-TW" dirty="0"/>
              <a:t>(Aspect)</a:t>
            </a:r>
            <a:r>
              <a:rPr lang="zh-TW" altLang="en-US" dirty="0"/>
              <a:t>，包含二部分</a:t>
            </a:r>
            <a:endParaRPr lang="en-US" altLang="zh-TW" dirty="0"/>
          </a:p>
          <a:p>
            <a:pPr lvl="2"/>
            <a:r>
              <a:rPr lang="zh-TW" altLang="en-US" dirty="0"/>
              <a:t>切入點</a:t>
            </a:r>
            <a:r>
              <a:rPr lang="en-US" altLang="zh-TW"/>
              <a:t>(@Pointcut)</a:t>
            </a:r>
            <a:endParaRPr lang="en-US" altLang="zh-TW" dirty="0"/>
          </a:p>
          <a:p>
            <a:pPr lvl="2"/>
            <a:r>
              <a:rPr lang="zh-TW" altLang="en-US" dirty="0"/>
              <a:t>共通方法</a:t>
            </a:r>
            <a:r>
              <a:rPr lang="en-US" altLang="zh-TW" dirty="0"/>
              <a:t>(Advice)</a:t>
            </a:r>
            <a:r>
              <a:rPr lang="zh-TW" altLang="en-US" dirty="0"/>
              <a:t>，可針對需求設定切入時機點</a:t>
            </a:r>
            <a:endParaRPr lang="en-US" altLang="zh-TW" dirty="0"/>
          </a:p>
          <a:p>
            <a:pPr lvl="3"/>
            <a:r>
              <a:rPr lang="en-US" altLang="zh-TW" dirty="0"/>
              <a:t>@Before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在方法執行前執行</a:t>
            </a:r>
            <a:endParaRPr lang="en-US" altLang="zh-TW" dirty="0"/>
          </a:p>
          <a:p>
            <a:pPr lvl="3"/>
            <a:r>
              <a:rPr lang="en-US" altLang="zh-TW" dirty="0"/>
              <a:t>@After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在方法執行後執行</a:t>
            </a:r>
            <a:endParaRPr lang="en-US" altLang="zh-TW" dirty="0"/>
          </a:p>
          <a:p>
            <a:pPr lvl="3"/>
            <a:r>
              <a:rPr lang="en-US" altLang="zh-TW" dirty="0"/>
              <a:t>@AfterReturning 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在方法返回後才執行，但若方法發生例外，則不執行</a:t>
            </a:r>
            <a:endParaRPr lang="en-US" altLang="zh-TW" dirty="0"/>
          </a:p>
          <a:p>
            <a:pPr lvl="3"/>
            <a:r>
              <a:rPr lang="en-US" altLang="zh-TW" dirty="0"/>
              <a:t>@Around 		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實作同時涵蓋方法執行前後</a:t>
            </a:r>
            <a:endParaRPr lang="en-US" altLang="zh-TW" dirty="0"/>
          </a:p>
          <a:p>
            <a:pPr lvl="3"/>
            <a:r>
              <a:rPr lang="en-US" altLang="zh-TW" dirty="0"/>
              <a:t>@AfterThrowing</a:t>
            </a:r>
            <a:r>
              <a:rPr lang="zh-TW" altLang="en-US" dirty="0"/>
              <a:t>   </a:t>
            </a:r>
            <a:r>
              <a:rPr lang="en-US" altLang="zh-TW" dirty="0"/>
              <a:t>:</a:t>
            </a:r>
            <a:r>
              <a:rPr lang="zh-TW" altLang="en-US" dirty="0"/>
              <a:t> 在方法拋出例外後執行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DF4C6-86CB-A472-3A31-9616D10F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40" y="2615588"/>
            <a:ext cx="400846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9A5A8-11D6-BDEA-A907-A9F3310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切入點規則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159A8-253F-4595-EF56-569C1D0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亦可加入 </a:t>
            </a:r>
            <a:r>
              <a:rPr lang="en-US" altLang="zh-TW" dirty="0"/>
              <a:t>&amp;&amp;(</a:t>
            </a:r>
            <a:r>
              <a:rPr lang="zh-TW" altLang="en-US" dirty="0"/>
              <a:t>與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||(</a:t>
            </a:r>
            <a:r>
              <a:rPr lang="zh-TW" altLang="en-US" dirty="0"/>
              <a:t>或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!(</a:t>
            </a:r>
            <a:r>
              <a:rPr lang="zh-TW" altLang="en-US" dirty="0"/>
              <a:t>非</a:t>
            </a:r>
            <a:r>
              <a:rPr lang="en-US" altLang="zh-TW" dirty="0"/>
              <a:t>)</a:t>
            </a:r>
            <a:r>
              <a:rPr lang="zh-TW" altLang="en-US" dirty="0"/>
              <a:t> 作為表達式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6851C3-324F-E6E3-AC72-040316EB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07" y="2832110"/>
            <a:ext cx="786452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41BB9-17A8-45A5-310F-306E0787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AOP</a:t>
            </a:r>
            <a:r>
              <a:rPr lang="zh-TW" altLang="en-US" dirty="0"/>
              <a:t> 範例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r>
              <a:rPr lang="zh-TW" altLang="en-US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A4B488-4F76-8A16-7061-D45790E4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34" y="2160588"/>
            <a:ext cx="6161970" cy="3881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51A1B2-CA23-EFF3-11DE-D4CFFC2FFF47}"/>
              </a:ext>
            </a:extLst>
          </p:cNvPr>
          <p:cNvSpPr txBox="1"/>
          <p:nvPr/>
        </p:nvSpPr>
        <p:spPr>
          <a:xfrm>
            <a:off x="992223" y="29005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切入點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77759D-11D9-2019-F7F0-B8DE477F56D0}"/>
              </a:ext>
            </a:extLst>
          </p:cNvPr>
          <p:cNvSpPr txBox="1"/>
          <p:nvPr/>
        </p:nvSpPr>
        <p:spPr>
          <a:xfrm>
            <a:off x="889631" y="41698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共通方法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1C82D-D78E-9D6C-E889-FDB2788B57CA}"/>
              </a:ext>
            </a:extLst>
          </p:cNvPr>
          <p:cNvSpPr txBox="1"/>
          <p:nvPr/>
        </p:nvSpPr>
        <p:spPr>
          <a:xfrm>
            <a:off x="3647767" y="32751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切入點名稱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F5115D2-70EB-B6BC-7CA7-C980FF94C8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10116" y="3429000"/>
            <a:ext cx="13765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A3549F-E58D-AD14-4840-09E2DC083DC9}"/>
              </a:ext>
            </a:extLst>
          </p:cNvPr>
          <p:cNvSpPr txBox="1"/>
          <p:nvPr/>
        </p:nvSpPr>
        <p:spPr>
          <a:xfrm>
            <a:off x="4730115" y="23727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切入點規則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13C29F9-1BA8-2274-30A7-FB8401CC16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92464" y="2526605"/>
            <a:ext cx="13765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7E5A9-6813-836D-AB3C-069F6E4D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</a:t>
            </a:r>
            <a:r>
              <a:rPr lang="zh-TW" altLang="en-US" dirty="0"/>
              <a:t> 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7E612-9A1C-ACD3-038E-94D747D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jks</a:t>
            </a:r>
            <a:r>
              <a:rPr lang="zh-TW" altLang="en-US" dirty="0"/>
              <a:t> 憑證檔</a:t>
            </a:r>
            <a:endParaRPr lang="en-US" altLang="zh-TW" dirty="0"/>
          </a:p>
          <a:p>
            <a:r>
              <a:rPr lang="zh-TW" altLang="en-US" dirty="0"/>
              <a:t>將憑證放到以下路徑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/resources/xxx.jks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application.properties</a:t>
            </a:r>
            <a:r>
              <a:rPr lang="zh-TW" altLang="en-US" dirty="0"/>
              <a:t> 做以下設定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C0FE72-5A55-EF30-98E0-D7FEC88D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79" y="3429000"/>
            <a:ext cx="4210851" cy="17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CD50AF-A746-7DB1-9E4A-1E2840B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問題整理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DB68EE-1C9D-F1D3-380D-79B0CE4C2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開發過程遭遇的問題</a:t>
            </a:r>
          </a:p>
        </p:txBody>
      </p:sp>
    </p:spTree>
    <p:extLst>
      <p:ext uri="{BB962C8B-B14F-4D97-AF65-F5344CB8AC3E}">
        <p14:creationId xmlns:p14="http://schemas.microsoft.com/office/powerpoint/2010/main" val="370436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22C7A-53D0-8D54-9A94-EE374E26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C4869-7248-13E7-261F-E2816087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 </a:t>
            </a:r>
            <a:r>
              <a:rPr lang="en-US" altLang="zh-TW" dirty="0"/>
              <a:t>[</a:t>
            </a:r>
            <a:r>
              <a:rPr lang="zh-TW" altLang="en-US" dirty="0"/>
              <a:t>身分驗證</a:t>
            </a:r>
            <a:r>
              <a:rPr lang="en-US" altLang="zh-TW" dirty="0"/>
              <a:t>]</a:t>
            </a:r>
            <a:r>
              <a:rPr lang="zh-TW" altLang="en-US" dirty="0"/>
              <a:t>、</a:t>
            </a:r>
            <a:r>
              <a:rPr lang="en-US" altLang="zh-TW" dirty="0"/>
              <a:t>[</a:t>
            </a:r>
            <a:r>
              <a:rPr lang="zh-TW" altLang="en-US" dirty="0"/>
              <a:t>訪問控制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提升安全性</a:t>
            </a:r>
            <a:endParaRPr lang="en-US" altLang="zh-TW" dirty="0"/>
          </a:p>
          <a:p>
            <a:r>
              <a:rPr lang="zh-TW" altLang="en-US" dirty="0"/>
              <a:t>將功能、畫面依據角色、權限進行劃分</a:t>
            </a:r>
          </a:p>
        </p:txBody>
      </p:sp>
    </p:spTree>
    <p:extLst>
      <p:ext uri="{BB962C8B-B14F-4D97-AF65-F5344CB8AC3E}">
        <p14:creationId xmlns:p14="http://schemas.microsoft.com/office/powerpoint/2010/main" val="123285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ADF6A-A941-D5CF-D213-AE734D05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顯示加解密錯誤問題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A5289-430B-25DB-0F61-6F4D0468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未加入加解密的方法實作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使用者密碼必須是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加密過的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3BF82-7023-BE9D-BF6F-66DAF441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52" y="1683057"/>
            <a:ext cx="4342857" cy="1323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F4AA49-B14F-9B92-24D6-66B3157F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52" y="3121961"/>
            <a:ext cx="781904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A128E-F842-9128-752A-3F6A0590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</a:t>
            </a:r>
            <a:r>
              <a:rPr lang="zh-TW" altLang="en-US" dirty="0"/>
              <a:t> 指令沒有生效 </a:t>
            </a:r>
            <a:r>
              <a:rPr lang="en-US" altLang="zh-TW" dirty="0"/>
              <a:t>–</a:t>
            </a:r>
            <a:r>
              <a:rPr lang="zh-TW" altLang="en-US" dirty="0"/>
              <a:t> 有判斷的部分全都不顯示</a:t>
            </a:r>
            <a:br>
              <a:rPr lang="en-US" altLang="zh-TW" dirty="0"/>
            </a:br>
            <a:r>
              <a:rPr lang="zh-TW" altLang="en-US" dirty="0"/>
              <a:t>設定問題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26FCB-9DAC-26B8-FF83-F4F222B5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5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未做相關套件導入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導入套件版本問題</a:t>
            </a:r>
            <a:endParaRPr lang="en-US" altLang="zh-TW" dirty="0"/>
          </a:p>
          <a:p>
            <a:pPr lvl="2"/>
            <a:r>
              <a:rPr lang="zh-TW" altLang="en-US" dirty="0"/>
              <a:t>原則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thymleaf </a:t>
            </a:r>
            <a:r>
              <a:rPr lang="zh-TW" altLang="en-US" dirty="0"/>
              <a:t>的大版本號必須與 </a:t>
            </a:r>
            <a:r>
              <a:rPr lang="en-US" altLang="zh-TW" dirty="0"/>
              <a:t>thymleaf extras </a:t>
            </a:r>
            <a:r>
              <a:rPr lang="zh-TW" altLang="en-US" dirty="0"/>
              <a:t>相同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可用指令 </a:t>
            </a:r>
            <a:r>
              <a:rPr lang="en-US" altLang="zh-TW" dirty="0"/>
              <a:t>(./mvnw dependency:list -DincludeArtifactIds=thymeleaf)</a:t>
            </a:r>
            <a:r>
              <a:rPr lang="zh-TW" altLang="en-US" dirty="0"/>
              <a:t> 查看 </a:t>
            </a:r>
            <a:r>
              <a:rPr lang="en-US" altLang="zh-TW" dirty="0"/>
              <a:t>thymleaf</a:t>
            </a:r>
            <a:r>
              <a:rPr lang="zh-TW" altLang="en-US" dirty="0"/>
              <a:t> 版本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8C922D-FE7D-A4E6-C539-E596B441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63" y="1602003"/>
            <a:ext cx="4146011" cy="14550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5DF15F-747A-A879-8C85-568DC495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5" y="5233106"/>
            <a:ext cx="5715531" cy="15413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C0EC77-3390-A44A-4989-4E0567E0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551" y="3654556"/>
            <a:ext cx="4549877" cy="970537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5FFC6E5-8918-7B38-CCAA-02AA0C989A0B}"/>
              </a:ext>
            </a:extLst>
          </p:cNvPr>
          <p:cNvCxnSpPr>
            <a:cxnSpLocks/>
          </p:cNvCxnSpPr>
          <p:nvPr/>
        </p:nvCxnSpPr>
        <p:spPr>
          <a:xfrm>
            <a:off x="3519948" y="2418735"/>
            <a:ext cx="3234813" cy="383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D299-A345-CCE5-9444-9D0C213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046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Sec</a:t>
            </a:r>
            <a:r>
              <a:rPr lang="zh-TW" altLang="en-US" dirty="0"/>
              <a:t> 指令沒有生效 </a:t>
            </a:r>
            <a:r>
              <a:rPr lang="en-US" altLang="zh-TW" dirty="0"/>
              <a:t>–</a:t>
            </a:r>
            <a:r>
              <a:rPr lang="zh-TW" altLang="en-US" dirty="0"/>
              <a:t> 取不到值且判斷部分也沒效</a:t>
            </a:r>
            <a:br>
              <a:rPr lang="en-US" altLang="zh-TW" dirty="0"/>
            </a:br>
            <a:r>
              <a:rPr lang="zh-TW" altLang="en-US" dirty="0"/>
              <a:t>模板語法問題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8C698-0897-F1B5-1543-C215BD0E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 與 </a:t>
            </a:r>
            <a:r>
              <a:rPr lang="en-US" altLang="zh-TW" dirty="0"/>
              <a:t>JSP </a:t>
            </a:r>
            <a:r>
              <a:rPr lang="zh-TW" altLang="en-US" dirty="0"/>
              <a:t>的指令寫法不同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判斷角色</a:t>
            </a:r>
            <a:endParaRPr lang="en-US" altLang="zh-TW" dirty="0"/>
          </a:p>
          <a:p>
            <a:pPr lvl="2"/>
            <a:r>
              <a:rPr lang="en-US" altLang="zh-TW" dirty="0"/>
              <a:t>HTML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JSP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D23A84-52A2-6DF5-A500-C9EEFC04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7" y="3632448"/>
            <a:ext cx="5349704" cy="6325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B90F7E-88F7-DEF8-7ED0-DFFD1EDF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37" y="4610247"/>
            <a:ext cx="426757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7A45F-9C57-A3A7-9ED0-C7968F5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thymleaf</a:t>
            </a:r>
            <a:r>
              <a:rPr lang="zh-TW" altLang="en-US" dirty="0"/>
              <a:t> 導致無法顯示 </a:t>
            </a:r>
            <a:r>
              <a:rPr lang="en-US" altLang="zh-TW" dirty="0"/>
              <a:t>JSP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95AA7-7894-7C1D-6C27-AE1C90D6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Thymeleaf 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本身是針對 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 模板，若是要導向 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JSP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 頁面，需進行額外的設定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7B6D8F9-9F7C-6D83-0295-7221C9B74EC1}"/>
              </a:ext>
            </a:extLst>
          </p:cNvPr>
          <p:cNvGrpSpPr/>
          <p:nvPr/>
        </p:nvGrpSpPr>
        <p:grpSpPr>
          <a:xfrm>
            <a:off x="5279955" y="2622733"/>
            <a:ext cx="3718483" cy="4076434"/>
            <a:chOff x="3596717" y="-684022"/>
            <a:chExt cx="6729043" cy="737679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383E52-463E-DA96-C493-873E21B7D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717" y="4825715"/>
              <a:ext cx="6729043" cy="186706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A10C6EC-2259-86C8-AD53-7728E0F64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8"/>
            <a:stretch/>
          </p:blipFill>
          <p:spPr>
            <a:xfrm>
              <a:off x="3596717" y="-684022"/>
              <a:ext cx="6729043" cy="550973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150D4F02-9AD9-ED26-729F-126549F5B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07" y="2622733"/>
            <a:ext cx="4118498" cy="8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197C9-74DD-2344-6904-C8DB57FE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自定義驗證頁面，</a:t>
            </a:r>
            <a:br>
              <a:rPr lang="en-US" altLang="zh-TW" dirty="0"/>
            </a:br>
            <a:r>
              <a:rPr lang="zh-TW" altLang="en-US" dirty="0"/>
              <a:t>卻出現 </a:t>
            </a:r>
            <a:r>
              <a:rPr lang="en-US" altLang="zh-TW" dirty="0"/>
              <a:t>[</a:t>
            </a:r>
            <a:r>
              <a:rPr lang="zh-TW" altLang="en-US" dirty="0"/>
              <a:t>重定向的次數過多</a:t>
            </a:r>
            <a:r>
              <a:rPr lang="en-US" altLang="zh-TW" dirty="0"/>
              <a:t>]</a:t>
            </a:r>
            <a:r>
              <a:rPr lang="zh-TW" altLang="en-US" dirty="0"/>
              <a:t> 錯誤訊息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B5BCD-3D0D-22BB-FD34-B782E0AC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未針對 登入頁面 進行</a:t>
            </a:r>
            <a:r>
              <a:rPr lang="en-US" altLang="zh-TW" dirty="0"/>
              <a:t>[</a:t>
            </a:r>
            <a:r>
              <a:rPr lang="zh-TW" altLang="en-US" dirty="0"/>
              <a:t>不須身份驗證</a:t>
            </a:r>
            <a:r>
              <a:rPr lang="en-US" altLang="zh-TW" dirty="0"/>
              <a:t>]</a:t>
            </a:r>
            <a:r>
              <a:rPr lang="zh-TW" altLang="en-US" dirty="0"/>
              <a:t>的設定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2DADFA-36E5-9B62-2B1A-7EBF2B9D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37" y="3156335"/>
            <a:ext cx="423708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BF8F6-1D5C-8EE0-62BA-B8AE4324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9F56C-FF97-7FF6-D0BD-BD13D7E7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[Spring Boot Security </a:t>
            </a:r>
            <a:r>
              <a:rPr lang="zh-TW" altLang="en-US" dirty="0"/>
              <a:t>建置</a:t>
            </a:r>
            <a:r>
              <a:rPr lang="en-US" altLang="zh-TW" dirty="0"/>
              <a:t>]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https://www.youtube.com/watch?v=n2sH5-Vko1M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影片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3"/>
              </a:rPr>
              <a:t>https://ithelp.ithome.com.tw/articles/10250502</a:t>
            </a:r>
            <a:endParaRPr lang="en-US" altLang="zh-TW" dirty="0"/>
          </a:p>
          <a:p>
            <a:r>
              <a:rPr lang="en-US" altLang="zh-TW" dirty="0"/>
              <a:t>[sec</a:t>
            </a:r>
            <a:r>
              <a:rPr lang="zh-TW" altLang="en-US" dirty="0"/>
              <a:t> 標籤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2"/>
              </a:rPr>
              <a:t>https://jax-work-archive.blogspot.com/2015/03/spring-security.html</a:t>
            </a:r>
          </a:p>
          <a:p>
            <a:pPr lvl="1"/>
            <a:r>
              <a:rPr lang="en-US" altLang="zh-TW" dirty="0">
                <a:hlinkClick r:id="rId2"/>
              </a:rPr>
              <a:t>https://www.srcmini.com/36789.html</a:t>
            </a:r>
          </a:p>
          <a:p>
            <a:pPr lvl="1"/>
            <a:r>
              <a:rPr lang="en-US" altLang="zh-TW" dirty="0">
                <a:hlinkClick r:id="rId4"/>
              </a:rPr>
              <a:t>https://blog.csdn.net/Evankaka/article/details/46764369</a:t>
            </a:r>
            <a:endParaRPr lang="en-US" altLang="zh-TW" dirty="0"/>
          </a:p>
          <a:p>
            <a:r>
              <a:rPr lang="en-US" altLang="zh-TW" dirty="0"/>
              <a:t>[Thymeleaf</a:t>
            </a:r>
            <a:r>
              <a:rPr lang="zh-TW" altLang="en-US" dirty="0"/>
              <a:t> 整合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5"/>
              </a:rPr>
              <a:t>https://blog.csdn.net/XAGU_/article/details/103578915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https://stackoverflow.com/questions/55197139/thymeleaf-secauthorize-not-working-in-spring-boot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95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D8853-A65E-DC7E-D520-6714FD0B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5129F-9CED-6320-F4EE-B79B381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64524" cy="3880773"/>
          </a:xfrm>
        </p:spPr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 防止重複登入 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2"/>
              </a:rPr>
              <a:t>https://www.twblogs.net/a/5d3f3758bd9eee51fbf8fe80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https://kknews.cc/zh-tw/code/pb5lelp.html</a:t>
            </a: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Spring Security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判斷用戶是否已經登錄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JSP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4"/>
              </a:rPr>
              <a:t>https://kknews.cc/tech/b2xgxyn.html</a:t>
            </a:r>
            <a:endParaRPr lang="en-US" altLang="zh-TW" dirty="0"/>
          </a:p>
          <a:p>
            <a:r>
              <a:rPr lang="en-US" altLang="zh-TW" dirty="0"/>
              <a:t>[AOP]</a:t>
            </a:r>
          </a:p>
          <a:p>
            <a:pPr lvl="1"/>
            <a:r>
              <a:rPr lang="en-US" altLang="zh-TW" dirty="0">
                <a:hlinkClick r:id="rId5"/>
              </a:rPr>
              <a:t>https://chikuwa-tech-study.blogspot.com/2021/06/spring-boot-aop-introduction.html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https://jovepater.com/article/spring-boot-ep-12-aop/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[HTTPS</a:t>
            </a:r>
            <a:r>
              <a:rPr lang="zh-TW" altLang="en-US" dirty="0"/>
              <a:t> 設定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linkClick r:id="rId7"/>
              </a:rPr>
              <a:t>https://polinwei.com/spring-boot-ssl-certificate-configure/</a:t>
            </a:r>
            <a:r>
              <a:rPr lang="zh-TW" altLang="en-US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ACC2-3C63-6AE3-51C7-9B98EB2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F652D-CA9B-421E-F7BF-DB81B394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構建工具 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Maven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程式語言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		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: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  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Java</a:t>
            </a:r>
          </a:p>
          <a:p>
            <a:r>
              <a:rPr lang="zh-TW" altLang="en-US" dirty="0"/>
              <a:t>編譯工具 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Visual Studio Code</a:t>
            </a:r>
          </a:p>
          <a:p>
            <a:r>
              <a:rPr lang="zh-TW" altLang="en-US" dirty="0"/>
              <a:t>頁面模板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JSP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19.0.1</a:t>
            </a:r>
          </a:p>
          <a:p>
            <a:r>
              <a:rPr lang="en-US" altLang="zh-TW" dirty="0"/>
              <a:t>Maven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3.8.6</a:t>
            </a:r>
          </a:p>
          <a:p>
            <a:r>
              <a:rPr lang="en-US" altLang="zh-TW" dirty="0"/>
              <a:t>Thymleaf</a:t>
            </a:r>
            <a:r>
              <a:rPr lang="zh-TW" altLang="en-US" dirty="0"/>
              <a:t> 版本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3.0.15</a:t>
            </a:r>
          </a:p>
          <a:p>
            <a:r>
              <a:rPr lang="en-US" altLang="zh-TW" dirty="0"/>
              <a:t>jQuery</a:t>
            </a:r>
            <a:r>
              <a:rPr lang="zh-TW" altLang="en-US" dirty="0"/>
              <a:t> 版本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3.5.1</a:t>
            </a:r>
          </a:p>
          <a:p>
            <a:r>
              <a:rPr lang="en-US" altLang="zh-TW" dirty="0"/>
              <a:t>AOP</a:t>
            </a:r>
            <a:r>
              <a:rPr lang="zh-TW" altLang="en-US" dirty="0"/>
              <a:t> 版本</a:t>
            </a: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2.7.5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4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3D93D-93E7-C0AC-F261-D62CE57E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0E5CB27-CAAF-C5D8-2A14-7F8D40BD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51687"/>
            <a:ext cx="8596312" cy="3099239"/>
          </a:xfrm>
        </p:spPr>
      </p:pic>
    </p:spTree>
    <p:extLst>
      <p:ext uri="{BB962C8B-B14F-4D97-AF65-F5344CB8AC3E}">
        <p14:creationId xmlns:p14="http://schemas.microsoft.com/office/powerpoint/2010/main" val="14658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5E7B2-56B3-5156-6DB2-A30B363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7E2D9-6EBC-42C9-F4B8-73289DCD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Pom.xml </a:t>
            </a:r>
            <a:r>
              <a:rPr lang="zh-TW" altLang="en-US" dirty="0"/>
              <a:t>設定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透過繼承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WebSecurityConfigurerAdapter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來進行設定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實做 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UserDetailsService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 調整驗證功能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dirty="0"/>
              <a:t>建立使用者資訊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自定義登入驗證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頁面實作角色、權限檢核</a:t>
            </a:r>
          </a:p>
        </p:txBody>
      </p:sp>
    </p:spTree>
    <p:extLst>
      <p:ext uri="{BB962C8B-B14F-4D97-AF65-F5344CB8AC3E}">
        <p14:creationId xmlns:p14="http://schemas.microsoft.com/office/powerpoint/2010/main" val="13542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E8450-C935-ADC0-FA05-AA3929ED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pom.xml</a:t>
            </a:r>
            <a:r>
              <a:rPr lang="zh-TW" altLang="en-US" dirty="0"/>
              <a:t> 設定</a:t>
            </a:r>
            <a:endParaRPr lang="en-US" altLang="zh-TW" dirty="0"/>
          </a:p>
        </p:txBody>
      </p:sp>
      <p:pic>
        <p:nvPicPr>
          <p:cNvPr id="14" name="內容版面配置區 6">
            <a:extLst>
              <a:ext uri="{FF2B5EF4-FFF2-40B4-BE49-F238E27FC236}">
                <a16:creationId xmlns:a16="http://schemas.microsoft.com/office/drawing/2014/main" id="{4C69B99F-7ADA-B28F-19D8-7EA17BE9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538" y="2335435"/>
            <a:ext cx="4374259" cy="2187130"/>
          </a:xfrm>
        </p:spPr>
      </p:pic>
    </p:spTree>
    <p:extLst>
      <p:ext uri="{BB962C8B-B14F-4D97-AF65-F5344CB8AC3E}">
        <p14:creationId xmlns:p14="http://schemas.microsoft.com/office/powerpoint/2010/main" val="791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659C-19FA-17A0-6C9A-22DE066E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</a:t>
            </a:r>
            <a:r>
              <a:rPr lang="zh-TW" altLang="en-US" dirty="0"/>
              <a:t> 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058D68C-BEA6-FE15-54A6-6702456D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77" y="1596386"/>
            <a:ext cx="5522939" cy="4652014"/>
          </a:xfrm>
        </p:spPr>
      </p:pic>
    </p:spTree>
    <p:extLst>
      <p:ext uri="{BB962C8B-B14F-4D97-AF65-F5344CB8AC3E}">
        <p14:creationId xmlns:p14="http://schemas.microsoft.com/office/powerpoint/2010/main" val="36641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39FDB-31B6-0647-0A66-D21399F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實作驗證功能</a:t>
            </a:r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3D1F84-800C-269A-F290-7A6B09DE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907" y="2140924"/>
            <a:ext cx="7188634" cy="4309038"/>
          </a:xfrm>
        </p:spPr>
      </p:pic>
    </p:spTree>
    <p:extLst>
      <p:ext uri="{BB962C8B-B14F-4D97-AF65-F5344CB8AC3E}">
        <p14:creationId xmlns:p14="http://schemas.microsoft.com/office/powerpoint/2010/main" val="36628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04E01-00B3-62F5-14E9-8D0C078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建置使用者資訊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3CE2439-665E-8FF2-CD06-69571541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 </a:t>
            </a:r>
            <a:r>
              <a:rPr lang="en-US" altLang="zh-TW" dirty="0"/>
              <a:t>Config</a:t>
            </a:r>
            <a:r>
              <a:rPr lang="zh-TW" altLang="en-US" dirty="0"/>
              <a:t> 直接設定</a:t>
            </a:r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181AB8FC-23B9-B9BB-630D-D8F5C277D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429026"/>
            <a:ext cx="4184650" cy="1920823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111DDF0-0719-929C-89BB-371F052B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2 : </a:t>
            </a:r>
            <a:r>
              <a:rPr lang="zh-TW" altLang="en-US" dirty="0"/>
              <a:t>使用 </a:t>
            </a:r>
            <a:r>
              <a:rPr lang="en-US" altLang="zh-TW" dirty="0"/>
              <a:t>Repository</a:t>
            </a:r>
            <a:r>
              <a:rPr lang="zh-TW" altLang="en-US" dirty="0"/>
              <a:t> 設定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99B6477-C796-E029-0333-DF40307A3A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3145849"/>
            <a:ext cx="4186237" cy="2487177"/>
          </a:xfrm>
        </p:spPr>
      </p:pic>
    </p:spTree>
    <p:extLst>
      <p:ext uri="{BB962C8B-B14F-4D97-AF65-F5344CB8AC3E}">
        <p14:creationId xmlns:p14="http://schemas.microsoft.com/office/powerpoint/2010/main" val="35465627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9369</TotalTime>
  <Words>877</Words>
  <Application>Microsoft Office PowerPoint</Application>
  <PresentationFormat>寬螢幕</PresentationFormat>
  <Paragraphs>145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Lato</vt:lpstr>
      <vt:lpstr>Open Sans</vt:lpstr>
      <vt:lpstr>Trebuchet MS</vt:lpstr>
      <vt:lpstr>Wingdings 3</vt:lpstr>
      <vt:lpstr>多面向</vt:lpstr>
      <vt:lpstr>Spring Boot Security</vt:lpstr>
      <vt:lpstr>功用</vt:lpstr>
      <vt:lpstr>建置環境</vt:lpstr>
      <vt:lpstr>架構</vt:lpstr>
      <vt:lpstr>建置方式</vt:lpstr>
      <vt:lpstr>pom.xml 設定</vt:lpstr>
      <vt:lpstr>Configure 設定</vt:lpstr>
      <vt:lpstr>實作驗證功能 </vt:lpstr>
      <vt:lpstr>建置使用者資訊</vt:lpstr>
      <vt:lpstr>自定義登入驗證 </vt:lpstr>
      <vt:lpstr>角色 與 權限</vt:lpstr>
      <vt:lpstr>Spring Security 標籤 – HTML 模板寫法</vt:lpstr>
      <vt:lpstr>Spring Security 標籤 – JSP 模板寫法</vt:lpstr>
      <vt:lpstr>防止使用者重複登入</vt:lpstr>
      <vt:lpstr>AOP </vt:lpstr>
      <vt:lpstr>AOP 切入點規則</vt:lpstr>
      <vt:lpstr>AOP 範例 – Log </vt:lpstr>
      <vt:lpstr>HTTPS 設定</vt:lpstr>
      <vt:lpstr>問題整理</vt:lpstr>
      <vt:lpstr>顯示加解密錯誤問題</vt:lpstr>
      <vt:lpstr>Sec 指令沒有生效 – 有判斷的部分全都不顯示 設定問題</vt:lpstr>
      <vt:lpstr>Sec 指令沒有生效 – 取不到值且判斷部分也沒效 模板語法問題</vt:lpstr>
      <vt:lpstr>使用 thymleaf 導致無法顯示 JSP</vt:lpstr>
      <vt:lpstr>自定義驗證頁面， 卻出現 [重定向的次數過多] 錯誤訊息</vt:lpstr>
      <vt:lpstr>參考來源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Security</dc:title>
  <dc:creator>J0709</dc:creator>
  <cp:lastModifiedBy>J0709</cp:lastModifiedBy>
  <cp:revision>81</cp:revision>
  <dcterms:created xsi:type="dcterms:W3CDTF">2022-11-03T09:13:58Z</dcterms:created>
  <dcterms:modified xsi:type="dcterms:W3CDTF">2022-11-10T08:09:34Z</dcterms:modified>
</cp:coreProperties>
</file>